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34"/>
  </p:handoutMasterIdLst>
  <p:sldIdLst>
    <p:sldId id="257" r:id="rId2"/>
    <p:sldId id="260" r:id="rId3"/>
    <p:sldId id="259" r:id="rId4"/>
    <p:sldId id="261" r:id="rId5"/>
    <p:sldId id="288" r:id="rId6"/>
    <p:sldId id="291" r:id="rId7"/>
    <p:sldId id="265" r:id="rId8"/>
    <p:sldId id="266" r:id="rId9"/>
    <p:sldId id="267" r:id="rId10"/>
    <p:sldId id="268" r:id="rId11"/>
    <p:sldId id="292" r:id="rId12"/>
    <p:sldId id="263" r:id="rId13"/>
    <p:sldId id="264" r:id="rId14"/>
    <p:sldId id="283" r:id="rId15"/>
    <p:sldId id="284" r:id="rId16"/>
    <p:sldId id="281" r:id="rId17"/>
    <p:sldId id="282" r:id="rId18"/>
    <p:sldId id="269" r:id="rId19"/>
    <p:sldId id="270" r:id="rId20"/>
    <p:sldId id="293" r:id="rId21"/>
    <p:sldId id="271" r:id="rId22"/>
    <p:sldId id="272" r:id="rId23"/>
    <p:sldId id="273" r:id="rId24"/>
    <p:sldId id="274" r:id="rId25"/>
    <p:sldId id="275" r:id="rId26"/>
    <p:sldId id="276" r:id="rId27"/>
    <p:sldId id="277" r:id="rId28"/>
    <p:sldId id="278" r:id="rId29"/>
    <p:sldId id="279" r:id="rId30"/>
    <p:sldId id="280" r:id="rId31"/>
    <p:sldId id="285" r:id="rId32"/>
    <p:sldId id="286" r:id="rId33"/>
  </p:sldIdLst>
  <p:sldSz cx="9144000" cy="6858000" type="screen4x3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344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73A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57" d="100"/>
          <a:sy n="57" d="100"/>
        </p:scale>
        <p:origin x="58" y="562"/>
      </p:cViewPr>
      <p:guideLst>
        <p:guide orient="horz" pos="1344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63" d="100"/>
          <a:sy n="63" d="100"/>
        </p:scale>
        <p:origin x="2280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microsoft.com/office/2015/10/relationships/revisionInfo" Target="revisionInfo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B57778D8-AEE4-4B7B-8FD1-545DBEE478E9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BE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5BD6E7E-BEDF-485F-B7CF-B2610419CC56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3FA4498-B9C4-4ADA-93EA-C6F471FD5898}" type="datetimeFigureOut">
              <a:rPr lang="fr-BE" smtClean="0"/>
              <a:t>19/09/2017</a:t>
            </a:fld>
            <a:endParaRPr lang="fr-BE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1EDF3B8-2F25-4A17-9E4C-861B37D16645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BE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26339BF-E0D5-4937-BA65-780FBBF939EA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B0C424A-836E-45CF-956B-F83357B87B4A}" type="slidenum">
              <a:rPr lang="fr-BE" smtClean="0"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77759169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jpe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C9D89B52-7C63-4E5D-B0F8-28DAFF5798D7}"/>
              </a:ext>
            </a:extLst>
          </p:cNvPr>
          <p:cNvSpPr/>
          <p:nvPr userDrawn="1"/>
        </p:nvSpPr>
        <p:spPr>
          <a:xfrm>
            <a:off x="0" y="5735782"/>
            <a:ext cx="9144000" cy="1122218"/>
          </a:xfrm>
          <a:prstGeom prst="rect">
            <a:avLst/>
          </a:prstGeom>
          <a:solidFill>
            <a:srgbClr val="0073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045D6770-720C-4D43-BFD7-C16B633200BF}"/>
              </a:ext>
            </a:extLst>
          </p:cNvPr>
          <p:cNvSpPr/>
          <p:nvPr userDrawn="1"/>
        </p:nvSpPr>
        <p:spPr>
          <a:xfrm>
            <a:off x="7600382" y="5736009"/>
            <a:ext cx="1278960" cy="82328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pic>
        <p:nvPicPr>
          <p:cNvPr id="9" name="Picture 8" descr="cid:image003.png@01D30C3A.50F200B0">
            <a:extLst>
              <a:ext uri="{FF2B5EF4-FFF2-40B4-BE49-F238E27FC236}">
                <a16:creationId xmlns:a16="http://schemas.microsoft.com/office/drawing/2014/main" id="{FA35AB5E-A067-4DD5-9DC6-AC54700E48F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4663"/>
          <a:stretch/>
        </p:blipFill>
        <p:spPr bwMode="auto">
          <a:xfrm>
            <a:off x="7628090" y="6154275"/>
            <a:ext cx="660116" cy="321899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F096EA3F-E31D-4D58-A81A-C04B76D3D1A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0382" y="5115088"/>
            <a:ext cx="1278960" cy="885077"/>
          </a:xfrm>
          <a:prstGeom prst="rect">
            <a:avLst/>
          </a:prstGeom>
        </p:spPr>
      </p:pic>
      <p:pic>
        <p:nvPicPr>
          <p:cNvPr id="12" name="Picture 11" descr="A picture containing clipart&#10;&#10;Description generated with high confidence">
            <a:extLst>
              <a:ext uri="{FF2B5EF4-FFF2-40B4-BE49-F238E27FC236}">
                <a16:creationId xmlns:a16="http://schemas.microsoft.com/office/drawing/2014/main" id="{264BA3D1-23F9-4179-88F3-02FEE0EDF7A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800" t="1" r="34190" b="30689"/>
          <a:stretch/>
        </p:blipFill>
        <p:spPr>
          <a:xfrm>
            <a:off x="8350258" y="6154728"/>
            <a:ext cx="519848" cy="321446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577B60B2-B8FF-4D5F-B2AD-F6097232AB39}"/>
              </a:ext>
            </a:extLst>
          </p:cNvPr>
          <p:cNvSpPr txBox="1"/>
          <p:nvPr userDrawn="1"/>
        </p:nvSpPr>
        <p:spPr>
          <a:xfrm>
            <a:off x="0" y="5339099"/>
            <a:ext cx="559261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2000" dirty="0">
                <a:solidFill>
                  <a:srgbClr val="0073AE"/>
                </a:solidFill>
                <a:latin typeface="Open sans"/>
                <a:cs typeface="Arial" panose="020B0604020202020204" pitchFamily="34" charset="0"/>
              </a:rPr>
              <a:t>Webinar – Clean Bus </a:t>
            </a:r>
            <a:r>
              <a:rPr lang="fr-BE" sz="2000" dirty="0" err="1">
                <a:solidFill>
                  <a:srgbClr val="0073AE"/>
                </a:solidFill>
                <a:latin typeface="Open sans"/>
                <a:cs typeface="Arial" panose="020B0604020202020204" pitchFamily="34" charset="0"/>
              </a:rPr>
              <a:t>Deployment</a:t>
            </a:r>
            <a:r>
              <a:rPr lang="fr-BE" sz="2000" dirty="0">
                <a:solidFill>
                  <a:srgbClr val="0073AE"/>
                </a:solidFill>
                <a:latin typeface="Open sans"/>
                <a:cs typeface="Arial" panose="020B0604020202020204" pitchFamily="34" charset="0"/>
              </a:rPr>
              <a:t> Initiative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5894FB9-DF2C-4AFD-9286-F6CCA794081D}"/>
              </a:ext>
            </a:extLst>
          </p:cNvPr>
          <p:cNvSpPr txBox="1"/>
          <p:nvPr userDrawn="1"/>
        </p:nvSpPr>
        <p:spPr>
          <a:xfrm>
            <a:off x="104115" y="5984572"/>
            <a:ext cx="487022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000" dirty="0" err="1">
                <a:solidFill>
                  <a:schemeClr val="bg1"/>
                </a:solidFill>
                <a:latin typeface="Open sans"/>
              </a:rPr>
              <a:t>Webinar</a:t>
            </a:r>
            <a:r>
              <a:rPr lang="es-ES" sz="1000" dirty="0">
                <a:solidFill>
                  <a:schemeClr val="bg1"/>
                </a:solidFill>
                <a:latin typeface="Open sans"/>
              </a:rPr>
              <a:t> </a:t>
            </a:r>
            <a:r>
              <a:rPr lang="es-ES" sz="1000" dirty="0" err="1">
                <a:solidFill>
                  <a:schemeClr val="bg1"/>
                </a:solidFill>
                <a:latin typeface="Open sans"/>
              </a:rPr>
              <a:t>delivered</a:t>
            </a:r>
            <a:r>
              <a:rPr lang="es-ES" sz="1000" dirty="0">
                <a:solidFill>
                  <a:schemeClr val="bg1"/>
                </a:solidFill>
                <a:latin typeface="Open sans"/>
              </a:rPr>
              <a:t> </a:t>
            </a:r>
            <a:r>
              <a:rPr lang="es-ES" sz="1000" dirty="0" err="1">
                <a:solidFill>
                  <a:schemeClr val="bg1"/>
                </a:solidFill>
                <a:latin typeface="Open sans"/>
              </a:rPr>
              <a:t>by</a:t>
            </a:r>
            <a:r>
              <a:rPr lang="es-ES" sz="1000" dirty="0">
                <a:solidFill>
                  <a:schemeClr val="bg1"/>
                </a:solidFill>
                <a:latin typeface="Open sans"/>
              </a:rPr>
              <a:t> </a:t>
            </a:r>
          </a:p>
          <a:p>
            <a:endParaRPr lang="es-ES" sz="1000" dirty="0">
              <a:solidFill>
                <a:schemeClr val="bg1"/>
              </a:solidFill>
              <a:latin typeface="Open sans"/>
            </a:endParaRPr>
          </a:p>
          <a:p>
            <a:r>
              <a:rPr lang="es-ES" sz="1000" b="1" dirty="0" err="1">
                <a:solidFill>
                  <a:schemeClr val="bg1"/>
                </a:solidFill>
                <a:latin typeface="Open sans"/>
              </a:rPr>
              <a:t>Sustainable</a:t>
            </a:r>
            <a:r>
              <a:rPr lang="es-ES" sz="1000" b="1" dirty="0">
                <a:solidFill>
                  <a:schemeClr val="bg1"/>
                </a:solidFill>
                <a:latin typeface="Open sans"/>
              </a:rPr>
              <a:t> Urban </a:t>
            </a:r>
            <a:r>
              <a:rPr lang="es-ES" sz="1000" b="1" dirty="0" err="1">
                <a:solidFill>
                  <a:schemeClr val="bg1"/>
                </a:solidFill>
                <a:latin typeface="Open sans"/>
              </a:rPr>
              <a:t>Mobility</a:t>
            </a:r>
            <a:r>
              <a:rPr lang="es-ES" sz="1000" b="1" dirty="0">
                <a:solidFill>
                  <a:schemeClr val="bg1"/>
                </a:solidFill>
                <a:latin typeface="Open sans"/>
              </a:rPr>
              <a:t> </a:t>
            </a:r>
            <a:r>
              <a:rPr lang="es-ES" sz="1000" b="1" dirty="0" err="1">
                <a:solidFill>
                  <a:schemeClr val="bg1"/>
                </a:solidFill>
                <a:latin typeface="Open sans"/>
              </a:rPr>
              <a:t>Support</a:t>
            </a:r>
            <a:r>
              <a:rPr lang="es-ES" sz="1000" b="1" dirty="0">
                <a:solidFill>
                  <a:schemeClr val="bg1"/>
                </a:solidFill>
                <a:latin typeface="Open sans"/>
              </a:rPr>
              <a:t> Office </a:t>
            </a:r>
            <a:r>
              <a:rPr lang="es-ES" sz="1000" dirty="0" err="1">
                <a:solidFill>
                  <a:schemeClr val="bg1"/>
                </a:solidFill>
                <a:latin typeface="Open sans"/>
              </a:rPr>
              <a:t>on</a:t>
            </a:r>
            <a:r>
              <a:rPr lang="es-ES" sz="1000" dirty="0">
                <a:solidFill>
                  <a:schemeClr val="bg1"/>
                </a:solidFill>
                <a:latin typeface="Open sans"/>
              </a:rPr>
              <a:t> </a:t>
            </a:r>
            <a:r>
              <a:rPr lang="es-ES" sz="1000" dirty="0" err="1">
                <a:solidFill>
                  <a:schemeClr val="bg1"/>
                </a:solidFill>
                <a:latin typeface="Open sans"/>
              </a:rPr>
              <a:t>behalf</a:t>
            </a:r>
            <a:r>
              <a:rPr lang="es-ES" sz="1000" dirty="0">
                <a:solidFill>
                  <a:schemeClr val="bg1"/>
                </a:solidFill>
                <a:latin typeface="Open sans"/>
              </a:rPr>
              <a:t> </a:t>
            </a:r>
            <a:r>
              <a:rPr lang="es-ES" sz="1000" dirty="0" err="1">
                <a:solidFill>
                  <a:schemeClr val="bg1"/>
                </a:solidFill>
                <a:latin typeface="Open sans"/>
              </a:rPr>
              <a:t>of</a:t>
            </a:r>
            <a:r>
              <a:rPr lang="es-ES" sz="1000" dirty="0">
                <a:solidFill>
                  <a:schemeClr val="bg1"/>
                </a:solidFill>
                <a:latin typeface="Open sans"/>
              </a:rPr>
              <a:t> </a:t>
            </a:r>
            <a:r>
              <a:rPr lang="es-ES" sz="1000" dirty="0" err="1">
                <a:solidFill>
                  <a:schemeClr val="bg1"/>
                </a:solidFill>
                <a:latin typeface="Open sans"/>
              </a:rPr>
              <a:t>European</a:t>
            </a:r>
            <a:r>
              <a:rPr lang="es-ES" sz="1000" dirty="0">
                <a:solidFill>
                  <a:schemeClr val="bg1"/>
                </a:solidFill>
                <a:latin typeface="Open sans"/>
              </a:rPr>
              <a:t> </a:t>
            </a:r>
            <a:r>
              <a:rPr lang="es-ES" sz="1000" dirty="0" err="1">
                <a:solidFill>
                  <a:schemeClr val="bg1"/>
                </a:solidFill>
                <a:latin typeface="Open sans"/>
              </a:rPr>
              <a:t>Commission</a:t>
            </a:r>
            <a:endParaRPr lang="es-ES" sz="1000" dirty="0">
              <a:solidFill>
                <a:schemeClr val="bg1"/>
              </a:solidFill>
              <a:latin typeface="Open sans"/>
            </a:endParaRPr>
          </a:p>
          <a:p>
            <a:r>
              <a:rPr lang="es-ES" sz="1000" dirty="0">
                <a:solidFill>
                  <a:schemeClr val="bg1"/>
                </a:solidFill>
                <a:latin typeface="Open sans"/>
              </a:rPr>
              <a:t>www.jiip.eu/sustainableurbanbolity/ </a:t>
            </a:r>
            <a:endParaRPr lang="fr-BE" sz="1000" dirty="0">
              <a:solidFill>
                <a:schemeClr val="bg1"/>
              </a:solidFill>
              <a:latin typeface="Open sans"/>
            </a:endParaRPr>
          </a:p>
        </p:txBody>
      </p:sp>
    </p:spTree>
    <p:extLst>
      <p:ext uri="{BB962C8B-B14F-4D97-AF65-F5344CB8AC3E}">
        <p14:creationId xmlns:p14="http://schemas.microsoft.com/office/powerpoint/2010/main" val="9195160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0F74BE-20D7-4F94-96BE-0E979ACEEF88}" type="datetimeFigureOut">
              <a:rPr lang="fr-BE" smtClean="0"/>
              <a:t>19/09/2017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A8F4FE-C5BF-4A61-B15D-75E1ADE6B24B}" type="slidenum">
              <a:rPr lang="fr-BE" smtClean="0"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4382050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0F74BE-20D7-4F94-96BE-0E979ACEEF88}" type="datetimeFigureOut">
              <a:rPr lang="fr-BE" smtClean="0"/>
              <a:t>19/09/2017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A8F4FE-C5BF-4A61-B15D-75E1ADE6B24B}" type="slidenum">
              <a:rPr lang="fr-BE" smtClean="0"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5273001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2EDE5FF8-80F8-4815-855A-50DD5B621356}"/>
              </a:ext>
            </a:extLst>
          </p:cNvPr>
          <p:cNvSpPr/>
          <p:nvPr userDrawn="1"/>
        </p:nvSpPr>
        <p:spPr>
          <a:xfrm>
            <a:off x="0" y="5735782"/>
            <a:ext cx="9144000" cy="1122218"/>
          </a:xfrm>
          <a:prstGeom prst="rect">
            <a:avLst/>
          </a:prstGeom>
          <a:solidFill>
            <a:srgbClr val="0073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783D76EB-8884-4849-A7E4-5520B803EBE6}"/>
              </a:ext>
            </a:extLst>
          </p:cNvPr>
          <p:cNvSpPr/>
          <p:nvPr userDrawn="1"/>
        </p:nvSpPr>
        <p:spPr>
          <a:xfrm>
            <a:off x="7600382" y="5736009"/>
            <a:ext cx="1278960" cy="82328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pic>
        <p:nvPicPr>
          <p:cNvPr id="9" name="Picture 8" descr="cid:image003.png@01D30C3A.50F200B0">
            <a:extLst>
              <a:ext uri="{FF2B5EF4-FFF2-40B4-BE49-F238E27FC236}">
                <a16:creationId xmlns:a16="http://schemas.microsoft.com/office/drawing/2014/main" id="{8E03B4B8-2825-45F9-A9FA-A3B3CAA1B2F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4663"/>
          <a:stretch/>
        </p:blipFill>
        <p:spPr bwMode="auto">
          <a:xfrm>
            <a:off x="7628090" y="6154275"/>
            <a:ext cx="660116" cy="321899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63D7EF89-4D59-406F-99C1-F2C7ED7DDB14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0382" y="5115088"/>
            <a:ext cx="1278960" cy="885077"/>
          </a:xfrm>
          <a:prstGeom prst="rect">
            <a:avLst/>
          </a:prstGeom>
        </p:spPr>
      </p:pic>
      <p:pic>
        <p:nvPicPr>
          <p:cNvPr id="12" name="Picture 11" descr="A picture containing clipart&#10;&#10;Description generated with high confidence">
            <a:extLst>
              <a:ext uri="{FF2B5EF4-FFF2-40B4-BE49-F238E27FC236}">
                <a16:creationId xmlns:a16="http://schemas.microsoft.com/office/drawing/2014/main" id="{E13E30E0-2A3F-44B7-94FE-31140A13B69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800" t="1" r="34190" b="30689"/>
          <a:stretch/>
        </p:blipFill>
        <p:spPr>
          <a:xfrm>
            <a:off x="8350258" y="6154728"/>
            <a:ext cx="519848" cy="321446"/>
          </a:xfrm>
          <a:prstGeom prst="rect">
            <a:avLst/>
          </a:prstGeom>
        </p:spPr>
      </p:pic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D482FBE4-D933-4272-9FE9-AF265CC3ADFC}"/>
              </a:ext>
            </a:extLst>
          </p:cNvPr>
          <p:cNvCxnSpPr>
            <a:cxnSpLocks/>
          </p:cNvCxnSpPr>
          <p:nvPr userDrawn="1"/>
        </p:nvCxnSpPr>
        <p:spPr>
          <a:xfrm>
            <a:off x="0" y="655629"/>
            <a:ext cx="9144000" cy="0"/>
          </a:xfrm>
          <a:prstGeom prst="line">
            <a:avLst/>
          </a:prstGeom>
          <a:ln w="19050">
            <a:solidFill>
              <a:srgbClr val="0073A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5767C6E3-86BA-49AA-9B92-E8CD9A657FD2}"/>
              </a:ext>
            </a:extLst>
          </p:cNvPr>
          <p:cNvSpPr txBox="1"/>
          <p:nvPr userDrawn="1"/>
        </p:nvSpPr>
        <p:spPr>
          <a:xfrm>
            <a:off x="0" y="5339099"/>
            <a:ext cx="559261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2000" dirty="0">
                <a:solidFill>
                  <a:srgbClr val="0073AE"/>
                </a:solidFill>
                <a:latin typeface="Open sans"/>
                <a:cs typeface="Arial" panose="020B0604020202020204" pitchFamily="34" charset="0"/>
              </a:rPr>
              <a:t>Webinar – Clean Bus </a:t>
            </a:r>
            <a:r>
              <a:rPr lang="fr-BE" sz="2000" dirty="0" err="1">
                <a:solidFill>
                  <a:srgbClr val="0073AE"/>
                </a:solidFill>
                <a:latin typeface="Open sans"/>
                <a:cs typeface="Arial" panose="020B0604020202020204" pitchFamily="34" charset="0"/>
              </a:rPr>
              <a:t>Deployment</a:t>
            </a:r>
            <a:r>
              <a:rPr lang="fr-BE" sz="2000" dirty="0">
                <a:solidFill>
                  <a:srgbClr val="0073AE"/>
                </a:solidFill>
                <a:latin typeface="Open sans"/>
                <a:cs typeface="Arial" panose="020B0604020202020204" pitchFamily="34" charset="0"/>
              </a:rPr>
              <a:t> Initiative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3FBF5B1-641F-42AC-A35C-F7718A42B237}"/>
              </a:ext>
            </a:extLst>
          </p:cNvPr>
          <p:cNvSpPr txBox="1"/>
          <p:nvPr userDrawn="1"/>
        </p:nvSpPr>
        <p:spPr>
          <a:xfrm>
            <a:off x="104115" y="5984572"/>
            <a:ext cx="487022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000" dirty="0" err="1">
                <a:solidFill>
                  <a:schemeClr val="bg1"/>
                </a:solidFill>
                <a:latin typeface="Open sans"/>
              </a:rPr>
              <a:t>Webinar</a:t>
            </a:r>
            <a:r>
              <a:rPr lang="es-ES" sz="1000" dirty="0">
                <a:solidFill>
                  <a:schemeClr val="bg1"/>
                </a:solidFill>
                <a:latin typeface="Open sans"/>
              </a:rPr>
              <a:t> </a:t>
            </a:r>
            <a:r>
              <a:rPr lang="es-ES" sz="1000" dirty="0" err="1">
                <a:solidFill>
                  <a:schemeClr val="bg1"/>
                </a:solidFill>
                <a:latin typeface="Open sans"/>
              </a:rPr>
              <a:t>delivered</a:t>
            </a:r>
            <a:r>
              <a:rPr lang="es-ES" sz="1000" dirty="0">
                <a:solidFill>
                  <a:schemeClr val="bg1"/>
                </a:solidFill>
                <a:latin typeface="Open sans"/>
              </a:rPr>
              <a:t> </a:t>
            </a:r>
            <a:r>
              <a:rPr lang="es-ES" sz="1000" dirty="0" err="1">
                <a:solidFill>
                  <a:schemeClr val="bg1"/>
                </a:solidFill>
                <a:latin typeface="Open sans"/>
              </a:rPr>
              <a:t>by</a:t>
            </a:r>
            <a:r>
              <a:rPr lang="es-ES" sz="1000" dirty="0">
                <a:solidFill>
                  <a:schemeClr val="bg1"/>
                </a:solidFill>
                <a:latin typeface="Open sans"/>
              </a:rPr>
              <a:t> </a:t>
            </a:r>
          </a:p>
          <a:p>
            <a:endParaRPr lang="es-ES" sz="1000" dirty="0">
              <a:solidFill>
                <a:schemeClr val="bg1"/>
              </a:solidFill>
              <a:latin typeface="Open sans"/>
            </a:endParaRPr>
          </a:p>
          <a:p>
            <a:r>
              <a:rPr lang="es-ES" sz="1000" b="1" dirty="0" err="1">
                <a:solidFill>
                  <a:schemeClr val="bg1"/>
                </a:solidFill>
                <a:latin typeface="Open sans"/>
              </a:rPr>
              <a:t>Sustainable</a:t>
            </a:r>
            <a:r>
              <a:rPr lang="es-ES" sz="1000" b="1" dirty="0">
                <a:solidFill>
                  <a:schemeClr val="bg1"/>
                </a:solidFill>
                <a:latin typeface="Open sans"/>
              </a:rPr>
              <a:t> Urban </a:t>
            </a:r>
            <a:r>
              <a:rPr lang="es-ES" sz="1000" b="1" dirty="0" err="1">
                <a:solidFill>
                  <a:schemeClr val="bg1"/>
                </a:solidFill>
                <a:latin typeface="Open sans"/>
              </a:rPr>
              <a:t>Mobility</a:t>
            </a:r>
            <a:r>
              <a:rPr lang="es-ES" sz="1000" b="1" dirty="0">
                <a:solidFill>
                  <a:schemeClr val="bg1"/>
                </a:solidFill>
                <a:latin typeface="Open sans"/>
              </a:rPr>
              <a:t> </a:t>
            </a:r>
            <a:r>
              <a:rPr lang="es-ES" sz="1000" b="1" dirty="0" err="1">
                <a:solidFill>
                  <a:schemeClr val="bg1"/>
                </a:solidFill>
                <a:latin typeface="Open sans"/>
              </a:rPr>
              <a:t>Support</a:t>
            </a:r>
            <a:r>
              <a:rPr lang="es-ES" sz="1000" b="1" dirty="0">
                <a:solidFill>
                  <a:schemeClr val="bg1"/>
                </a:solidFill>
                <a:latin typeface="Open sans"/>
              </a:rPr>
              <a:t> Office </a:t>
            </a:r>
            <a:r>
              <a:rPr lang="es-ES" sz="1000" dirty="0" err="1">
                <a:solidFill>
                  <a:schemeClr val="bg1"/>
                </a:solidFill>
                <a:latin typeface="Open sans"/>
              </a:rPr>
              <a:t>on</a:t>
            </a:r>
            <a:r>
              <a:rPr lang="es-ES" sz="1000" dirty="0">
                <a:solidFill>
                  <a:schemeClr val="bg1"/>
                </a:solidFill>
                <a:latin typeface="Open sans"/>
              </a:rPr>
              <a:t> </a:t>
            </a:r>
            <a:r>
              <a:rPr lang="es-ES" sz="1000" dirty="0" err="1">
                <a:solidFill>
                  <a:schemeClr val="bg1"/>
                </a:solidFill>
                <a:latin typeface="Open sans"/>
              </a:rPr>
              <a:t>behalf</a:t>
            </a:r>
            <a:r>
              <a:rPr lang="es-ES" sz="1000" dirty="0">
                <a:solidFill>
                  <a:schemeClr val="bg1"/>
                </a:solidFill>
                <a:latin typeface="Open sans"/>
              </a:rPr>
              <a:t> </a:t>
            </a:r>
            <a:r>
              <a:rPr lang="es-ES" sz="1000" dirty="0" err="1">
                <a:solidFill>
                  <a:schemeClr val="bg1"/>
                </a:solidFill>
                <a:latin typeface="Open sans"/>
              </a:rPr>
              <a:t>of</a:t>
            </a:r>
            <a:r>
              <a:rPr lang="es-ES" sz="1000" dirty="0">
                <a:solidFill>
                  <a:schemeClr val="bg1"/>
                </a:solidFill>
                <a:latin typeface="Open sans"/>
              </a:rPr>
              <a:t> </a:t>
            </a:r>
            <a:r>
              <a:rPr lang="es-ES" sz="1000" dirty="0" err="1">
                <a:solidFill>
                  <a:schemeClr val="bg1"/>
                </a:solidFill>
                <a:latin typeface="Open sans"/>
              </a:rPr>
              <a:t>European</a:t>
            </a:r>
            <a:r>
              <a:rPr lang="es-ES" sz="1000" dirty="0">
                <a:solidFill>
                  <a:schemeClr val="bg1"/>
                </a:solidFill>
                <a:latin typeface="Open sans"/>
              </a:rPr>
              <a:t> </a:t>
            </a:r>
            <a:r>
              <a:rPr lang="es-ES" sz="1000" dirty="0" err="1">
                <a:solidFill>
                  <a:schemeClr val="bg1"/>
                </a:solidFill>
                <a:latin typeface="Open sans"/>
              </a:rPr>
              <a:t>Commission</a:t>
            </a:r>
            <a:endParaRPr lang="es-ES" sz="1000" dirty="0">
              <a:solidFill>
                <a:schemeClr val="bg1"/>
              </a:solidFill>
              <a:latin typeface="Open sans"/>
            </a:endParaRPr>
          </a:p>
          <a:p>
            <a:r>
              <a:rPr lang="es-ES" sz="1000" dirty="0">
                <a:solidFill>
                  <a:schemeClr val="bg1"/>
                </a:solidFill>
                <a:latin typeface="Open sans"/>
              </a:rPr>
              <a:t>www.jiip.eu/sustainableurbanbolity/ </a:t>
            </a:r>
            <a:endParaRPr lang="fr-BE" sz="1000" dirty="0">
              <a:solidFill>
                <a:schemeClr val="bg1"/>
              </a:solidFill>
              <a:latin typeface="Open sans"/>
            </a:endParaRPr>
          </a:p>
        </p:txBody>
      </p:sp>
    </p:spTree>
    <p:extLst>
      <p:ext uri="{BB962C8B-B14F-4D97-AF65-F5344CB8AC3E}">
        <p14:creationId xmlns:p14="http://schemas.microsoft.com/office/powerpoint/2010/main" val="12414078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FFEAF1E3-E8E1-4969-9562-4DBD3D01106D}"/>
              </a:ext>
            </a:extLst>
          </p:cNvPr>
          <p:cNvSpPr/>
          <p:nvPr userDrawn="1"/>
        </p:nvSpPr>
        <p:spPr>
          <a:xfrm>
            <a:off x="0" y="5735782"/>
            <a:ext cx="9144000" cy="1122218"/>
          </a:xfrm>
          <a:prstGeom prst="rect">
            <a:avLst/>
          </a:prstGeom>
          <a:solidFill>
            <a:srgbClr val="0073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74377D67-3754-4898-B5D1-D1D0C91341D1}"/>
              </a:ext>
            </a:extLst>
          </p:cNvPr>
          <p:cNvSpPr/>
          <p:nvPr userDrawn="1"/>
        </p:nvSpPr>
        <p:spPr>
          <a:xfrm>
            <a:off x="7600382" y="5736009"/>
            <a:ext cx="1278960" cy="82328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pic>
        <p:nvPicPr>
          <p:cNvPr id="17" name="Picture 16" descr="cid:image003.png@01D30C3A.50F200B0">
            <a:extLst>
              <a:ext uri="{FF2B5EF4-FFF2-40B4-BE49-F238E27FC236}">
                <a16:creationId xmlns:a16="http://schemas.microsoft.com/office/drawing/2014/main" id="{4A1610BD-0C6E-4D98-9216-F24D1585A5E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4663"/>
          <a:stretch/>
        </p:blipFill>
        <p:spPr bwMode="auto">
          <a:xfrm>
            <a:off x="7628090" y="6154275"/>
            <a:ext cx="660116" cy="321899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A564A113-6BFB-45D5-9CDB-387382F00D1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0382" y="5115088"/>
            <a:ext cx="1278960" cy="885077"/>
          </a:xfrm>
          <a:prstGeom prst="rect">
            <a:avLst/>
          </a:prstGeom>
        </p:spPr>
      </p:pic>
      <p:pic>
        <p:nvPicPr>
          <p:cNvPr id="20" name="Picture 19" descr="A picture containing clipart&#10;&#10;Description generated with high confidence">
            <a:extLst>
              <a:ext uri="{FF2B5EF4-FFF2-40B4-BE49-F238E27FC236}">
                <a16:creationId xmlns:a16="http://schemas.microsoft.com/office/drawing/2014/main" id="{866D14A7-8A89-4C94-8F86-A2B85A4D81A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800" t="1" r="34190" b="30689"/>
          <a:stretch/>
        </p:blipFill>
        <p:spPr>
          <a:xfrm>
            <a:off x="8350258" y="6154728"/>
            <a:ext cx="519848" cy="321446"/>
          </a:xfrm>
          <a:prstGeom prst="rect">
            <a:avLst/>
          </a:prstGeom>
        </p:spPr>
      </p:pic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59ECAE87-A354-4000-93CB-366A3F5DBB70}"/>
              </a:ext>
            </a:extLst>
          </p:cNvPr>
          <p:cNvCxnSpPr>
            <a:cxnSpLocks/>
          </p:cNvCxnSpPr>
          <p:nvPr userDrawn="1"/>
        </p:nvCxnSpPr>
        <p:spPr>
          <a:xfrm>
            <a:off x="0" y="655629"/>
            <a:ext cx="9144000" cy="0"/>
          </a:xfrm>
          <a:prstGeom prst="line">
            <a:avLst/>
          </a:prstGeom>
          <a:ln w="19050">
            <a:solidFill>
              <a:srgbClr val="0073A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FE7ED88F-C451-4C2B-BEA8-F04F721484F7}"/>
              </a:ext>
            </a:extLst>
          </p:cNvPr>
          <p:cNvSpPr txBox="1"/>
          <p:nvPr userDrawn="1"/>
        </p:nvSpPr>
        <p:spPr>
          <a:xfrm>
            <a:off x="0" y="5339099"/>
            <a:ext cx="559261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2000" dirty="0">
                <a:solidFill>
                  <a:srgbClr val="0073AE"/>
                </a:solidFill>
                <a:latin typeface="Open sans"/>
                <a:cs typeface="Arial" panose="020B0604020202020204" pitchFamily="34" charset="0"/>
              </a:rPr>
              <a:t>Webinar – Clean Bus </a:t>
            </a:r>
            <a:r>
              <a:rPr lang="fr-BE" sz="2000" dirty="0" err="1">
                <a:solidFill>
                  <a:srgbClr val="0073AE"/>
                </a:solidFill>
                <a:latin typeface="Open sans"/>
                <a:cs typeface="Arial" panose="020B0604020202020204" pitchFamily="34" charset="0"/>
              </a:rPr>
              <a:t>Deployment</a:t>
            </a:r>
            <a:r>
              <a:rPr lang="fr-BE" sz="2000" dirty="0">
                <a:solidFill>
                  <a:srgbClr val="0073AE"/>
                </a:solidFill>
                <a:latin typeface="Open sans"/>
                <a:cs typeface="Arial" panose="020B0604020202020204" pitchFamily="34" charset="0"/>
              </a:rPr>
              <a:t> Initiative</a:t>
            </a:r>
          </a:p>
        </p:txBody>
      </p:sp>
      <p:sp>
        <p:nvSpPr>
          <p:cNvPr id="25" name="Title 1">
            <a:extLst>
              <a:ext uri="{FF2B5EF4-FFF2-40B4-BE49-F238E27FC236}">
                <a16:creationId xmlns:a16="http://schemas.microsoft.com/office/drawing/2014/main" id="{76A9889B-9186-4363-98C1-1E553193DCE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9010" y="177110"/>
            <a:ext cx="7886700" cy="465565"/>
          </a:xfrm>
        </p:spPr>
        <p:txBody>
          <a:bodyPr/>
          <a:lstStyle>
            <a:lvl1pPr>
              <a:defRPr sz="2000">
                <a:solidFill>
                  <a:srgbClr val="0073AE"/>
                </a:solidFill>
              </a:defRPr>
            </a:lvl1pPr>
          </a:lstStyle>
          <a:p>
            <a:r>
              <a:rPr lang="en-US" dirty="0"/>
              <a:t>Title</a:t>
            </a:r>
          </a:p>
        </p:txBody>
      </p:sp>
      <p:sp>
        <p:nvSpPr>
          <p:cNvPr id="27" name="Content Placeholder 2">
            <a:extLst>
              <a:ext uri="{FF2B5EF4-FFF2-40B4-BE49-F238E27FC236}">
                <a16:creationId xmlns:a16="http://schemas.microsoft.com/office/drawing/2014/main" id="{AF367A2D-9F25-4631-B56E-27701BBAB34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69010" y="969925"/>
            <a:ext cx="8610332" cy="3979622"/>
          </a:xfrm>
        </p:spPr>
        <p:txBody>
          <a:bodyPr>
            <a:normAutofit/>
          </a:bodyPr>
          <a:lstStyle>
            <a:lvl1pPr>
              <a:defRPr sz="2000">
                <a:solidFill>
                  <a:srgbClr val="0073AE"/>
                </a:solidFill>
              </a:defRPr>
            </a:lvl1pPr>
            <a:lvl2pPr>
              <a:defRPr sz="2000">
                <a:solidFill>
                  <a:srgbClr val="0073AE"/>
                </a:solidFill>
              </a:defRPr>
            </a:lvl2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A221EE1-876A-400F-8A61-6B3E0C989EB3}"/>
              </a:ext>
            </a:extLst>
          </p:cNvPr>
          <p:cNvSpPr txBox="1"/>
          <p:nvPr userDrawn="1"/>
        </p:nvSpPr>
        <p:spPr>
          <a:xfrm>
            <a:off x="104115" y="5984572"/>
            <a:ext cx="487022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000" dirty="0" err="1">
                <a:solidFill>
                  <a:schemeClr val="bg1"/>
                </a:solidFill>
                <a:latin typeface="Open sans"/>
              </a:rPr>
              <a:t>Webinar</a:t>
            </a:r>
            <a:r>
              <a:rPr lang="es-ES" sz="1000" dirty="0">
                <a:solidFill>
                  <a:schemeClr val="bg1"/>
                </a:solidFill>
                <a:latin typeface="Open sans"/>
              </a:rPr>
              <a:t> </a:t>
            </a:r>
            <a:r>
              <a:rPr lang="es-ES" sz="1000" dirty="0" err="1">
                <a:solidFill>
                  <a:schemeClr val="bg1"/>
                </a:solidFill>
                <a:latin typeface="Open sans"/>
              </a:rPr>
              <a:t>delivered</a:t>
            </a:r>
            <a:r>
              <a:rPr lang="es-ES" sz="1000" dirty="0">
                <a:solidFill>
                  <a:schemeClr val="bg1"/>
                </a:solidFill>
                <a:latin typeface="Open sans"/>
              </a:rPr>
              <a:t> </a:t>
            </a:r>
            <a:r>
              <a:rPr lang="es-ES" sz="1000" dirty="0" err="1">
                <a:solidFill>
                  <a:schemeClr val="bg1"/>
                </a:solidFill>
                <a:latin typeface="Open sans"/>
              </a:rPr>
              <a:t>by</a:t>
            </a:r>
            <a:r>
              <a:rPr lang="es-ES" sz="1000" dirty="0">
                <a:solidFill>
                  <a:schemeClr val="bg1"/>
                </a:solidFill>
                <a:latin typeface="Open sans"/>
              </a:rPr>
              <a:t> </a:t>
            </a:r>
          </a:p>
          <a:p>
            <a:endParaRPr lang="es-ES" sz="1000" dirty="0">
              <a:solidFill>
                <a:schemeClr val="bg1"/>
              </a:solidFill>
              <a:latin typeface="Open sans"/>
            </a:endParaRPr>
          </a:p>
          <a:p>
            <a:r>
              <a:rPr lang="es-ES" sz="1000" b="1" dirty="0" err="1">
                <a:solidFill>
                  <a:schemeClr val="bg1"/>
                </a:solidFill>
                <a:latin typeface="Open sans"/>
              </a:rPr>
              <a:t>Sustainable</a:t>
            </a:r>
            <a:r>
              <a:rPr lang="es-ES" sz="1000" b="1" dirty="0">
                <a:solidFill>
                  <a:schemeClr val="bg1"/>
                </a:solidFill>
                <a:latin typeface="Open sans"/>
              </a:rPr>
              <a:t> Urban </a:t>
            </a:r>
            <a:r>
              <a:rPr lang="es-ES" sz="1000" b="1" dirty="0" err="1">
                <a:solidFill>
                  <a:schemeClr val="bg1"/>
                </a:solidFill>
                <a:latin typeface="Open sans"/>
              </a:rPr>
              <a:t>Mobility</a:t>
            </a:r>
            <a:r>
              <a:rPr lang="es-ES" sz="1000" b="1" dirty="0">
                <a:solidFill>
                  <a:schemeClr val="bg1"/>
                </a:solidFill>
                <a:latin typeface="Open sans"/>
              </a:rPr>
              <a:t> </a:t>
            </a:r>
            <a:r>
              <a:rPr lang="es-ES" sz="1000" b="1" dirty="0" err="1">
                <a:solidFill>
                  <a:schemeClr val="bg1"/>
                </a:solidFill>
                <a:latin typeface="Open sans"/>
              </a:rPr>
              <a:t>Support</a:t>
            </a:r>
            <a:r>
              <a:rPr lang="es-ES" sz="1000" b="1" dirty="0">
                <a:solidFill>
                  <a:schemeClr val="bg1"/>
                </a:solidFill>
                <a:latin typeface="Open sans"/>
              </a:rPr>
              <a:t> Office </a:t>
            </a:r>
            <a:r>
              <a:rPr lang="es-ES" sz="1000" dirty="0" err="1">
                <a:solidFill>
                  <a:schemeClr val="bg1"/>
                </a:solidFill>
                <a:latin typeface="Open sans"/>
              </a:rPr>
              <a:t>on</a:t>
            </a:r>
            <a:r>
              <a:rPr lang="es-ES" sz="1000" dirty="0">
                <a:solidFill>
                  <a:schemeClr val="bg1"/>
                </a:solidFill>
                <a:latin typeface="Open sans"/>
              </a:rPr>
              <a:t> </a:t>
            </a:r>
            <a:r>
              <a:rPr lang="es-ES" sz="1000" dirty="0" err="1">
                <a:solidFill>
                  <a:schemeClr val="bg1"/>
                </a:solidFill>
                <a:latin typeface="Open sans"/>
              </a:rPr>
              <a:t>behalf</a:t>
            </a:r>
            <a:r>
              <a:rPr lang="es-ES" sz="1000" dirty="0">
                <a:solidFill>
                  <a:schemeClr val="bg1"/>
                </a:solidFill>
                <a:latin typeface="Open sans"/>
              </a:rPr>
              <a:t> </a:t>
            </a:r>
            <a:r>
              <a:rPr lang="es-ES" sz="1000" dirty="0" err="1">
                <a:solidFill>
                  <a:schemeClr val="bg1"/>
                </a:solidFill>
                <a:latin typeface="Open sans"/>
              </a:rPr>
              <a:t>of</a:t>
            </a:r>
            <a:r>
              <a:rPr lang="es-ES" sz="1000" dirty="0">
                <a:solidFill>
                  <a:schemeClr val="bg1"/>
                </a:solidFill>
                <a:latin typeface="Open sans"/>
              </a:rPr>
              <a:t> </a:t>
            </a:r>
            <a:r>
              <a:rPr lang="es-ES" sz="1000" dirty="0" err="1">
                <a:solidFill>
                  <a:schemeClr val="bg1"/>
                </a:solidFill>
                <a:latin typeface="Open sans"/>
              </a:rPr>
              <a:t>European</a:t>
            </a:r>
            <a:r>
              <a:rPr lang="es-ES" sz="1000" dirty="0">
                <a:solidFill>
                  <a:schemeClr val="bg1"/>
                </a:solidFill>
                <a:latin typeface="Open sans"/>
              </a:rPr>
              <a:t> </a:t>
            </a:r>
            <a:r>
              <a:rPr lang="es-ES" sz="1000" dirty="0" err="1">
                <a:solidFill>
                  <a:schemeClr val="bg1"/>
                </a:solidFill>
                <a:latin typeface="Open sans"/>
              </a:rPr>
              <a:t>Commission</a:t>
            </a:r>
            <a:endParaRPr lang="es-ES" sz="1000" dirty="0">
              <a:solidFill>
                <a:schemeClr val="bg1"/>
              </a:solidFill>
              <a:latin typeface="Open sans"/>
            </a:endParaRPr>
          </a:p>
          <a:p>
            <a:r>
              <a:rPr lang="es-ES" sz="1000" dirty="0">
                <a:solidFill>
                  <a:schemeClr val="bg1"/>
                </a:solidFill>
                <a:latin typeface="Open sans"/>
              </a:rPr>
              <a:t>www.jiip.eu/sustainableurbanbolity/ </a:t>
            </a:r>
            <a:endParaRPr lang="fr-BE" sz="1000" dirty="0">
              <a:solidFill>
                <a:schemeClr val="bg1"/>
              </a:solidFill>
              <a:latin typeface="Open sans"/>
            </a:endParaRPr>
          </a:p>
        </p:txBody>
      </p:sp>
    </p:spTree>
    <p:extLst>
      <p:ext uri="{BB962C8B-B14F-4D97-AF65-F5344CB8AC3E}">
        <p14:creationId xmlns:p14="http://schemas.microsoft.com/office/powerpoint/2010/main" val="1569267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0F74BE-20D7-4F94-96BE-0E979ACEEF88}" type="datetimeFigureOut">
              <a:rPr lang="fr-BE" smtClean="0"/>
              <a:t>19/09/2017</a:t>
            </a:fld>
            <a:endParaRPr lang="fr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A8F4FE-C5BF-4A61-B15D-75E1ADE6B24B}" type="slidenum">
              <a:rPr lang="fr-BE" smtClean="0"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8554139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0F74BE-20D7-4F94-96BE-0E979ACEEF88}" type="datetimeFigureOut">
              <a:rPr lang="fr-BE" smtClean="0"/>
              <a:t>19/09/2017</a:t>
            </a:fld>
            <a:endParaRPr lang="fr-B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A8F4FE-C5BF-4A61-B15D-75E1ADE6B24B}" type="slidenum">
              <a:rPr lang="fr-BE" smtClean="0"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4317947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0F74BE-20D7-4F94-96BE-0E979ACEEF88}" type="datetimeFigureOut">
              <a:rPr lang="fr-BE" smtClean="0"/>
              <a:t>19/09/2017</a:t>
            </a:fld>
            <a:endParaRPr lang="fr-B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A8F4FE-C5BF-4A61-B15D-75E1ADE6B24B}" type="slidenum">
              <a:rPr lang="fr-BE" smtClean="0"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8291034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0F74BE-20D7-4F94-96BE-0E979ACEEF88}" type="datetimeFigureOut">
              <a:rPr lang="fr-BE" smtClean="0"/>
              <a:t>19/09/2017</a:t>
            </a:fld>
            <a:endParaRPr lang="fr-B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A8F4FE-C5BF-4A61-B15D-75E1ADE6B24B}" type="slidenum">
              <a:rPr lang="fr-BE" smtClean="0"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4005538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0F74BE-20D7-4F94-96BE-0E979ACEEF88}" type="datetimeFigureOut">
              <a:rPr lang="fr-BE" smtClean="0"/>
              <a:t>19/09/2017</a:t>
            </a:fld>
            <a:endParaRPr lang="fr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A8F4FE-C5BF-4A61-B15D-75E1ADE6B24B}" type="slidenum">
              <a:rPr lang="fr-BE" smtClean="0"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1309509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0F74BE-20D7-4F94-96BE-0E979ACEEF88}" type="datetimeFigureOut">
              <a:rPr lang="fr-BE" smtClean="0"/>
              <a:t>19/09/2017</a:t>
            </a:fld>
            <a:endParaRPr lang="fr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A8F4FE-C5BF-4A61-B15D-75E1ADE6B24B}" type="slidenum">
              <a:rPr lang="fr-BE" smtClean="0"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8589586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0F74BE-20D7-4F94-96BE-0E979ACEEF88}" type="datetimeFigureOut">
              <a:rPr lang="fr-BE" smtClean="0"/>
              <a:t>19/09/2017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A8F4FE-C5BF-4A61-B15D-75E1ADE6B24B}" type="slidenum">
              <a:rPr lang="fr-BE" smtClean="0"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8595010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png"/><Relationship Id="rId4" Type="http://schemas.openxmlformats.org/officeDocument/2006/relationships/image" Target="../media/image3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png"/><Relationship Id="rId4" Type="http://schemas.openxmlformats.org/officeDocument/2006/relationships/image" Target="../media/image3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png"/><Relationship Id="rId5" Type="http://schemas.openxmlformats.org/officeDocument/2006/relationships/image" Target="../media/image9.jpg"/><Relationship Id="rId4" Type="http://schemas.openxmlformats.org/officeDocument/2006/relationships/image" Target="../media/image3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2.png"/><Relationship Id="rId4" Type="http://schemas.openxmlformats.org/officeDocument/2006/relationships/image" Target="../media/image3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3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5.png"/><Relationship Id="rId4" Type="http://schemas.openxmlformats.org/officeDocument/2006/relationships/image" Target="../media/image3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6.png"/><Relationship Id="rId4" Type="http://schemas.openxmlformats.org/officeDocument/2006/relationships/image" Target="../media/image3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8.jpeg"/><Relationship Id="rId5" Type="http://schemas.openxmlformats.org/officeDocument/2006/relationships/image" Target="../media/image17.pn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3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1.png"/><Relationship Id="rId4" Type="http://schemas.openxmlformats.org/officeDocument/2006/relationships/image" Target="../media/image3.jpe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3.png"/><Relationship Id="rId5" Type="http://schemas.openxmlformats.org/officeDocument/2006/relationships/image" Target="../media/image22.jpg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image" Target="../media/image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>
            <a:extLst>
              <a:ext uri="{FF2B5EF4-FFF2-40B4-BE49-F238E27FC236}">
                <a16:creationId xmlns:a16="http://schemas.microsoft.com/office/drawing/2014/main" id="{EF2213DA-C46B-4857-B97E-A903B97DEF3C}"/>
              </a:ext>
            </a:extLst>
          </p:cNvPr>
          <p:cNvSpPr txBox="1"/>
          <p:nvPr/>
        </p:nvSpPr>
        <p:spPr>
          <a:xfrm>
            <a:off x="1436255" y="1288524"/>
            <a:ext cx="627149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solidFill>
                  <a:srgbClr val="0073AE"/>
                </a:solidFill>
                <a:latin typeface="Open sans"/>
                <a:cs typeface="Arial" panose="020B0604020202020204" pitchFamily="34" charset="0"/>
              </a:rPr>
              <a:t>Introducing a fleet of zero emission buses 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546096E-67A7-4B14-A9DF-69A70B1146CF}"/>
              </a:ext>
            </a:extLst>
          </p:cNvPr>
          <p:cNvSpPr txBox="1"/>
          <p:nvPr/>
        </p:nvSpPr>
        <p:spPr>
          <a:xfrm>
            <a:off x="1436255" y="2744052"/>
            <a:ext cx="627149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000" b="1" dirty="0">
                <a:solidFill>
                  <a:srgbClr val="0073AE"/>
                </a:solidFill>
                <a:latin typeface="Open sans"/>
                <a:cs typeface="Arial" panose="020B0604020202020204" pitchFamily="34" charset="0"/>
              </a:rPr>
              <a:t>Marc VANHOUTTE</a:t>
            </a:r>
            <a:endParaRPr lang="fr-BE" sz="2000" b="1" dirty="0">
              <a:solidFill>
                <a:srgbClr val="0073AE"/>
              </a:solidFill>
              <a:latin typeface="Open sans"/>
              <a:cs typeface="Arial" panose="020B0604020202020204" pitchFamily="34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3260897-3BE8-4079-8B3C-CE0A876E3BC0}"/>
              </a:ext>
            </a:extLst>
          </p:cNvPr>
          <p:cNvSpPr txBox="1"/>
          <p:nvPr/>
        </p:nvSpPr>
        <p:spPr>
          <a:xfrm>
            <a:off x="1436255" y="3226743"/>
            <a:ext cx="627149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rgbClr val="0073AE"/>
                </a:solidFill>
                <a:latin typeface="Open sans"/>
                <a:cs typeface="Arial" panose="020B0604020202020204" pitchFamily="34" charset="0"/>
              </a:rPr>
              <a:t>Transdev Group – Bus Fleet Director</a:t>
            </a:r>
          </a:p>
          <a:p>
            <a:pPr algn="ctr"/>
            <a:r>
              <a:rPr lang="en-US" sz="1600" dirty="0">
                <a:solidFill>
                  <a:srgbClr val="0073AE"/>
                </a:solidFill>
                <a:latin typeface="Open sans"/>
                <a:cs typeface="Arial" panose="020B0604020202020204" pitchFamily="34" charset="0"/>
              </a:rPr>
              <a:t>Technical and Operations department </a:t>
            </a:r>
          </a:p>
        </p:txBody>
      </p:sp>
    </p:spTree>
    <p:extLst>
      <p:ext uri="{BB962C8B-B14F-4D97-AF65-F5344CB8AC3E}">
        <p14:creationId xmlns:p14="http://schemas.microsoft.com/office/powerpoint/2010/main" val="39306719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3C36B4BB-5054-4F91-AAAF-D9B574655608}"/>
              </a:ext>
            </a:extLst>
          </p:cNvPr>
          <p:cNvSpPr/>
          <p:nvPr/>
        </p:nvSpPr>
        <p:spPr>
          <a:xfrm>
            <a:off x="0" y="5735782"/>
            <a:ext cx="9144000" cy="1122218"/>
          </a:xfrm>
          <a:prstGeom prst="rect">
            <a:avLst/>
          </a:prstGeom>
          <a:solidFill>
            <a:srgbClr val="0073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296EB938-A8FD-4D33-BCAD-58A69CB4C82A}"/>
              </a:ext>
            </a:extLst>
          </p:cNvPr>
          <p:cNvSpPr/>
          <p:nvPr/>
        </p:nvSpPr>
        <p:spPr>
          <a:xfrm>
            <a:off x="7600382" y="5736009"/>
            <a:ext cx="1278960" cy="82328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pic>
        <p:nvPicPr>
          <p:cNvPr id="4" name="Picture 3" descr="cid:image003.png@01D30C3A.50F200B0">
            <a:extLst>
              <a:ext uri="{FF2B5EF4-FFF2-40B4-BE49-F238E27FC236}">
                <a16:creationId xmlns:a16="http://schemas.microsoft.com/office/drawing/2014/main" id="{8AB4AD43-D923-460A-BF1B-79A634AA41E6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4663"/>
          <a:stretch/>
        </p:blipFill>
        <p:spPr bwMode="auto">
          <a:xfrm>
            <a:off x="7628090" y="6154275"/>
            <a:ext cx="660116" cy="321899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314A74A2-217C-450E-9774-C1059E9E4530}"/>
              </a:ext>
            </a:extLst>
          </p:cNvPr>
          <p:cNvSpPr txBox="1"/>
          <p:nvPr/>
        </p:nvSpPr>
        <p:spPr>
          <a:xfrm>
            <a:off x="104115" y="5984572"/>
            <a:ext cx="446788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000" dirty="0" err="1">
                <a:solidFill>
                  <a:schemeClr val="bg1"/>
                </a:solidFill>
                <a:latin typeface="Open sans"/>
              </a:rPr>
              <a:t>Webinar</a:t>
            </a:r>
            <a:r>
              <a:rPr lang="es-ES" sz="1000" dirty="0">
                <a:solidFill>
                  <a:schemeClr val="bg1"/>
                </a:solidFill>
                <a:latin typeface="Open sans"/>
              </a:rPr>
              <a:t> </a:t>
            </a:r>
            <a:r>
              <a:rPr lang="es-ES" sz="1000" dirty="0" err="1">
                <a:solidFill>
                  <a:schemeClr val="bg1"/>
                </a:solidFill>
                <a:latin typeface="Open sans"/>
              </a:rPr>
              <a:t>delivered</a:t>
            </a:r>
            <a:r>
              <a:rPr lang="es-ES" sz="1000" dirty="0">
                <a:solidFill>
                  <a:schemeClr val="bg1"/>
                </a:solidFill>
                <a:latin typeface="Open sans"/>
              </a:rPr>
              <a:t> </a:t>
            </a:r>
            <a:r>
              <a:rPr lang="es-ES" sz="1000" dirty="0" err="1">
                <a:solidFill>
                  <a:schemeClr val="bg1"/>
                </a:solidFill>
                <a:latin typeface="Open sans"/>
              </a:rPr>
              <a:t>by</a:t>
            </a:r>
            <a:r>
              <a:rPr lang="es-ES" sz="1000" dirty="0">
                <a:solidFill>
                  <a:schemeClr val="bg1"/>
                </a:solidFill>
                <a:latin typeface="Open sans"/>
              </a:rPr>
              <a:t> </a:t>
            </a:r>
          </a:p>
          <a:p>
            <a:endParaRPr lang="es-ES" sz="1000" dirty="0">
              <a:solidFill>
                <a:schemeClr val="bg1"/>
              </a:solidFill>
              <a:latin typeface="Open sans"/>
            </a:endParaRPr>
          </a:p>
          <a:p>
            <a:r>
              <a:rPr lang="es-ES" sz="1000" b="1" dirty="0">
                <a:solidFill>
                  <a:schemeClr val="bg1"/>
                </a:solidFill>
                <a:latin typeface="Open sans"/>
              </a:rPr>
              <a:t>Smart Urban </a:t>
            </a:r>
            <a:r>
              <a:rPr lang="es-ES" sz="1000" b="1" dirty="0" err="1">
                <a:solidFill>
                  <a:schemeClr val="bg1"/>
                </a:solidFill>
                <a:latin typeface="Open sans"/>
              </a:rPr>
              <a:t>Mobility</a:t>
            </a:r>
            <a:r>
              <a:rPr lang="es-ES" sz="1000" b="1" dirty="0">
                <a:solidFill>
                  <a:schemeClr val="bg1"/>
                </a:solidFill>
                <a:latin typeface="Open sans"/>
              </a:rPr>
              <a:t> </a:t>
            </a:r>
            <a:r>
              <a:rPr lang="es-ES" sz="1000" b="1" dirty="0" err="1">
                <a:solidFill>
                  <a:schemeClr val="bg1"/>
                </a:solidFill>
                <a:latin typeface="Open sans"/>
              </a:rPr>
              <a:t>Support</a:t>
            </a:r>
            <a:r>
              <a:rPr lang="es-ES" sz="1000" b="1" dirty="0">
                <a:solidFill>
                  <a:schemeClr val="bg1"/>
                </a:solidFill>
                <a:latin typeface="Open sans"/>
              </a:rPr>
              <a:t> Office </a:t>
            </a:r>
            <a:r>
              <a:rPr lang="es-ES" sz="1000" dirty="0" err="1">
                <a:solidFill>
                  <a:schemeClr val="bg1"/>
                </a:solidFill>
                <a:latin typeface="Open sans"/>
              </a:rPr>
              <a:t>on</a:t>
            </a:r>
            <a:r>
              <a:rPr lang="es-ES" sz="1000" dirty="0">
                <a:solidFill>
                  <a:schemeClr val="bg1"/>
                </a:solidFill>
                <a:latin typeface="Open sans"/>
              </a:rPr>
              <a:t> </a:t>
            </a:r>
            <a:r>
              <a:rPr lang="es-ES" sz="1000" dirty="0" err="1">
                <a:solidFill>
                  <a:schemeClr val="bg1"/>
                </a:solidFill>
                <a:latin typeface="Open sans"/>
              </a:rPr>
              <a:t>behalf</a:t>
            </a:r>
            <a:r>
              <a:rPr lang="es-ES" sz="1000" dirty="0">
                <a:solidFill>
                  <a:schemeClr val="bg1"/>
                </a:solidFill>
                <a:latin typeface="Open sans"/>
              </a:rPr>
              <a:t> </a:t>
            </a:r>
            <a:r>
              <a:rPr lang="es-ES" sz="1000" dirty="0" err="1">
                <a:solidFill>
                  <a:schemeClr val="bg1"/>
                </a:solidFill>
                <a:latin typeface="Open sans"/>
              </a:rPr>
              <a:t>of</a:t>
            </a:r>
            <a:r>
              <a:rPr lang="es-ES" sz="1000" dirty="0">
                <a:solidFill>
                  <a:schemeClr val="bg1"/>
                </a:solidFill>
                <a:latin typeface="Open sans"/>
              </a:rPr>
              <a:t> </a:t>
            </a:r>
            <a:r>
              <a:rPr lang="es-ES" sz="1000" dirty="0" err="1">
                <a:solidFill>
                  <a:schemeClr val="bg1"/>
                </a:solidFill>
                <a:latin typeface="Open sans"/>
              </a:rPr>
              <a:t>European</a:t>
            </a:r>
            <a:r>
              <a:rPr lang="es-ES" sz="1000" dirty="0">
                <a:solidFill>
                  <a:schemeClr val="bg1"/>
                </a:solidFill>
                <a:latin typeface="Open sans"/>
              </a:rPr>
              <a:t> </a:t>
            </a:r>
            <a:r>
              <a:rPr lang="es-ES" sz="1000" dirty="0" err="1">
                <a:solidFill>
                  <a:schemeClr val="bg1"/>
                </a:solidFill>
                <a:latin typeface="Open sans"/>
              </a:rPr>
              <a:t>Commission</a:t>
            </a:r>
            <a:endParaRPr lang="es-ES" sz="1000" dirty="0">
              <a:solidFill>
                <a:schemeClr val="bg1"/>
              </a:solidFill>
              <a:latin typeface="Open sans"/>
            </a:endParaRPr>
          </a:p>
          <a:p>
            <a:r>
              <a:rPr lang="es-ES" sz="1000" dirty="0">
                <a:solidFill>
                  <a:schemeClr val="bg1"/>
                </a:solidFill>
                <a:latin typeface="Open sans"/>
              </a:rPr>
              <a:t>www.jiip.eu/smarturbanbolity/ </a:t>
            </a:r>
            <a:endParaRPr lang="fr-BE" sz="1000" dirty="0">
              <a:solidFill>
                <a:schemeClr val="bg1"/>
              </a:solidFill>
              <a:latin typeface="Open sans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F4D681E4-FDF5-4DB2-8C90-251BD085646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0382" y="5115088"/>
            <a:ext cx="1278960" cy="885077"/>
          </a:xfrm>
          <a:prstGeom prst="rect">
            <a:avLst/>
          </a:prstGeom>
        </p:spPr>
      </p:pic>
      <p:pic>
        <p:nvPicPr>
          <p:cNvPr id="11" name="Picture 10" descr="A picture containing clipart&#10;&#10;Description generated with high confidence">
            <a:extLst>
              <a:ext uri="{FF2B5EF4-FFF2-40B4-BE49-F238E27FC236}">
                <a16:creationId xmlns:a16="http://schemas.microsoft.com/office/drawing/2014/main" id="{473FDF67-9EF2-4B23-81F3-F0173AAFF80E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800" t="1" r="34190" b="30689"/>
          <a:stretch/>
        </p:blipFill>
        <p:spPr>
          <a:xfrm>
            <a:off x="8350258" y="6154728"/>
            <a:ext cx="519848" cy="321446"/>
          </a:xfrm>
          <a:prstGeom prst="rect">
            <a:avLst/>
          </a:prstGeom>
        </p:spPr>
      </p:pic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1A6FF917-6748-4D51-99E2-18B3DA07658E}"/>
              </a:ext>
            </a:extLst>
          </p:cNvPr>
          <p:cNvCxnSpPr>
            <a:cxnSpLocks/>
          </p:cNvCxnSpPr>
          <p:nvPr/>
        </p:nvCxnSpPr>
        <p:spPr>
          <a:xfrm>
            <a:off x="0" y="655629"/>
            <a:ext cx="9144000" cy="0"/>
          </a:xfrm>
          <a:prstGeom prst="line">
            <a:avLst/>
          </a:prstGeom>
          <a:ln w="19050">
            <a:solidFill>
              <a:srgbClr val="0073A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F6112DD8-730E-47E3-AB24-7F3EDBA809A5}"/>
              </a:ext>
            </a:extLst>
          </p:cNvPr>
          <p:cNvSpPr txBox="1"/>
          <p:nvPr/>
        </p:nvSpPr>
        <p:spPr>
          <a:xfrm>
            <a:off x="0" y="5339099"/>
            <a:ext cx="559261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>
                <a:solidFill>
                  <a:srgbClr val="0073AE"/>
                </a:solidFill>
                <a:latin typeface="Open sans"/>
                <a:cs typeface="Arial" panose="020B0604020202020204" pitchFamily="34" charset="0"/>
              </a:rPr>
              <a:t>Webinar – Clean Bus Deployment Initiative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A26F1E2-51AF-45CB-B0FA-F68EE289D935}"/>
              </a:ext>
            </a:extLst>
          </p:cNvPr>
          <p:cNvSpPr txBox="1"/>
          <p:nvPr/>
        </p:nvSpPr>
        <p:spPr>
          <a:xfrm>
            <a:off x="481506" y="162714"/>
            <a:ext cx="62510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0073AE"/>
                </a:solidFill>
                <a:latin typeface="Open sans"/>
                <a:cs typeface="Arial" panose="020B0604020202020204" pitchFamily="34" charset="0"/>
              </a:rPr>
              <a:t>2. Rolling stock – Who is ordering the buses?</a:t>
            </a:r>
            <a:endParaRPr lang="en-US" sz="2000" dirty="0">
              <a:solidFill>
                <a:srgbClr val="0073AE"/>
              </a:solidFill>
              <a:latin typeface="Open sans"/>
              <a:cs typeface="Arial" panose="020B0604020202020204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360605" y="1062700"/>
            <a:ext cx="8628845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>
                <a:solidFill>
                  <a:srgbClr val="0073AE"/>
                </a:solidFill>
                <a:latin typeface="Open sans"/>
                <a:cs typeface="Arial" panose="020B0604020202020204" pitchFamily="34" charset="0"/>
              </a:rPr>
              <a:t>Bus operators (PTOs)</a:t>
            </a:r>
          </a:p>
          <a:p>
            <a:endParaRPr lang="en-US" sz="500" b="1" i="1" dirty="0">
              <a:solidFill>
                <a:srgbClr val="0073AE"/>
              </a:solidFill>
              <a:latin typeface="Open sans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>
                <a:solidFill>
                  <a:srgbClr val="0073AE"/>
                </a:solidFill>
                <a:latin typeface="Open sans"/>
                <a:cs typeface="Arial" panose="020B0604020202020204" pitchFamily="34" charset="0"/>
              </a:rPr>
              <a:t>In some countries the PTAs are launching tenders for operating concessions </a:t>
            </a:r>
          </a:p>
          <a:p>
            <a:endParaRPr lang="en-US" sz="500" dirty="0">
              <a:solidFill>
                <a:srgbClr val="0073AE"/>
              </a:solidFill>
              <a:latin typeface="Open sans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>
                <a:solidFill>
                  <a:srgbClr val="0073AE"/>
                </a:solidFill>
                <a:latin typeface="Open sans"/>
                <a:cs typeface="Arial" panose="020B0604020202020204" pitchFamily="34" charset="0"/>
              </a:rPr>
              <a:t>A tender demand document is made which is specifying besides the operational demands;</a:t>
            </a:r>
          </a:p>
          <a:p>
            <a:r>
              <a:rPr lang="en-US" dirty="0">
                <a:solidFill>
                  <a:srgbClr val="0073AE"/>
                </a:solidFill>
                <a:latin typeface="Open sans"/>
                <a:cs typeface="Arial" panose="020B0604020202020204" pitchFamily="34" charset="0"/>
              </a:rPr>
              <a:t>	The technology to be used such as:</a:t>
            </a:r>
          </a:p>
          <a:p>
            <a:pPr marL="742950" lvl="1" indent="-285750">
              <a:buFontTx/>
              <a:buChar char="-"/>
            </a:pPr>
            <a:r>
              <a:rPr lang="en-US" dirty="0">
                <a:solidFill>
                  <a:srgbClr val="0073AE"/>
                </a:solidFill>
                <a:latin typeface="Open sans"/>
                <a:cs typeface="Arial" panose="020B0604020202020204" pitchFamily="34" charset="0"/>
              </a:rPr>
              <a:t>Low emission in certain regions (CO2 reduction allowing the use of hybrid buses).</a:t>
            </a:r>
          </a:p>
          <a:p>
            <a:pPr marL="742950" lvl="1" indent="-285750">
              <a:buFontTx/>
              <a:buChar char="-"/>
            </a:pPr>
            <a:r>
              <a:rPr lang="en-US" dirty="0">
                <a:solidFill>
                  <a:srgbClr val="0073AE"/>
                </a:solidFill>
                <a:latin typeface="Open sans"/>
                <a:cs typeface="Arial" panose="020B0604020202020204" pitchFamily="34" charset="0"/>
              </a:rPr>
              <a:t>Zero emission only full electric buses to be introduced during the concession.</a:t>
            </a:r>
          </a:p>
          <a:p>
            <a:pPr lvl="1"/>
            <a:endParaRPr lang="en-US" sz="500" dirty="0">
              <a:solidFill>
                <a:srgbClr val="0073AE"/>
              </a:solidFill>
              <a:latin typeface="Open sans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>
                <a:solidFill>
                  <a:srgbClr val="0073AE"/>
                </a:solidFill>
                <a:latin typeface="Open sans"/>
                <a:cs typeface="Arial" panose="020B0604020202020204" pitchFamily="34" charset="0"/>
              </a:rPr>
              <a:t>Developing the e-bus operation is up to the offering operator to decide, from fleet size to charging strategy, operation mode, training and maintenance.</a:t>
            </a:r>
          </a:p>
          <a:p>
            <a:endParaRPr lang="en-US" sz="500" dirty="0">
              <a:solidFill>
                <a:srgbClr val="0073AE"/>
              </a:solidFill>
              <a:latin typeface="Open sans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>
                <a:solidFill>
                  <a:srgbClr val="0073AE"/>
                </a:solidFill>
                <a:latin typeface="Open sans"/>
                <a:cs typeface="Arial" panose="020B0604020202020204" pitchFamily="34" charset="0"/>
              </a:rPr>
              <a:t>The bus operator is proposing the costs for operation with their offer</a:t>
            </a:r>
          </a:p>
          <a:p>
            <a:pPr marL="285750" indent="-285750">
              <a:buFontTx/>
              <a:buChar char="-"/>
            </a:pPr>
            <a:endParaRPr lang="en-US" dirty="0">
              <a:solidFill>
                <a:srgbClr val="0073AE"/>
              </a:solidFill>
              <a:latin typeface="Open sans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249850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3C36B4BB-5054-4F91-AAAF-D9B574655608}"/>
              </a:ext>
            </a:extLst>
          </p:cNvPr>
          <p:cNvSpPr/>
          <p:nvPr/>
        </p:nvSpPr>
        <p:spPr>
          <a:xfrm>
            <a:off x="0" y="5735782"/>
            <a:ext cx="9144000" cy="1122218"/>
          </a:xfrm>
          <a:prstGeom prst="rect">
            <a:avLst/>
          </a:prstGeom>
          <a:solidFill>
            <a:srgbClr val="0073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296EB938-A8FD-4D33-BCAD-58A69CB4C82A}"/>
              </a:ext>
            </a:extLst>
          </p:cNvPr>
          <p:cNvSpPr/>
          <p:nvPr/>
        </p:nvSpPr>
        <p:spPr>
          <a:xfrm>
            <a:off x="7600382" y="5736009"/>
            <a:ext cx="1278960" cy="82328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pic>
        <p:nvPicPr>
          <p:cNvPr id="4" name="Picture 3" descr="cid:image003.png@01D30C3A.50F200B0">
            <a:extLst>
              <a:ext uri="{FF2B5EF4-FFF2-40B4-BE49-F238E27FC236}">
                <a16:creationId xmlns:a16="http://schemas.microsoft.com/office/drawing/2014/main" id="{8AB4AD43-D923-460A-BF1B-79A634AA41E6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4663"/>
          <a:stretch/>
        </p:blipFill>
        <p:spPr bwMode="auto">
          <a:xfrm>
            <a:off x="7628090" y="6154275"/>
            <a:ext cx="660116" cy="321899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314A74A2-217C-450E-9774-C1059E9E4530}"/>
              </a:ext>
            </a:extLst>
          </p:cNvPr>
          <p:cNvSpPr txBox="1"/>
          <p:nvPr/>
        </p:nvSpPr>
        <p:spPr>
          <a:xfrm>
            <a:off x="104115" y="5984572"/>
            <a:ext cx="446788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000" dirty="0" err="1">
                <a:solidFill>
                  <a:schemeClr val="bg1"/>
                </a:solidFill>
                <a:latin typeface="Open sans"/>
              </a:rPr>
              <a:t>Webinar</a:t>
            </a:r>
            <a:r>
              <a:rPr lang="es-ES" sz="1000" dirty="0">
                <a:solidFill>
                  <a:schemeClr val="bg1"/>
                </a:solidFill>
                <a:latin typeface="Open sans"/>
              </a:rPr>
              <a:t> </a:t>
            </a:r>
            <a:r>
              <a:rPr lang="es-ES" sz="1000" dirty="0" err="1">
                <a:solidFill>
                  <a:schemeClr val="bg1"/>
                </a:solidFill>
                <a:latin typeface="Open sans"/>
              </a:rPr>
              <a:t>delivered</a:t>
            </a:r>
            <a:r>
              <a:rPr lang="es-ES" sz="1000" dirty="0">
                <a:solidFill>
                  <a:schemeClr val="bg1"/>
                </a:solidFill>
                <a:latin typeface="Open sans"/>
              </a:rPr>
              <a:t> </a:t>
            </a:r>
            <a:r>
              <a:rPr lang="es-ES" sz="1000" dirty="0" err="1">
                <a:solidFill>
                  <a:schemeClr val="bg1"/>
                </a:solidFill>
                <a:latin typeface="Open sans"/>
              </a:rPr>
              <a:t>by</a:t>
            </a:r>
            <a:r>
              <a:rPr lang="es-ES" sz="1000" dirty="0">
                <a:solidFill>
                  <a:schemeClr val="bg1"/>
                </a:solidFill>
                <a:latin typeface="Open sans"/>
              </a:rPr>
              <a:t> </a:t>
            </a:r>
          </a:p>
          <a:p>
            <a:endParaRPr lang="es-ES" sz="1000" dirty="0">
              <a:solidFill>
                <a:schemeClr val="bg1"/>
              </a:solidFill>
              <a:latin typeface="Open sans"/>
            </a:endParaRPr>
          </a:p>
          <a:p>
            <a:r>
              <a:rPr lang="es-ES" sz="1000" b="1" dirty="0">
                <a:solidFill>
                  <a:schemeClr val="bg1"/>
                </a:solidFill>
                <a:latin typeface="Open sans"/>
              </a:rPr>
              <a:t>Smart Urban </a:t>
            </a:r>
            <a:r>
              <a:rPr lang="es-ES" sz="1000" b="1" dirty="0" err="1">
                <a:solidFill>
                  <a:schemeClr val="bg1"/>
                </a:solidFill>
                <a:latin typeface="Open sans"/>
              </a:rPr>
              <a:t>Mobility</a:t>
            </a:r>
            <a:r>
              <a:rPr lang="es-ES" sz="1000" b="1" dirty="0">
                <a:solidFill>
                  <a:schemeClr val="bg1"/>
                </a:solidFill>
                <a:latin typeface="Open sans"/>
              </a:rPr>
              <a:t> </a:t>
            </a:r>
            <a:r>
              <a:rPr lang="es-ES" sz="1000" b="1" dirty="0" err="1">
                <a:solidFill>
                  <a:schemeClr val="bg1"/>
                </a:solidFill>
                <a:latin typeface="Open sans"/>
              </a:rPr>
              <a:t>Support</a:t>
            </a:r>
            <a:r>
              <a:rPr lang="es-ES" sz="1000" b="1" dirty="0">
                <a:solidFill>
                  <a:schemeClr val="bg1"/>
                </a:solidFill>
                <a:latin typeface="Open sans"/>
              </a:rPr>
              <a:t> Office </a:t>
            </a:r>
            <a:r>
              <a:rPr lang="es-ES" sz="1000" dirty="0" err="1">
                <a:solidFill>
                  <a:schemeClr val="bg1"/>
                </a:solidFill>
                <a:latin typeface="Open sans"/>
              </a:rPr>
              <a:t>on</a:t>
            </a:r>
            <a:r>
              <a:rPr lang="es-ES" sz="1000" dirty="0">
                <a:solidFill>
                  <a:schemeClr val="bg1"/>
                </a:solidFill>
                <a:latin typeface="Open sans"/>
              </a:rPr>
              <a:t> </a:t>
            </a:r>
            <a:r>
              <a:rPr lang="es-ES" sz="1000" dirty="0" err="1">
                <a:solidFill>
                  <a:schemeClr val="bg1"/>
                </a:solidFill>
                <a:latin typeface="Open sans"/>
              </a:rPr>
              <a:t>behalf</a:t>
            </a:r>
            <a:r>
              <a:rPr lang="es-ES" sz="1000" dirty="0">
                <a:solidFill>
                  <a:schemeClr val="bg1"/>
                </a:solidFill>
                <a:latin typeface="Open sans"/>
              </a:rPr>
              <a:t> </a:t>
            </a:r>
            <a:r>
              <a:rPr lang="es-ES" sz="1000" dirty="0" err="1">
                <a:solidFill>
                  <a:schemeClr val="bg1"/>
                </a:solidFill>
                <a:latin typeface="Open sans"/>
              </a:rPr>
              <a:t>of</a:t>
            </a:r>
            <a:r>
              <a:rPr lang="es-ES" sz="1000" dirty="0">
                <a:solidFill>
                  <a:schemeClr val="bg1"/>
                </a:solidFill>
                <a:latin typeface="Open sans"/>
              </a:rPr>
              <a:t> </a:t>
            </a:r>
            <a:r>
              <a:rPr lang="es-ES" sz="1000" dirty="0" err="1">
                <a:solidFill>
                  <a:schemeClr val="bg1"/>
                </a:solidFill>
                <a:latin typeface="Open sans"/>
              </a:rPr>
              <a:t>European</a:t>
            </a:r>
            <a:r>
              <a:rPr lang="es-ES" sz="1000" dirty="0">
                <a:solidFill>
                  <a:schemeClr val="bg1"/>
                </a:solidFill>
                <a:latin typeface="Open sans"/>
              </a:rPr>
              <a:t> </a:t>
            </a:r>
            <a:r>
              <a:rPr lang="es-ES" sz="1000" dirty="0" err="1">
                <a:solidFill>
                  <a:schemeClr val="bg1"/>
                </a:solidFill>
                <a:latin typeface="Open sans"/>
              </a:rPr>
              <a:t>Commission</a:t>
            </a:r>
            <a:endParaRPr lang="es-ES" sz="1000" dirty="0">
              <a:solidFill>
                <a:schemeClr val="bg1"/>
              </a:solidFill>
              <a:latin typeface="Open sans"/>
            </a:endParaRPr>
          </a:p>
          <a:p>
            <a:r>
              <a:rPr lang="es-ES" sz="1000" dirty="0">
                <a:solidFill>
                  <a:schemeClr val="bg1"/>
                </a:solidFill>
                <a:latin typeface="Open sans"/>
              </a:rPr>
              <a:t>www.jiip.eu/smarturbanbolity/ </a:t>
            </a:r>
            <a:endParaRPr lang="fr-BE" sz="1000" dirty="0">
              <a:solidFill>
                <a:schemeClr val="bg1"/>
              </a:solidFill>
              <a:latin typeface="Open sans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F4D681E4-FDF5-4DB2-8C90-251BD085646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0382" y="5115088"/>
            <a:ext cx="1278960" cy="885077"/>
          </a:xfrm>
          <a:prstGeom prst="rect">
            <a:avLst/>
          </a:prstGeom>
        </p:spPr>
      </p:pic>
      <p:pic>
        <p:nvPicPr>
          <p:cNvPr id="11" name="Picture 10" descr="A picture containing clipart&#10;&#10;Description generated with high confidence">
            <a:extLst>
              <a:ext uri="{FF2B5EF4-FFF2-40B4-BE49-F238E27FC236}">
                <a16:creationId xmlns:a16="http://schemas.microsoft.com/office/drawing/2014/main" id="{473FDF67-9EF2-4B23-81F3-F0173AAFF80E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800" t="1" r="34190" b="30689"/>
          <a:stretch/>
        </p:blipFill>
        <p:spPr>
          <a:xfrm>
            <a:off x="8350258" y="6154728"/>
            <a:ext cx="519848" cy="321446"/>
          </a:xfrm>
          <a:prstGeom prst="rect">
            <a:avLst/>
          </a:prstGeom>
        </p:spPr>
      </p:pic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1A6FF917-6748-4D51-99E2-18B3DA07658E}"/>
              </a:ext>
            </a:extLst>
          </p:cNvPr>
          <p:cNvCxnSpPr>
            <a:cxnSpLocks/>
          </p:cNvCxnSpPr>
          <p:nvPr/>
        </p:nvCxnSpPr>
        <p:spPr>
          <a:xfrm>
            <a:off x="0" y="655629"/>
            <a:ext cx="9144000" cy="0"/>
          </a:xfrm>
          <a:prstGeom prst="line">
            <a:avLst/>
          </a:prstGeom>
          <a:ln w="19050">
            <a:solidFill>
              <a:srgbClr val="0073A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F6112DD8-730E-47E3-AB24-7F3EDBA809A5}"/>
              </a:ext>
            </a:extLst>
          </p:cNvPr>
          <p:cNvSpPr txBox="1"/>
          <p:nvPr/>
        </p:nvSpPr>
        <p:spPr>
          <a:xfrm>
            <a:off x="0" y="5339099"/>
            <a:ext cx="559261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>
                <a:solidFill>
                  <a:srgbClr val="0073AE"/>
                </a:solidFill>
                <a:latin typeface="Open sans"/>
                <a:cs typeface="Arial" panose="020B0604020202020204" pitchFamily="34" charset="0"/>
              </a:rPr>
              <a:t>Webinar – Clean Bus Deployment Initiative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A26F1E2-51AF-45CB-B0FA-F68EE289D935}"/>
              </a:ext>
            </a:extLst>
          </p:cNvPr>
          <p:cNvSpPr txBox="1"/>
          <p:nvPr/>
        </p:nvSpPr>
        <p:spPr>
          <a:xfrm>
            <a:off x="495420" y="162714"/>
            <a:ext cx="62510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0073AE"/>
                </a:solidFill>
                <a:latin typeface="Open sans"/>
                <a:cs typeface="Arial" panose="020B0604020202020204" pitchFamily="34" charset="0"/>
              </a:rPr>
              <a:t>2. Rolling stock – Who is ordering the buses?</a:t>
            </a:r>
            <a:endParaRPr lang="en-US" sz="2000" dirty="0">
              <a:solidFill>
                <a:srgbClr val="0073AE"/>
              </a:solidFill>
              <a:latin typeface="Open sans"/>
              <a:cs typeface="Arial" panose="020B0604020202020204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360606" y="978716"/>
            <a:ext cx="8628845" cy="39395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500" dirty="0">
              <a:solidFill>
                <a:srgbClr val="0073AE"/>
              </a:solidFill>
              <a:latin typeface="Open sans"/>
              <a:cs typeface="Arial" panose="020B0604020202020204" pitchFamily="34" charset="0"/>
            </a:endParaRPr>
          </a:p>
          <a:p>
            <a:r>
              <a:rPr lang="en-US" sz="1600" b="1" i="1" dirty="0">
                <a:solidFill>
                  <a:srgbClr val="0073AE"/>
                </a:solidFill>
                <a:latin typeface="Open sans"/>
                <a:cs typeface="Arial" panose="020B0604020202020204" pitchFamily="34" charset="0"/>
              </a:rPr>
              <a:t>Consequences: </a:t>
            </a:r>
          </a:p>
          <a:p>
            <a:endParaRPr lang="en-US" sz="1600" b="1" i="1" dirty="0">
              <a:solidFill>
                <a:srgbClr val="0073AE"/>
              </a:solidFill>
              <a:latin typeface="Open sans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>
                <a:solidFill>
                  <a:srgbClr val="0073AE"/>
                </a:solidFill>
                <a:latin typeface="Open sans"/>
                <a:cs typeface="Arial" panose="020B0604020202020204" pitchFamily="34" charset="0"/>
              </a:rPr>
              <a:t>Bus operators are having a good overview of what is available on the market as e-buses. This allows them to make the most appropriate choice regarding the e-bus technology to be applied when considering the operational conditions.</a:t>
            </a:r>
          </a:p>
          <a:p>
            <a:endParaRPr lang="en-US" sz="500" dirty="0">
              <a:solidFill>
                <a:srgbClr val="0073AE"/>
              </a:solidFill>
              <a:latin typeface="Open sans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>
                <a:solidFill>
                  <a:srgbClr val="0073AE"/>
                </a:solidFill>
                <a:latin typeface="Open sans"/>
                <a:cs typeface="Arial" panose="020B0604020202020204" pitchFamily="34" charset="0"/>
              </a:rPr>
              <a:t>Bus operators are negotiating the best possible maintenance conditions that assure an operations w.r.t. to the RAMS principles (Reliability – Availability – Maintainability and safety).</a:t>
            </a:r>
          </a:p>
          <a:p>
            <a:endParaRPr lang="en-US" sz="500" dirty="0">
              <a:solidFill>
                <a:srgbClr val="0073AE"/>
              </a:solidFill>
              <a:latin typeface="Open sans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>
                <a:solidFill>
                  <a:srgbClr val="0073AE"/>
                </a:solidFill>
                <a:latin typeface="Open sans"/>
                <a:cs typeface="Arial" panose="020B0604020202020204" pitchFamily="34" charset="0"/>
              </a:rPr>
              <a:t>The bus operator takes full responsibility for the complete public transport system with e-buses as they have been deciding each part of this system.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sz="500" dirty="0">
              <a:solidFill>
                <a:srgbClr val="0073AE"/>
              </a:solidFill>
              <a:latin typeface="Open sans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>
                <a:solidFill>
                  <a:srgbClr val="0073AE"/>
                </a:solidFill>
                <a:latin typeface="Open sans"/>
                <a:cs typeface="Arial" panose="020B0604020202020204" pitchFamily="34" charset="0"/>
              </a:rPr>
              <a:t>The operator has to finance the buses and the infrastructure which can lead to high debt and lack of financial competence.</a:t>
            </a:r>
          </a:p>
          <a:p>
            <a:pPr marL="285750" indent="-285750">
              <a:buFontTx/>
              <a:buChar char="-"/>
            </a:pPr>
            <a:endParaRPr lang="en-US" dirty="0">
              <a:solidFill>
                <a:srgbClr val="0073AE"/>
              </a:solidFill>
              <a:latin typeface="Open sans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045263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3C36B4BB-5054-4F91-AAAF-D9B574655608}"/>
              </a:ext>
            </a:extLst>
          </p:cNvPr>
          <p:cNvSpPr/>
          <p:nvPr/>
        </p:nvSpPr>
        <p:spPr>
          <a:xfrm>
            <a:off x="0" y="5735782"/>
            <a:ext cx="9144000" cy="1122218"/>
          </a:xfrm>
          <a:prstGeom prst="rect">
            <a:avLst/>
          </a:prstGeom>
          <a:solidFill>
            <a:srgbClr val="0073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296EB938-A8FD-4D33-BCAD-58A69CB4C82A}"/>
              </a:ext>
            </a:extLst>
          </p:cNvPr>
          <p:cNvSpPr/>
          <p:nvPr/>
        </p:nvSpPr>
        <p:spPr>
          <a:xfrm>
            <a:off x="7600382" y="5736009"/>
            <a:ext cx="1278960" cy="82328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pic>
        <p:nvPicPr>
          <p:cNvPr id="4" name="Picture 3" descr="cid:image003.png@01D30C3A.50F200B0">
            <a:extLst>
              <a:ext uri="{FF2B5EF4-FFF2-40B4-BE49-F238E27FC236}">
                <a16:creationId xmlns:a16="http://schemas.microsoft.com/office/drawing/2014/main" id="{8AB4AD43-D923-460A-BF1B-79A634AA41E6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4663"/>
          <a:stretch/>
        </p:blipFill>
        <p:spPr bwMode="auto">
          <a:xfrm>
            <a:off x="7628090" y="6154275"/>
            <a:ext cx="660116" cy="321899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314A74A2-217C-450E-9774-C1059E9E4530}"/>
              </a:ext>
            </a:extLst>
          </p:cNvPr>
          <p:cNvSpPr txBox="1"/>
          <p:nvPr/>
        </p:nvSpPr>
        <p:spPr>
          <a:xfrm>
            <a:off x="104115" y="5984572"/>
            <a:ext cx="446788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000" dirty="0" err="1">
                <a:solidFill>
                  <a:schemeClr val="bg1"/>
                </a:solidFill>
                <a:latin typeface="Open sans"/>
              </a:rPr>
              <a:t>Webinar</a:t>
            </a:r>
            <a:r>
              <a:rPr lang="es-ES" sz="1000" dirty="0">
                <a:solidFill>
                  <a:schemeClr val="bg1"/>
                </a:solidFill>
                <a:latin typeface="Open sans"/>
              </a:rPr>
              <a:t> </a:t>
            </a:r>
            <a:r>
              <a:rPr lang="es-ES" sz="1000" dirty="0" err="1">
                <a:solidFill>
                  <a:schemeClr val="bg1"/>
                </a:solidFill>
                <a:latin typeface="Open sans"/>
              </a:rPr>
              <a:t>delivered</a:t>
            </a:r>
            <a:r>
              <a:rPr lang="es-ES" sz="1000" dirty="0">
                <a:solidFill>
                  <a:schemeClr val="bg1"/>
                </a:solidFill>
                <a:latin typeface="Open sans"/>
              </a:rPr>
              <a:t> </a:t>
            </a:r>
            <a:r>
              <a:rPr lang="es-ES" sz="1000" dirty="0" err="1">
                <a:solidFill>
                  <a:schemeClr val="bg1"/>
                </a:solidFill>
                <a:latin typeface="Open sans"/>
              </a:rPr>
              <a:t>by</a:t>
            </a:r>
            <a:r>
              <a:rPr lang="es-ES" sz="1000" dirty="0">
                <a:solidFill>
                  <a:schemeClr val="bg1"/>
                </a:solidFill>
                <a:latin typeface="Open sans"/>
              </a:rPr>
              <a:t> </a:t>
            </a:r>
          </a:p>
          <a:p>
            <a:endParaRPr lang="es-ES" sz="1000" dirty="0">
              <a:solidFill>
                <a:schemeClr val="bg1"/>
              </a:solidFill>
              <a:latin typeface="Open sans"/>
            </a:endParaRPr>
          </a:p>
          <a:p>
            <a:r>
              <a:rPr lang="es-ES" sz="1000" b="1" dirty="0">
                <a:solidFill>
                  <a:schemeClr val="bg1"/>
                </a:solidFill>
                <a:latin typeface="Open sans"/>
              </a:rPr>
              <a:t>Smart Urban </a:t>
            </a:r>
            <a:r>
              <a:rPr lang="es-ES" sz="1000" b="1" dirty="0" err="1">
                <a:solidFill>
                  <a:schemeClr val="bg1"/>
                </a:solidFill>
                <a:latin typeface="Open sans"/>
              </a:rPr>
              <a:t>Mobility</a:t>
            </a:r>
            <a:r>
              <a:rPr lang="es-ES" sz="1000" b="1" dirty="0">
                <a:solidFill>
                  <a:schemeClr val="bg1"/>
                </a:solidFill>
                <a:latin typeface="Open sans"/>
              </a:rPr>
              <a:t> </a:t>
            </a:r>
            <a:r>
              <a:rPr lang="es-ES" sz="1000" b="1" dirty="0" err="1">
                <a:solidFill>
                  <a:schemeClr val="bg1"/>
                </a:solidFill>
                <a:latin typeface="Open sans"/>
              </a:rPr>
              <a:t>Support</a:t>
            </a:r>
            <a:r>
              <a:rPr lang="es-ES" sz="1000" b="1" dirty="0">
                <a:solidFill>
                  <a:schemeClr val="bg1"/>
                </a:solidFill>
                <a:latin typeface="Open sans"/>
              </a:rPr>
              <a:t> Office </a:t>
            </a:r>
            <a:r>
              <a:rPr lang="es-ES" sz="1000" dirty="0" err="1">
                <a:solidFill>
                  <a:schemeClr val="bg1"/>
                </a:solidFill>
                <a:latin typeface="Open sans"/>
              </a:rPr>
              <a:t>on</a:t>
            </a:r>
            <a:r>
              <a:rPr lang="es-ES" sz="1000" dirty="0">
                <a:solidFill>
                  <a:schemeClr val="bg1"/>
                </a:solidFill>
                <a:latin typeface="Open sans"/>
              </a:rPr>
              <a:t> </a:t>
            </a:r>
            <a:r>
              <a:rPr lang="es-ES" sz="1000" dirty="0" err="1">
                <a:solidFill>
                  <a:schemeClr val="bg1"/>
                </a:solidFill>
                <a:latin typeface="Open sans"/>
              </a:rPr>
              <a:t>behalf</a:t>
            </a:r>
            <a:r>
              <a:rPr lang="es-ES" sz="1000" dirty="0">
                <a:solidFill>
                  <a:schemeClr val="bg1"/>
                </a:solidFill>
                <a:latin typeface="Open sans"/>
              </a:rPr>
              <a:t> </a:t>
            </a:r>
            <a:r>
              <a:rPr lang="es-ES" sz="1000" dirty="0" err="1">
                <a:solidFill>
                  <a:schemeClr val="bg1"/>
                </a:solidFill>
                <a:latin typeface="Open sans"/>
              </a:rPr>
              <a:t>of</a:t>
            </a:r>
            <a:r>
              <a:rPr lang="es-ES" sz="1000" dirty="0">
                <a:solidFill>
                  <a:schemeClr val="bg1"/>
                </a:solidFill>
                <a:latin typeface="Open sans"/>
              </a:rPr>
              <a:t> </a:t>
            </a:r>
            <a:r>
              <a:rPr lang="es-ES" sz="1000" dirty="0" err="1">
                <a:solidFill>
                  <a:schemeClr val="bg1"/>
                </a:solidFill>
                <a:latin typeface="Open sans"/>
              </a:rPr>
              <a:t>European</a:t>
            </a:r>
            <a:r>
              <a:rPr lang="es-ES" sz="1000" dirty="0">
                <a:solidFill>
                  <a:schemeClr val="bg1"/>
                </a:solidFill>
                <a:latin typeface="Open sans"/>
              </a:rPr>
              <a:t> </a:t>
            </a:r>
            <a:r>
              <a:rPr lang="es-ES" sz="1000" dirty="0" err="1">
                <a:solidFill>
                  <a:schemeClr val="bg1"/>
                </a:solidFill>
                <a:latin typeface="Open sans"/>
              </a:rPr>
              <a:t>Commission</a:t>
            </a:r>
            <a:endParaRPr lang="es-ES" sz="1000" dirty="0">
              <a:solidFill>
                <a:schemeClr val="bg1"/>
              </a:solidFill>
              <a:latin typeface="Open sans"/>
            </a:endParaRPr>
          </a:p>
          <a:p>
            <a:r>
              <a:rPr lang="es-ES" sz="1000" dirty="0">
                <a:solidFill>
                  <a:schemeClr val="bg1"/>
                </a:solidFill>
                <a:latin typeface="Open sans"/>
              </a:rPr>
              <a:t>www.jiip.eu/smarturbanbolity/ </a:t>
            </a:r>
            <a:endParaRPr lang="fr-BE" sz="1000" dirty="0">
              <a:solidFill>
                <a:schemeClr val="bg1"/>
              </a:solidFill>
              <a:latin typeface="Open sans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F4D681E4-FDF5-4DB2-8C90-251BD085646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0382" y="5115088"/>
            <a:ext cx="1278960" cy="885077"/>
          </a:xfrm>
          <a:prstGeom prst="rect">
            <a:avLst/>
          </a:prstGeom>
        </p:spPr>
      </p:pic>
      <p:pic>
        <p:nvPicPr>
          <p:cNvPr id="11" name="Picture 10" descr="A picture containing clipart&#10;&#10;Description generated with high confidence">
            <a:extLst>
              <a:ext uri="{FF2B5EF4-FFF2-40B4-BE49-F238E27FC236}">
                <a16:creationId xmlns:a16="http://schemas.microsoft.com/office/drawing/2014/main" id="{473FDF67-9EF2-4B23-81F3-F0173AAFF80E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800" t="1" r="34190" b="30689"/>
          <a:stretch/>
        </p:blipFill>
        <p:spPr>
          <a:xfrm>
            <a:off x="8350258" y="6154728"/>
            <a:ext cx="519848" cy="321446"/>
          </a:xfrm>
          <a:prstGeom prst="rect">
            <a:avLst/>
          </a:prstGeom>
        </p:spPr>
      </p:pic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1A6FF917-6748-4D51-99E2-18B3DA07658E}"/>
              </a:ext>
            </a:extLst>
          </p:cNvPr>
          <p:cNvCxnSpPr>
            <a:cxnSpLocks/>
          </p:cNvCxnSpPr>
          <p:nvPr/>
        </p:nvCxnSpPr>
        <p:spPr>
          <a:xfrm>
            <a:off x="0" y="655629"/>
            <a:ext cx="9144000" cy="0"/>
          </a:xfrm>
          <a:prstGeom prst="line">
            <a:avLst/>
          </a:prstGeom>
          <a:ln w="19050">
            <a:solidFill>
              <a:srgbClr val="0073A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F6112DD8-730E-47E3-AB24-7F3EDBA809A5}"/>
              </a:ext>
            </a:extLst>
          </p:cNvPr>
          <p:cNvSpPr txBox="1"/>
          <p:nvPr/>
        </p:nvSpPr>
        <p:spPr>
          <a:xfrm>
            <a:off x="0" y="5339099"/>
            <a:ext cx="559261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>
                <a:solidFill>
                  <a:srgbClr val="0073AE"/>
                </a:solidFill>
                <a:latin typeface="Open sans"/>
                <a:cs typeface="Arial" panose="020B0604020202020204" pitchFamily="34" charset="0"/>
              </a:rPr>
              <a:t>Webinar – Clean Bus Deployment Initiative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A26F1E2-51AF-45CB-B0FA-F68EE289D935}"/>
              </a:ext>
            </a:extLst>
          </p:cNvPr>
          <p:cNvSpPr txBox="1"/>
          <p:nvPr/>
        </p:nvSpPr>
        <p:spPr>
          <a:xfrm>
            <a:off x="434678" y="168156"/>
            <a:ext cx="62510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0073AE"/>
                </a:solidFill>
                <a:latin typeface="Open sans"/>
                <a:cs typeface="Arial" panose="020B0604020202020204" pitchFamily="34" charset="0"/>
              </a:rPr>
              <a:t>2. Financing the buses and the infrastructure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37755"/>
            <a:ext cx="9144000" cy="49980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4948722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3C36B4BB-5054-4F91-AAAF-D9B574655608}"/>
              </a:ext>
            </a:extLst>
          </p:cNvPr>
          <p:cNvSpPr/>
          <p:nvPr/>
        </p:nvSpPr>
        <p:spPr>
          <a:xfrm>
            <a:off x="0" y="5735782"/>
            <a:ext cx="9144000" cy="1122218"/>
          </a:xfrm>
          <a:prstGeom prst="rect">
            <a:avLst/>
          </a:prstGeom>
          <a:solidFill>
            <a:srgbClr val="0073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296EB938-A8FD-4D33-BCAD-58A69CB4C82A}"/>
              </a:ext>
            </a:extLst>
          </p:cNvPr>
          <p:cNvSpPr/>
          <p:nvPr/>
        </p:nvSpPr>
        <p:spPr>
          <a:xfrm>
            <a:off x="7600382" y="5736009"/>
            <a:ext cx="1278960" cy="82328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pic>
        <p:nvPicPr>
          <p:cNvPr id="4" name="Picture 3" descr="cid:image003.png@01D30C3A.50F200B0">
            <a:extLst>
              <a:ext uri="{FF2B5EF4-FFF2-40B4-BE49-F238E27FC236}">
                <a16:creationId xmlns:a16="http://schemas.microsoft.com/office/drawing/2014/main" id="{8AB4AD43-D923-460A-BF1B-79A634AA41E6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4663"/>
          <a:stretch/>
        </p:blipFill>
        <p:spPr bwMode="auto">
          <a:xfrm>
            <a:off x="7628090" y="6154275"/>
            <a:ext cx="660116" cy="321899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314A74A2-217C-450E-9774-C1059E9E4530}"/>
              </a:ext>
            </a:extLst>
          </p:cNvPr>
          <p:cNvSpPr txBox="1"/>
          <p:nvPr/>
        </p:nvSpPr>
        <p:spPr>
          <a:xfrm>
            <a:off x="104115" y="5984572"/>
            <a:ext cx="446788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000" dirty="0" err="1">
                <a:solidFill>
                  <a:schemeClr val="bg1"/>
                </a:solidFill>
                <a:latin typeface="Open sans"/>
              </a:rPr>
              <a:t>Webinar</a:t>
            </a:r>
            <a:r>
              <a:rPr lang="es-ES" sz="1000" dirty="0">
                <a:solidFill>
                  <a:schemeClr val="bg1"/>
                </a:solidFill>
                <a:latin typeface="Open sans"/>
              </a:rPr>
              <a:t> </a:t>
            </a:r>
            <a:r>
              <a:rPr lang="es-ES" sz="1000" dirty="0" err="1">
                <a:solidFill>
                  <a:schemeClr val="bg1"/>
                </a:solidFill>
                <a:latin typeface="Open sans"/>
              </a:rPr>
              <a:t>delivered</a:t>
            </a:r>
            <a:r>
              <a:rPr lang="es-ES" sz="1000" dirty="0">
                <a:solidFill>
                  <a:schemeClr val="bg1"/>
                </a:solidFill>
                <a:latin typeface="Open sans"/>
              </a:rPr>
              <a:t> </a:t>
            </a:r>
            <a:r>
              <a:rPr lang="es-ES" sz="1000" dirty="0" err="1">
                <a:solidFill>
                  <a:schemeClr val="bg1"/>
                </a:solidFill>
                <a:latin typeface="Open sans"/>
              </a:rPr>
              <a:t>by</a:t>
            </a:r>
            <a:r>
              <a:rPr lang="es-ES" sz="1000" dirty="0">
                <a:solidFill>
                  <a:schemeClr val="bg1"/>
                </a:solidFill>
                <a:latin typeface="Open sans"/>
              </a:rPr>
              <a:t> </a:t>
            </a:r>
          </a:p>
          <a:p>
            <a:endParaRPr lang="es-ES" sz="1000" dirty="0">
              <a:solidFill>
                <a:schemeClr val="bg1"/>
              </a:solidFill>
              <a:latin typeface="Open sans"/>
            </a:endParaRPr>
          </a:p>
          <a:p>
            <a:r>
              <a:rPr lang="es-ES" sz="1000" b="1" dirty="0">
                <a:solidFill>
                  <a:schemeClr val="bg1"/>
                </a:solidFill>
                <a:latin typeface="Open sans"/>
              </a:rPr>
              <a:t>Smart Urban </a:t>
            </a:r>
            <a:r>
              <a:rPr lang="es-ES" sz="1000" b="1" dirty="0" err="1">
                <a:solidFill>
                  <a:schemeClr val="bg1"/>
                </a:solidFill>
                <a:latin typeface="Open sans"/>
              </a:rPr>
              <a:t>Mobility</a:t>
            </a:r>
            <a:r>
              <a:rPr lang="es-ES" sz="1000" b="1" dirty="0">
                <a:solidFill>
                  <a:schemeClr val="bg1"/>
                </a:solidFill>
                <a:latin typeface="Open sans"/>
              </a:rPr>
              <a:t> </a:t>
            </a:r>
            <a:r>
              <a:rPr lang="es-ES" sz="1000" b="1" dirty="0" err="1">
                <a:solidFill>
                  <a:schemeClr val="bg1"/>
                </a:solidFill>
                <a:latin typeface="Open sans"/>
              </a:rPr>
              <a:t>Support</a:t>
            </a:r>
            <a:r>
              <a:rPr lang="es-ES" sz="1000" b="1" dirty="0">
                <a:solidFill>
                  <a:schemeClr val="bg1"/>
                </a:solidFill>
                <a:latin typeface="Open sans"/>
              </a:rPr>
              <a:t> Office </a:t>
            </a:r>
            <a:r>
              <a:rPr lang="es-ES" sz="1000" dirty="0" err="1">
                <a:solidFill>
                  <a:schemeClr val="bg1"/>
                </a:solidFill>
                <a:latin typeface="Open sans"/>
              </a:rPr>
              <a:t>on</a:t>
            </a:r>
            <a:r>
              <a:rPr lang="es-ES" sz="1000" dirty="0">
                <a:solidFill>
                  <a:schemeClr val="bg1"/>
                </a:solidFill>
                <a:latin typeface="Open sans"/>
              </a:rPr>
              <a:t> </a:t>
            </a:r>
            <a:r>
              <a:rPr lang="es-ES" sz="1000" dirty="0" err="1">
                <a:solidFill>
                  <a:schemeClr val="bg1"/>
                </a:solidFill>
                <a:latin typeface="Open sans"/>
              </a:rPr>
              <a:t>behalf</a:t>
            </a:r>
            <a:r>
              <a:rPr lang="es-ES" sz="1000" dirty="0">
                <a:solidFill>
                  <a:schemeClr val="bg1"/>
                </a:solidFill>
                <a:latin typeface="Open sans"/>
              </a:rPr>
              <a:t> </a:t>
            </a:r>
            <a:r>
              <a:rPr lang="es-ES" sz="1000" dirty="0" err="1">
                <a:solidFill>
                  <a:schemeClr val="bg1"/>
                </a:solidFill>
                <a:latin typeface="Open sans"/>
              </a:rPr>
              <a:t>of</a:t>
            </a:r>
            <a:r>
              <a:rPr lang="es-ES" sz="1000" dirty="0">
                <a:solidFill>
                  <a:schemeClr val="bg1"/>
                </a:solidFill>
                <a:latin typeface="Open sans"/>
              </a:rPr>
              <a:t> </a:t>
            </a:r>
            <a:r>
              <a:rPr lang="es-ES" sz="1000" dirty="0" err="1">
                <a:solidFill>
                  <a:schemeClr val="bg1"/>
                </a:solidFill>
                <a:latin typeface="Open sans"/>
              </a:rPr>
              <a:t>European</a:t>
            </a:r>
            <a:r>
              <a:rPr lang="es-ES" sz="1000" dirty="0">
                <a:solidFill>
                  <a:schemeClr val="bg1"/>
                </a:solidFill>
                <a:latin typeface="Open sans"/>
              </a:rPr>
              <a:t> </a:t>
            </a:r>
            <a:r>
              <a:rPr lang="es-ES" sz="1000" dirty="0" err="1">
                <a:solidFill>
                  <a:schemeClr val="bg1"/>
                </a:solidFill>
                <a:latin typeface="Open sans"/>
              </a:rPr>
              <a:t>Commission</a:t>
            </a:r>
            <a:endParaRPr lang="es-ES" sz="1000" dirty="0">
              <a:solidFill>
                <a:schemeClr val="bg1"/>
              </a:solidFill>
              <a:latin typeface="Open sans"/>
            </a:endParaRPr>
          </a:p>
          <a:p>
            <a:r>
              <a:rPr lang="es-ES" sz="1000" dirty="0">
                <a:solidFill>
                  <a:schemeClr val="bg1"/>
                </a:solidFill>
                <a:latin typeface="Open sans"/>
              </a:rPr>
              <a:t>www.jiip.eu/smarturbanbolity/ </a:t>
            </a:r>
            <a:endParaRPr lang="fr-BE" sz="1000" dirty="0">
              <a:solidFill>
                <a:schemeClr val="bg1"/>
              </a:solidFill>
              <a:latin typeface="Open sans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F4D681E4-FDF5-4DB2-8C90-251BD085646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0382" y="5115088"/>
            <a:ext cx="1278960" cy="885077"/>
          </a:xfrm>
          <a:prstGeom prst="rect">
            <a:avLst/>
          </a:prstGeom>
        </p:spPr>
      </p:pic>
      <p:pic>
        <p:nvPicPr>
          <p:cNvPr id="11" name="Picture 10" descr="A picture containing clipart&#10;&#10;Description generated with high confidence">
            <a:extLst>
              <a:ext uri="{FF2B5EF4-FFF2-40B4-BE49-F238E27FC236}">
                <a16:creationId xmlns:a16="http://schemas.microsoft.com/office/drawing/2014/main" id="{473FDF67-9EF2-4B23-81F3-F0173AAFF80E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800" t="1" r="34190" b="30689"/>
          <a:stretch/>
        </p:blipFill>
        <p:spPr>
          <a:xfrm>
            <a:off x="8350258" y="6154728"/>
            <a:ext cx="519848" cy="321446"/>
          </a:xfrm>
          <a:prstGeom prst="rect">
            <a:avLst/>
          </a:prstGeom>
        </p:spPr>
      </p:pic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1A6FF917-6748-4D51-99E2-18B3DA07658E}"/>
              </a:ext>
            </a:extLst>
          </p:cNvPr>
          <p:cNvCxnSpPr>
            <a:cxnSpLocks/>
          </p:cNvCxnSpPr>
          <p:nvPr/>
        </p:nvCxnSpPr>
        <p:spPr>
          <a:xfrm>
            <a:off x="0" y="655629"/>
            <a:ext cx="9144000" cy="0"/>
          </a:xfrm>
          <a:prstGeom prst="line">
            <a:avLst/>
          </a:prstGeom>
          <a:ln w="19050">
            <a:solidFill>
              <a:srgbClr val="0073A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F6112DD8-730E-47E3-AB24-7F3EDBA809A5}"/>
              </a:ext>
            </a:extLst>
          </p:cNvPr>
          <p:cNvSpPr txBox="1"/>
          <p:nvPr/>
        </p:nvSpPr>
        <p:spPr>
          <a:xfrm>
            <a:off x="0" y="5339099"/>
            <a:ext cx="559261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>
                <a:solidFill>
                  <a:srgbClr val="0073AE"/>
                </a:solidFill>
                <a:latin typeface="Open sans"/>
                <a:cs typeface="Arial" panose="020B0604020202020204" pitchFamily="34" charset="0"/>
              </a:rPr>
              <a:t>Webinar – Clean Bus Deployment Initiative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A26F1E2-51AF-45CB-B0FA-F68EE289D935}"/>
              </a:ext>
            </a:extLst>
          </p:cNvPr>
          <p:cNvSpPr txBox="1"/>
          <p:nvPr/>
        </p:nvSpPr>
        <p:spPr>
          <a:xfrm>
            <a:off x="413896" y="162713"/>
            <a:ext cx="62510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0073AE"/>
                </a:solidFill>
                <a:latin typeface="Open sans"/>
                <a:cs typeface="Arial" panose="020B0604020202020204" pitchFamily="34" charset="0"/>
              </a:rPr>
              <a:t>2. Return on investment</a:t>
            </a:r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65575"/>
            <a:ext cx="9144000" cy="50702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546408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3C36B4BB-5054-4F91-AAAF-D9B574655608}"/>
              </a:ext>
            </a:extLst>
          </p:cNvPr>
          <p:cNvSpPr/>
          <p:nvPr/>
        </p:nvSpPr>
        <p:spPr>
          <a:xfrm>
            <a:off x="0" y="5735782"/>
            <a:ext cx="9144000" cy="1122218"/>
          </a:xfrm>
          <a:prstGeom prst="rect">
            <a:avLst/>
          </a:prstGeom>
          <a:solidFill>
            <a:srgbClr val="0073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296EB938-A8FD-4D33-BCAD-58A69CB4C82A}"/>
              </a:ext>
            </a:extLst>
          </p:cNvPr>
          <p:cNvSpPr/>
          <p:nvPr/>
        </p:nvSpPr>
        <p:spPr>
          <a:xfrm>
            <a:off x="7600382" y="5736009"/>
            <a:ext cx="1278960" cy="82328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pic>
        <p:nvPicPr>
          <p:cNvPr id="4" name="Picture 3" descr="cid:image003.png@01D30C3A.50F200B0">
            <a:extLst>
              <a:ext uri="{FF2B5EF4-FFF2-40B4-BE49-F238E27FC236}">
                <a16:creationId xmlns:a16="http://schemas.microsoft.com/office/drawing/2014/main" id="{8AB4AD43-D923-460A-BF1B-79A634AA41E6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4663"/>
          <a:stretch/>
        </p:blipFill>
        <p:spPr bwMode="auto">
          <a:xfrm>
            <a:off x="7628090" y="6154275"/>
            <a:ext cx="660116" cy="321899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314A74A2-217C-450E-9774-C1059E9E4530}"/>
              </a:ext>
            </a:extLst>
          </p:cNvPr>
          <p:cNvSpPr txBox="1"/>
          <p:nvPr/>
        </p:nvSpPr>
        <p:spPr>
          <a:xfrm>
            <a:off x="104115" y="5984572"/>
            <a:ext cx="446788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000" dirty="0" err="1">
                <a:solidFill>
                  <a:schemeClr val="bg1"/>
                </a:solidFill>
                <a:latin typeface="Open sans"/>
              </a:rPr>
              <a:t>Webinar</a:t>
            </a:r>
            <a:r>
              <a:rPr lang="es-ES" sz="1000" dirty="0">
                <a:solidFill>
                  <a:schemeClr val="bg1"/>
                </a:solidFill>
                <a:latin typeface="Open sans"/>
              </a:rPr>
              <a:t> </a:t>
            </a:r>
            <a:r>
              <a:rPr lang="es-ES" sz="1000" dirty="0" err="1">
                <a:solidFill>
                  <a:schemeClr val="bg1"/>
                </a:solidFill>
                <a:latin typeface="Open sans"/>
              </a:rPr>
              <a:t>delivered</a:t>
            </a:r>
            <a:r>
              <a:rPr lang="es-ES" sz="1000" dirty="0">
                <a:solidFill>
                  <a:schemeClr val="bg1"/>
                </a:solidFill>
                <a:latin typeface="Open sans"/>
              </a:rPr>
              <a:t> </a:t>
            </a:r>
            <a:r>
              <a:rPr lang="es-ES" sz="1000" dirty="0" err="1">
                <a:solidFill>
                  <a:schemeClr val="bg1"/>
                </a:solidFill>
                <a:latin typeface="Open sans"/>
              </a:rPr>
              <a:t>by</a:t>
            </a:r>
            <a:r>
              <a:rPr lang="es-ES" sz="1000" dirty="0">
                <a:solidFill>
                  <a:schemeClr val="bg1"/>
                </a:solidFill>
                <a:latin typeface="Open sans"/>
              </a:rPr>
              <a:t> </a:t>
            </a:r>
          </a:p>
          <a:p>
            <a:endParaRPr lang="es-ES" sz="1000" dirty="0">
              <a:solidFill>
                <a:schemeClr val="bg1"/>
              </a:solidFill>
              <a:latin typeface="Open sans"/>
            </a:endParaRPr>
          </a:p>
          <a:p>
            <a:r>
              <a:rPr lang="es-ES" sz="1000" b="1" dirty="0">
                <a:solidFill>
                  <a:schemeClr val="bg1"/>
                </a:solidFill>
                <a:latin typeface="Open sans"/>
              </a:rPr>
              <a:t>Smart Urban </a:t>
            </a:r>
            <a:r>
              <a:rPr lang="es-ES" sz="1000" b="1" dirty="0" err="1">
                <a:solidFill>
                  <a:schemeClr val="bg1"/>
                </a:solidFill>
                <a:latin typeface="Open sans"/>
              </a:rPr>
              <a:t>Mobility</a:t>
            </a:r>
            <a:r>
              <a:rPr lang="es-ES" sz="1000" b="1" dirty="0">
                <a:solidFill>
                  <a:schemeClr val="bg1"/>
                </a:solidFill>
                <a:latin typeface="Open sans"/>
              </a:rPr>
              <a:t> </a:t>
            </a:r>
            <a:r>
              <a:rPr lang="es-ES" sz="1000" b="1" dirty="0" err="1">
                <a:solidFill>
                  <a:schemeClr val="bg1"/>
                </a:solidFill>
                <a:latin typeface="Open sans"/>
              </a:rPr>
              <a:t>Support</a:t>
            </a:r>
            <a:r>
              <a:rPr lang="es-ES" sz="1000" b="1" dirty="0">
                <a:solidFill>
                  <a:schemeClr val="bg1"/>
                </a:solidFill>
                <a:latin typeface="Open sans"/>
              </a:rPr>
              <a:t> Office </a:t>
            </a:r>
            <a:r>
              <a:rPr lang="es-ES" sz="1000" dirty="0" err="1">
                <a:solidFill>
                  <a:schemeClr val="bg1"/>
                </a:solidFill>
                <a:latin typeface="Open sans"/>
              </a:rPr>
              <a:t>on</a:t>
            </a:r>
            <a:r>
              <a:rPr lang="es-ES" sz="1000" dirty="0">
                <a:solidFill>
                  <a:schemeClr val="bg1"/>
                </a:solidFill>
                <a:latin typeface="Open sans"/>
              </a:rPr>
              <a:t> </a:t>
            </a:r>
            <a:r>
              <a:rPr lang="es-ES" sz="1000" dirty="0" err="1">
                <a:solidFill>
                  <a:schemeClr val="bg1"/>
                </a:solidFill>
                <a:latin typeface="Open sans"/>
              </a:rPr>
              <a:t>behalf</a:t>
            </a:r>
            <a:r>
              <a:rPr lang="es-ES" sz="1000" dirty="0">
                <a:solidFill>
                  <a:schemeClr val="bg1"/>
                </a:solidFill>
                <a:latin typeface="Open sans"/>
              </a:rPr>
              <a:t> </a:t>
            </a:r>
            <a:r>
              <a:rPr lang="es-ES" sz="1000" dirty="0" err="1">
                <a:solidFill>
                  <a:schemeClr val="bg1"/>
                </a:solidFill>
                <a:latin typeface="Open sans"/>
              </a:rPr>
              <a:t>of</a:t>
            </a:r>
            <a:r>
              <a:rPr lang="es-ES" sz="1000" dirty="0">
                <a:solidFill>
                  <a:schemeClr val="bg1"/>
                </a:solidFill>
                <a:latin typeface="Open sans"/>
              </a:rPr>
              <a:t> </a:t>
            </a:r>
            <a:r>
              <a:rPr lang="es-ES" sz="1000" dirty="0" err="1">
                <a:solidFill>
                  <a:schemeClr val="bg1"/>
                </a:solidFill>
                <a:latin typeface="Open sans"/>
              </a:rPr>
              <a:t>European</a:t>
            </a:r>
            <a:r>
              <a:rPr lang="es-ES" sz="1000" dirty="0">
                <a:solidFill>
                  <a:schemeClr val="bg1"/>
                </a:solidFill>
                <a:latin typeface="Open sans"/>
              </a:rPr>
              <a:t> </a:t>
            </a:r>
            <a:r>
              <a:rPr lang="es-ES" sz="1000" dirty="0" err="1">
                <a:solidFill>
                  <a:schemeClr val="bg1"/>
                </a:solidFill>
                <a:latin typeface="Open sans"/>
              </a:rPr>
              <a:t>Commission</a:t>
            </a:r>
            <a:endParaRPr lang="es-ES" sz="1000" dirty="0">
              <a:solidFill>
                <a:schemeClr val="bg1"/>
              </a:solidFill>
              <a:latin typeface="Open sans"/>
            </a:endParaRPr>
          </a:p>
          <a:p>
            <a:r>
              <a:rPr lang="es-ES" sz="1000" dirty="0">
                <a:solidFill>
                  <a:schemeClr val="bg1"/>
                </a:solidFill>
                <a:latin typeface="Open sans"/>
              </a:rPr>
              <a:t>www.jiip.eu/smarturbanbolity/ </a:t>
            </a:r>
            <a:endParaRPr lang="fr-BE" sz="1000" dirty="0">
              <a:solidFill>
                <a:schemeClr val="bg1"/>
              </a:solidFill>
              <a:latin typeface="Open sans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F4D681E4-FDF5-4DB2-8C90-251BD085646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0382" y="5115088"/>
            <a:ext cx="1278960" cy="885077"/>
          </a:xfrm>
          <a:prstGeom prst="rect">
            <a:avLst/>
          </a:prstGeom>
        </p:spPr>
      </p:pic>
      <p:pic>
        <p:nvPicPr>
          <p:cNvPr id="11" name="Picture 10" descr="A picture containing clipart&#10;&#10;Description generated with high confidence">
            <a:extLst>
              <a:ext uri="{FF2B5EF4-FFF2-40B4-BE49-F238E27FC236}">
                <a16:creationId xmlns:a16="http://schemas.microsoft.com/office/drawing/2014/main" id="{473FDF67-9EF2-4B23-81F3-F0173AAFF80E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800" t="1" r="34190" b="30689"/>
          <a:stretch/>
        </p:blipFill>
        <p:spPr>
          <a:xfrm>
            <a:off x="8350258" y="6154728"/>
            <a:ext cx="519848" cy="321446"/>
          </a:xfrm>
          <a:prstGeom prst="rect">
            <a:avLst/>
          </a:prstGeom>
        </p:spPr>
      </p:pic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1A6FF917-6748-4D51-99E2-18B3DA07658E}"/>
              </a:ext>
            </a:extLst>
          </p:cNvPr>
          <p:cNvCxnSpPr>
            <a:cxnSpLocks/>
          </p:cNvCxnSpPr>
          <p:nvPr/>
        </p:nvCxnSpPr>
        <p:spPr>
          <a:xfrm>
            <a:off x="0" y="655629"/>
            <a:ext cx="9144000" cy="0"/>
          </a:xfrm>
          <a:prstGeom prst="line">
            <a:avLst/>
          </a:prstGeom>
          <a:ln w="19050">
            <a:solidFill>
              <a:srgbClr val="0073A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F6112DD8-730E-47E3-AB24-7F3EDBA809A5}"/>
              </a:ext>
            </a:extLst>
          </p:cNvPr>
          <p:cNvSpPr txBox="1"/>
          <p:nvPr/>
        </p:nvSpPr>
        <p:spPr>
          <a:xfrm>
            <a:off x="0" y="5339099"/>
            <a:ext cx="559261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>
                <a:solidFill>
                  <a:srgbClr val="0073AE"/>
                </a:solidFill>
                <a:latin typeface="Open sans"/>
                <a:cs typeface="Arial" panose="020B0604020202020204" pitchFamily="34" charset="0"/>
              </a:rPr>
              <a:t>Webinar – Clean Bus Deployment Initiative</a:t>
            </a:r>
          </a:p>
        </p:txBody>
      </p:sp>
      <p:sp>
        <p:nvSpPr>
          <p:cNvPr id="2" name="ZoneTexte 1"/>
          <p:cNvSpPr txBox="1"/>
          <p:nvPr/>
        </p:nvSpPr>
        <p:spPr>
          <a:xfrm>
            <a:off x="381288" y="162856"/>
            <a:ext cx="57279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rgbClr val="0073AE"/>
                </a:solidFill>
                <a:latin typeface="Open sans"/>
              </a:rPr>
              <a:t>3. Development of an e-bus operation</a:t>
            </a:r>
          </a:p>
        </p:txBody>
      </p:sp>
      <p:sp>
        <p:nvSpPr>
          <p:cNvPr id="16" name="Espace réservé du texte 1"/>
          <p:cNvSpPr txBox="1">
            <a:spLocks/>
          </p:cNvSpPr>
          <p:nvPr/>
        </p:nvSpPr>
        <p:spPr>
          <a:xfrm>
            <a:off x="272435" y="393689"/>
            <a:ext cx="8593157" cy="5352764"/>
          </a:xfrm>
          <a:prstGeom prst="rect">
            <a:avLst/>
          </a:prstGeom>
        </p:spPr>
        <p:txBody>
          <a:bodyPr anchor="ctr"/>
          <a:lstStyle>
            <a:lvl1pPr marL="0" indent="0" algn="l" defTabSz="457200" rtl="0" eaLnBrk="1" latinLnBrk="0" hangingPunct="1">
              <a:spcBef>
                <a:spcPct val="20000"/>
              </a:spcBef>
              <a:buFontTx/>
              <a:buNone/>
              <a:defRPr sz="3200" kern="1200">
                <a:solidFill>
                  <a:schemeClr val="accent1"/>
                </a:solidFill>
                <a:latin typeface="Quicksand Book Regular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3"/>
              </a:buClr>
              <a:buSzPct val="100000"/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713600" indent="-270000" algn="l" defTabSz="457200" rtl="0" eaLnBrk="1" latinLnBrk="0" hangingPunct="1">
              <a:spcBef>
                <a:spcPts val="600"/>
              </a:spcBef>
              <a:buClr>
                <a:schemeClr val="accent4"/>
              </a:buClr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1" indent="0" algn="ctr">
              <a:spcBef>
                <a:spcPts val="0"/>
              </a:spcBef>
              <a:buNone/>
            </a:pPr>
            <a:r>
              <a:rPr lang="en-GB" sz="2400" b="1" dirty="0">
                <a:solidFill>
                  <a:srgbClr val="0073AE"/>
                </a:solidFill>
                <a:latin typeface="Open sans"/>
              </a:rPr>
              <a:t>What are the constraints when developing an e-bus operation</a:t>
            </a:r>
          </a:p>
          <a:p>
            <a:pPr marL="457200" lvl="1" indent="0" algn="ctr">
              <a:spcBef>
                <a:spcPts val="0"/>
              </a:spcBef>
              <a:buNone/>
            </a:pPr>
            <a:endParaRPr lang="en-GB" sz="500" b="1" dirty="0">
              <a:solidFill>
                <a:srgbClr val="0073AE"/>
              </a:solidFill>
              <a:latin typeface="Open sans"/>
            </a:endParaRPr>
          </a:p>
          <a:p>
            <a:pPr lvl="1"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GB" sz="2000" dirty="0">
                <a:solidFill>
                  <a:srgbClr val="0073AE"/>
                </a:solidFill>
                <a:latin typeface="Open sans"/>
              </a:rPr>
              <a:t>Can we still run the same time table? </a:t>
            </a:r>
          </a:p>
          <a:p>
            <a:pPr marL="457200" lvl="1" indent="0">
              <a:spcBef>
                <a:spcPts val="0"/>
              </a:spcBef>
              <a:buNone/>
            </a:pPr>
            <a:r>
              <a:rPr lang="en-GB" sz="500" dirty="0">
                <a:solidFill>
                  <a:srgbClr val="0073AE"/>
                </a:solidFill>
                <a:latin typeface="Open sans"/>
              </a:rPr>
              <a:t> </a:t>
            </a:r>
          </a:p>
          <a:p>
            <a:pPr lvl="1"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GB" sz="2000" dirty="0">
                <a:solidFill>
                  <a:srgbClr val="0073AE"/>
                </a:solidFill>
                <a:latin typeface="Open sans"/>
              </a:rPr>
              <a:t>What are the constraints with the development of a new time table.</a:t>
            </a:r>
          </a:p>
          <a:p>
            <a:pPr marL="457200" lvl="1" indent="0">
              <a:spcBef>
                <a:spcPts val="0"/>
              </a:spcBef>
              <a:buNone/>
            </a:pPr>
            <a:endParaRPr lang="en-GB" sz="500" dirty="0">
              <a:solidFill>
                <a:srgbClr val="0073AE"/>
              </a:solidFill>
              <a:latin typeface="Open sans"/>
            </a:endParaRPr>
          </a:p>
          <a:p>
            <a:pPr lvl="1"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GB" sz="2000" dirty="0">
                <a:solidFill>
                  <a:srgbClr val="0073AE"/>
                </a:solidFill>
                <a:latin typeface="Open sans"/>
              </a:rPr>
              <a:t>How do we have to specify the e-buses? </a:t>
            </a:r>
          </a:p>
          <a:p>
            <a:pPr marL="457200" lvl="1" indent="0">
              <a:spcBef>
                <a:spcPts val="0"/>
              </a:spcBef>
              <a:buNone/>
            </a:pPr>
            <a:r>
              <a:rPr lang="en-GB" sz="500" dirty="0">
                <a:solidFill>
                  <a:srgbClr val="0073AE"/>
                </a:solidFill>
                <a:latin typeface="Open sans"/>
              </a:rPr>
              <a:t>  </a:t>
            </a:r>
          </a:p>
          <a:p>
            <a:pPr marL="457200" lvl="1" indent="0">
              <a:spcBef>
                <a:spcPts val="0"/>
              </a:spcBef>
              <a:buNone/>
            </a:pPr>
            <a:r>
              <a:rPr lang="en-GB" sz="2000" dirty="0">
                <a:solidFill>
                  <a:srgbClr val="0073AE"/>
                </a:solidFill>
                <a:latin typeface="Open sans"/>
              </a:rPr>
              <a:t>							“</a:t>
            </a:r>
            <a:r>
              <a:rPr lang="en-GB" sz="2000" b="1" i="1" dirty="0">
                <a:solidFill>
                  <a:srgbClr val="0073AE"/>
                </a:solidFill>
                <a:latin typeface="Open sans"/>
              </a:rPr>
              <a:t>Battery size”</a:t>
            </a:r>
          </a:p>
          <a:p>
            <a:pPr marL="457200" lvl="1" indent="0">
              <a:spcBef>
                <a:spcPts val="0"/>
              </a:spcBef>
              <a:buNone/>
            </a:pPr>
            <a:endParaRPr lang="en-GB" sz="500" b="1" i="1" dirty="0">
              <a:solidFill>
                <a:srgbClr val="0073AE"/>
              </a:solidFill>
              <a:latin typeface="Open sans"/>
            </a:endParaRPr>
          </a:p>
          <a:p>
            <a:pPr lvl="1"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GB" sz="2000" dirty="0">
                <a:solidFill>
                  <a:srgbClr val="0073AE"/>
                </a:solidFill>
                <a:latin typeface="Open sans"/>
              </a:rPr>
              <a:t>How many extra buses do we need compared with a diesel fleet? </a:t>
            </a:r>
          </a:p>
          <a:p>
            <a:pPr marL="457200" lvl="1" indent="0">
              <a:spcBef>
                <a:spcPts val="0"/>
              </a:spcBef>
              <a:buNone/>
            </a:pPr>
            <a:endParaRPr lang="en-GB" sz="500" dirty="0">
              <a:solidFill>
                <a:srgbClr val="0073AE"/>
              </a:solidFill>
              <a:latin typeface="Open sans"/>
            </a:endParaRPr>
          </a:p>
          <a:p>
            <a:pPr lvl="1"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GB" sz="2000" dirty="0">
                <a:solidFill>
                  <a:srgbClr val="0073AE"/>
                </a:solidFill>
                <a:latin typeface="Open sans"/>
              </a:rPr>
              <a:t>How and where will we recharge the buses?</a:t>
            </a:r>
          </a:p>
          <a:p>
            <a:pPr marL="457200" lvl="1" indent="0">
              <a:spcBef>
                <a:spcPts val="0"/>
              </a:spcBef>
              <a:buNone/>
            </a:pPr>
            <a:endParaRPr lang="en-GB" sz="500" dirty="0">
              <a:solidFill>
                <a:srgbClr val="0073AE"/>
              </a:solidFill>
              <a:latin typeface="Open sans"/>
            </a:endParaRPr>
          </a:p>
          <a:p>
            <a:pPr marL="457200" lvl="1" indent="0">
              <a:spcBef>
                <a:spcPts val="0"/>
              </a:spcBef>
              <a:buNone/>
            </a:pPr>
            <a:r>
              <a:rPr lang="en-GB" sz="2000" dirty="0">
                <a:solidFill>
                  <a:srgbClr val="0073AE"/>
                </a:solidFill>
                <a:latin typeface="Open sans"/>
              </a:rPr>
              <a:t>	 		 “</a:t>
            </a:r>
            <a:r>
              <a:rPr lang="en-GB" sz="2000" b="1" i="1" dirty="0">
                <a:solidFill>
                  <a:srgbClr val="0073AE"/>
                </a:solidFill>
                <a:latin typeface="Open sans"/>
              </a:rPr>
              <a:t>Choice of technology and charging infrastructure”</a:t>
            </a:r>
          </a:p>
          <a:p>
            <a:pPr marL="457200" lvl="1" indent="0">
              <a:spcBef>
                <a:spcPts val="0"/>
              </a:spcBef>
              <a:buNone/>
            </a:pPr>
            <a:endParaRPr lang="en-GB" sz="500" b="1" i="1" dirty="0">
              <a:solidFill>
                <a:srgbClr val="0073AE"/>
              </a:solidFill>
              <a:latin typeface="Open sans"/>
            </a:endParaRPr>
          </a:p>
          <a:p>
            <a:pPr lvl="1"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GB" sz="2000" dirty="0">
                <a:solidFill>
                  <a:srgbClr val="0073AE"/>
                </a:solidFill>
                <a:latin typeface="Open sans"/>
              </a:rPr>
              <a:t>What size of energy supply would we need and how controlling the cost of using the energy?   </a:t>
            </a:r>
          </a:p>
          <a:p>
            <a:pPr marL="457200" lvl="1" indent="0">
              <a:spcBef>
                <a:spcPts val="0"/>
              </a:spcBef>
              <a:buNone/>
            </a:pPr>
            <a:endParaRPr lang="en-GB" sz="2000" dirty="0">
              <a:solidFill>
                <a:srgbClr val="0073A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89627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3C36B4BB-5054-4F91-AAAF-D9B574655608}"/>
              </a:ext>
            </a:extLst>
          </p:cNvPr>
          <p:cNvSpPr/>
          <p:nvPr/>
        </p:nvSpPr>
        <p:spPr>
          <a:xfrm>
            <a:off x="0" y="5735782"/>
            <a:ext cx="9144000" cy="1122218"/>
          </a:xfrm>
          <a:prstGeom prst="rect">
            <a:avLst/>
          </a:prstGeom>
          <a:solidFill>
            <a:srgbClr val="0073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296EB938-A8FD-4D33-BCAD-58A69CB4C82A}"/>
              </a:ext>
            </a:extLst>
          </p:cNvPr>
          <p:cNvSpPr/>
          <p:nvPr/>
        </p:nvSpPr>
        <p:spPr>
          <a:xfrm>
            <a:off x="7600382" y="5736009"/>
            <a:ext cx="1278960" cy="82328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pic>
        <p:nvPicPr>
          <p:cNvPr id="4" name="Picture 3" descr="cid:image003.png@01D30C3A.50F200B0">
            <a:extLst>
              <a:ext uri="{FF2B5EF4-FFF2-40B4-BE49-F238E27FC236}">
                <a16:creationId xmlns:a16="http://schemas.microsoft.com/office/drawing/2014/main" id="{8AB4AD43-D923-460A-BF1B-79A634AA41E6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4663"/>
          <a:stretch/>
        </p:blipFill>
        <p:spPr bwMode="auto">
          <a:xfrm>
            <a:off x="7628090" y="6154275"/>
            <a:ext cx="660116" cy="321899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314A74A2-217C-450E-9774-C1059E9E4530}"/>
              </a:ext>
            </a:extLst>
          </p:cNvPr>
          <p:cNvSpPr txBox="1"/>
          <p:nvPr/>
        </p:nvSpPr>
        <p:spPr>
          <a:xfrm>
            <a:off x="104115" y="5984572"/>
            <a:ext cx="446788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000" dirty="0" err="1">
                <a:solidFill>
                  <a:schemeClr val="bg1"/>
                </a:solidFill>
                <a:latin typeface="Open sans"/>
              </a:rPr>
              <a:t>Webinar</a:t>
            </a:r>
            <a:r>
              <a:rPr lang="es-ES" sz="1000" dirty="0">
                <a:solidFill>
                  <a:schemeClr val="bg1"/>
                </a:solidFill>
                <a:latin typeface="Open sans"/>
              </a:rPr>
              <a:t> </a:t>
            </a:r>
            <a:r>
              <a:rPr lang="es-ES" sz="1000" dirty="0" err="1">
                <a:solidFill>
                  <a:schemeClr val="bg1"/>
                </a:solidFill>
                <a:latin typeface="Open sans"/>
              </a:rPr>
              <a:t>delivered</a:t>
            </a:r>
            <a:r>
              <a:rPr lang="es-ES" sz="1000" dirty="0">
                <a:solidFill>
                  <a:schemeClr val="bg1"/>
                </a:solidFill>
                <a:latin typeface="Open sans"/>
              </a:rPr>
              <a:t> </a:t>
            </a:r>
            <a:r>
              <a:rPr lang="es-ES" sz="1000" dirty="0" err="1">
                <a:solidFill>
                  <a:schemeClr val="bg1"/>
                </a:solidFill>
                <a:latin typeface="Open sans"/>
              </a:rPr>
              <a:t>by</a:t>
            </a:r>
            <a:r>
              <a:rPr lang="es-ES" sz="1000" dirty="0">
                <a:solidFill>
                  <a:schemeClr val="bg1"/>
                </a:solidFill>
                <a:latin typeface="Open sans"/>
              </a:rPr>
              <a:t> </a:t>
            </a:r>
          </a:p>
          <a:p>
            <a:endParaRPr lang="es-ES" sz="1000" dirty="0">
              <a:solidFill>
                <a:schemeClr val="bg1"/>
              </a:solidFill>
              <a:latin typeface="Open sans"/>
            </a:endParaRPr>
          </a:p>
          <a:p>
            <a:r>
              <a:rPr lang="es-ES" sz="1000" b="1" dirty="0">
                <a:solidFill>
                  <a:schemeClr val="bg1"/>
                </a:solidFill>
                <a:latin typeface="Open sans"/>
              </a:rPr>
              <a:t>Smart Urban </a:t>
            </a:r>
            <a:r>
              <a:rPr lang="es-ES" sz="1000" b="1" dirty="0" err="1">
                <a:solidFill>
                  <a:schemeClr val="bg1"/>
                </a:solidFill>
                <a:latin typeface="Open sans"/>
              </a:rPr>
              <a:t>Mobility</a:t>
            </a:r>
            <a:r>
              <a:rPr lang="es-ES" sz="1000" b="1" dirty="0">
                <a:solidFill>
                  <a:schemeClr val="bg1"/>
                </a:solidFill>
                <a:latin typeface="Open sans"/>
              </a:rPr>
              <a:t> </a:t>
            </a:r>
            <a:r>
              <a:rPr lang="es-ES" sz="1000" b="1" dirty="0" err="1">
                <a:solidFill>
                  <a:schemeClr val="bg1"/>
                </a:solidFill>
                <a:latin typeface="Open sans"/>
              </a:rPr>
              <a:t>Support</a:t>
            </a:r>
            <a:r>
              <a:rPr lang="es-ES" sz="1000" b="1" dirty="0">
                <a:solidFill>
                  <a:schemeClr val="bg1"/>
                </a:solidFill>
                <a:latin typeface="Open sans"/>
              </a:rPr>
              <a:t> Office </a:t>
            </a:r>
            <a:r>
              <a:rPr lang="es-ES" sz="1000" dirty="0" err="1">
                <a:solidFill>
                  <a:schemeClr val="bg1"/>
                </a:solidFill>
                <a:latin typeface="Open sans"/>
              </a:rPr>
              <a:t>on</a:t>
            </a:r>
            <a:r>
              <a:rPr lang="es-ES" sz="1000" dirty="0">
                <a:solidFill>
                  <a:schemeClr val="bg1"/>
                </a:solidFill>
                <a:latin typeface="Open sans"/>
              </a:rPr>
              <a:t> </a:t>
            </a:r>
            <a:r>
              <a:rPr lang="es-ES" sz="1000" dirty="0" err="1">
                <a:solidFill>
                  <a:schemeClr val="bg1"/>
                </a:solidFill>
                <a:latin typeface="Open sans"/>
              </a:rPr>
              <a:t>behalf</a:t>
            </a:r>
            <a:r>
              <a:rPr lang="es-ES" sz="1000" dirty="0">
                <a:solidFill>
                  <a:schemeClr val="bg1"/>
                </a:solidFill>
                <a:latin typeface="Open sans"/>
              </a:rPr>
              <a:t> </a:t>
            </a:r>
            <a:r>
              <a:rPr lang="es-ES" sz="1000" dirty="0" err="1">
                <a:solidFill>
                  <a:schemeClr val="bg1"/>
                </a:solidFill>
                <a:latin typeface="Open sans"/>
              </a:rPr>
              <a:t>of</a:t>
            </a:r>
            <a:r>
              <a:rPr lang="es-ES" sz="1000" dirty="0">
                <a:solidFill>
                  <a:schemeClr val="bg1"/>
                </a:solidFill>
                <a:latin typeface="Open sans"/>
              </a:rPr>
              <a:t> </a:t>
            </a:r>
            <a:r>
              <a:rPr lang="es-ES" sz="1000" dirty="0" err="1">
                <a:solidFill>
                  <a:schemeClr val="bg1"/>
                </a:solidFill>
                <a:latin typeface="Open sans"/>
              </a:rPr>
              <a:t>European</a:t>
            </a:r>
            <a:r>
              <a:rPr lang="es-ES" sz="1000" dirty="0">
                <a:solidFill>
                  <a:schemeClr val="bg1"/>
                </a:solidFill>
                <a:latin typeface="Open sans"/>
              </a:rPr>
              <a:t> </a:t>
            </a:r>
            <a:r>
              <a:rPr lang="es-ES" sz="1000" dirty="0" err="1">
                <a:solidFill>
                  <a:schemeClr val="bg1"/>
                </a:solidFill>
                <a:latin typeface="Open sans"/>
              </a:rPr>
              <a:t>Commission</a:t>
            </a:r>
            <a:endParaRPr lang="es-ES" sz="1000" dirty="0">
              <a:solidFill>
                <a:schemeClr val="bg1"/>
              </a:solidFill>
              <a:latin typeface="Open sans"/>
            </a:endParaRPr>
          </a:p>
          <a:p>
            <a:r>
              <a:rPr lang="es-ES" sz="1000" dirty="0">
                <a:solidFill>
                  <a:schemeClr val="bg1"/>
                </a:solidFill>
                <a:latin typeface="Open sans"/>
              </a:rPr>
              <a:t>www.jiip.eu/smarturbanbolity/ </a:t>
            </a:r>
            <a:endParaRPr lang="fr-BE" sz="1000" dirty="0">
              <a:solidFill>
                <a:schemeClr val="bg1"/>
              </a:solidFill>
              <a:latin typeface="Open sans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F4D681E4-FDF5-4DB2-8C90-251BD085646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0382" y="5115088"/>
            <a:ext cx="1278960" cy="885077"/>
          </a:xfrm>
          <a:prstGeom prst="rect">
            <a:avLst/>
          </a:prstGeom>
        </p:spPr>
      </p:pic>
      <p:pic>
        <p:nvPicPr>
          <p:cNvPr id="11" name="Picture 10" descr="A picture containing clipart&#10;&#10;Description generated with high confidence">
            <a:extLst>
              <a:ext uri="{FF2B5EF4-FFF2-40B4-BE49-F238E27FC236}">
                <a16:creationId xmlns:a16="http://schemas.microsoft.com/office/drawing/2014/main" id="{473FDF67-9EF2-4B23-81F3-F0173AAFF80E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800" t="1" r="34190" b="30689"/>
          <a:stretch/>
        </p:blipFill>
        <p:spPr>
          <a:xfrm>
            <a:off x="8350258" y="6154728"/>
            <a:ext cx="519848" cy="321446"/>
          </a:xfrm>
          <a:prstGeom prst="rect">
            <a:avLst/>
          </a:prstGeom>
        </p:spPr>
      </p:pic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1A6FF917-6748-4D51-99E2-18B3DA07658E}"/>
              </a:ext>
            </a:extLst>
          </p:cNvPr>
          <p:cNvCxnSpPr>
            <a:cxnSpLocks/>
          </p:cNvCxnSpPr>
          <p:nvPr/>
        </p:nvCxnSpPr>
        <p:spPr>
          <a:xfrm>
            <a:off x="0" y="655629"/>
            <a:ext cx="9144000" cy="0"/>
          </a:xfrm>
          <a:prstGeom prst="line">
            <a:avLst/>
          </a:prstGeom>
          <a:ln w="19050">
            <a:solidFill>
              <a:srgbClr val="0073A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F6112DD8-730E-47E3-AB24-7F3EDBA809A5}"/>
              </a:ext>
            </a:extLst>
          </p:cNvPr>
          <p:cNvSpPr txBox="1"/>
          <p:nvPr/>
        </p:nvSpPr>
        <p:spPr>
          <a:xfrm>
            <a:off x="0" y="5339099"/>
            <a:ext cx="559261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>
                <a:solidFill>
                  <a:srgbClr val="0073AE"/>
                </a:solidFill>
                <a:latin typeface="Open sans"/>
                <a:cs typeface="Arial" panose="020B0604020202020204" pitchFamily="34" charset="0"/>
              </a:rPr>
              <a:t>Webinar – Clean Bus Deployment Initiative</a:t>
            </a:r>
          </a:p>
        </p:txBody>
      </p:sp>
      <p:sp>
        <p:nvSpPr>
          <p:cNvPr id="2" name="ZoneTexte 1"/>
          <p:cNvSpPr txBox="1"/>
          <p:nvPr/>
        </p:nvSpPr>
        <p:spPr>
          <a:xfrm>
            <a:off x="337020" y="115505"/>
            <a:ext cx="764416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rgbClr val="0073AE"/>
                </a:solidFill>
              </a:rPr>
              <a:t>3. Development of an e-bus operation with a toolbox</a:t>
            </a:r>
          </a:p>
        </p:txBody>
      </p:sp>
      <p:sp>
        <p:nvSpPr>
          <p:cNvPr id="13" name="Rectangle 12"/>
          <p:cNvSpPr/>
          <p:nvPr/>
        </p:nvSpPr>
        <p:spPr>
          <a:xfrm>
            <a:off x="104114" y="967985"/>
            <a:ext cx="2747653" cy="4371114"/>
          </a:xfrm>
          <a:prstGeom prst="rect">
            <a:avLst/>
          </a:prstGeom>
          <a:gradFill flip="none" rotWithShape="1">
            <a:gsLst>
              <a:gs pos="0">
                <a:srgbClr val="FF0000">
                  <a:shade val="30000"/>
                  <a:satMod val="115000"/>
                </a:srgbClr>
              </a:gs>
              <a:gs pos="50000">
                <a:srgbClr val="FF0000">
                  <a:shade val="67500"/>
                  <a:satMod val="115000"/>
                </a:srgbClr>
              </a:gs>
              <a:gs pos="100000">
                <a:srgbClr val="FF0000">
                  <a:shade val="100000"/>
                  <a:satMod val="115000"/>
                </a:srgb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Clr>
                <a:srgbClr val="FF0000"/>
              </a:buClr>
            </a:pPr>
            <a:r>
              <a:rPr lang="en-US" sz="2200" u="sng" dirty="0">
                <a:solidFill>
                  <a:prstClr val="white"/>
                </a:solidFill>
                <a:latin typeface="Karbon Bold" pitchFamily="50" charset="0"/>
              </a:rPr>
              <a:t>CHALLENGES</a:t>
            </a:r>
          </a:p>
          <a:p>
            <a:pPr algn="ctr"/>
            <a:endParaRPr lang="en-US" sz="1600" b="1" dirty="0">
              <a:latin typeface="Karbon Medium" pitchFamily="50" charset="0"/>
            </a:endParaRPr>
          </a:p>
          <a:p>
            <a:pPr marL="285750" indent="-285750">
              <a:buClr>
                <a:schemeClr val="bg1"/>
              </a:buClr>
              <a:buFont typeface="Wingdings" panose="05000000000000000000" pitchFamily="2" charset="2"/>
              <a:buChar char="§"/>
            </a:pPr>
            <a:r>
              <a:rPr lang="en-US" sz="2100" dirty="0">
                <a:solidFill>
                  <a:schemeClr val="bg1"/>
                </a:solidFill>
                <a:latin typeface="Karbon Medium" pitchFamily="50" charset="0"/>
              </a:rPr>
              <a:t>Time table restrictions</a:t>
            </a:r>
          </a:p>
          <a:p>
            <a:pPr>
              <a:buClr>
                <a:schemeClr val="bg1"/>
              </a:buClr>
            </a:pPr>
            <a:endParaRPr lang="en-US" sz="2100" dirty="0">
              <a:solidFill>
                <a:schemeClr val="bg1"/>
              </a:solidFill>
              <a:latin typeface="Karbon Medium" pitchFamily="50" charset="0"/>
            </a:endParaRPr>
          </a:p>
          <a:p>
            <a:pPr marL="285750" indent="-285750">
              <a:buClr>
                <a:schemeClr val="bg1"/>
              </a:buClr>
              <a:buFont typeface="Wingdings" panose="05000000000000000000" pitchFamily="2" charset="2"/>
              <a:buChar char="§"/>
            </a:pPr>
            <a:r>
              <a:rPr lang="en-US" sz="2100" dirty="0">
                <a:solidFill>
                  <a:schemeClr val="bg1"/>
                </a:solidFill>
                <a:latin typeface="Karbon Medium" pitchFamily="50" charset="0"/>
              </a:rPr>
              <a:t>Number of buses</a:t>
            </a:r>
          </a:p>
          <a:p>
            <a:pPr marL="285750" indent="-285750">
              <a:buClr>
                <a:schemeClr val="bg1"/>
              </a:buClr>
              <a:buFont typeface="Wingdings" panose="05000000000000000000" pitchFamily="2" charset="2"/>
              <a:buChar char="§"/>
            </a:pPr>
            <a:endParaRPr lang="en-US" sz="2100" dirty="0">
              <a:solidFill>
                <a:schemeClr val="bg1"/>
              </a:solidFill>
              <a:latin typeface="Karbon Medium" pitchFamily="50" charset="0"/>
            </a:endParaRPr>
          </a:p>
          <a:p>
            <a:pPr marL="285750" indent="-285750">
              <a:buClr>
                <a:schemeClr val="bg1"/>
              </a:buClr>
              <a:buFont typeface="Wingdings" panose="05000000000000000000" pitchFamily="2" charset="2"/>
              <a:buChar char="§"/>
            </a:pPr>
            <a:r>
              <a:rPr lang="en-US" sz="2100" dirty="0">
                <a:solidFill>
                  <a:schemeClr val="bg1"/>
                </a:solidFill>
                <a:latin typeface="Karbon Medium" pitchFamily="50" charset="0"/>
              </a:rPr>
              <a:t>Bus specifications</a:t>
            </a:r>
          </a:p>
          <a:p>
            <a:pPr marL="285750" indent="-285750">
              <a:buClr>
                <a:schemeClr val="bg1"/>
              </a:buClr>
              <a:buFont typeface="Wingdings" panose="05000000000000000000" pitchFamily="2" charset="2"/>
              <a:buChar char="§"/>
            </a:pPr>
            <a:endParaRPr lang="en-US" sz="2100" dirty="0">
              <a:solidFill>
                <a:schemeClr val="bg1"/>
              </a:solidFill>
              <a:latin typeface="Karbon Medium" pitchFamily="50" charset="0"/>
            </a:endParaRPr>
          </a:p>
          <a:p>
            <a:pPr marL="285750" indent="-285750">
              <a:buClr>
                <a:schemeClr val="bg1"/>
              </a:buClr>
              <a:buFont typeface="Wingdings" panose="05000000000000000000" pitchFamily="2" charset="2"/>
              <a:buChar char="§"/>
            </a:pPr>
            <a:r>
              <a:rPr lang="en-US" sz="2100" dirty="0">
                <a:solidFill>
                  <a:schemeClr val="bg1"/>
                </a:solidFill>
                <a:latin typeface="Karbon Medium" pitchFamily="50" charset="0"/>
              </a:rPr>
              <a:t>Charging technology</a:t>
            </a:r>
          </a:p>
          <a:p>
            <a:pPr marL="285750" indent="-285750">
              <a:buClr>
                <a:schemeClr val="bg1"/>
              </a:buClr>
              <a:buFont typeface="Wingdings" panose="05000000000000000000" pitchFamily="2" charset="2"/>
              <a:buChar char="§"/>
            </a:pPr>
            <a:endParaRPr lang="en-US" sz="2100" dirty="0">
              <a:solidFill>
                <a:schemeClr val="bg1"/>
              </a:solidFill>
              <a:latin typeface="Karbon Medium" pitchFamily="50" charset="0"/>
            </a:endParaRPr>
          </a:p>
          <a:p>
            <a:pPr marL="285750" indent="-285750">
              <a:buClr>
                <a:schemeClr val="bg1"/>
              </a:buClr>
              <a:buFont typeface="Wingdings" panose="05000000000000000000" pitchFamily="2" charset="2"/>
              <a:buChar char="§"/>
            </a:pPr>
            <a:r>
              <a:rPr lang="en-US" sz="2100" dirty="0">
                <a:solidFill>
                  <a:schemeClr val="bg1"/>
                </a:solidFill>
                <a:latin typeface="Karbon Medium" pitchFamily="50" charset="0"/>
              </a:rPr>
              <a:t>Energy supply</a:t>
            </a:r>
          </a:p>
        </p:txBody>
      </p:sp>
      <p:sp>
        <p:nvSpPr>
          <p:cNvPr id="15" name="Rectangle 14"/>
          <p:cNvSpPr/>
          <p:nvPr/>
        </p:nvSpPr>
        <p:spPr>
          <a:xfrm>
            <a:off x="3052293" y="967985"/>
            <a:ext cx="2906703" cy="4371114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Clr>
                <a:srgbClr val="FF0000"/>
              </a:buClr>
              <a:buFont typeface="Wingdings" panose="05000000000000000000" pitchFamily="2" charset="2"/>
              <a:buChar char="§"/>
            </a:pPr>
            <a:endParaRPr lang="en-US" dirty="0">
              <a:solidFill>
                <a:prstClr val="black">
                  <a:lumMod val="75000"/>
                  <a:lumOff val="25000"/>
                </a:prstClr>
              </a:solidFill>
            </a:endParaRPr>
          </a:p>
          <a:p>
            <a:pPr marL="285750" indent="-285750" algn="ctr">
              <a:buClr>
                <a:srgbClr val="FF0000"/>
              </a:buClr>
              <a:buFont typeface="Wingdings" panose="05000000000000000000" pitchFamily="2" charset="2"/>
              <a:buChar char="§"/>
            </a:pPr>
            <a:endParaRPr lang="en-US" dirty="0">
              <a:solidFill>
                <a:prstClr val="black">
                  <a:lumMod val="75000"/>
                  <a:lumOff val="25000"/>
                </a:prstClr>
              </a:solidFill>
            </a:endParaRPr>
          </a:p>
          <a:p>
            <a:pPr algn="ctr">
              <a:buClr>
                <a:srgbClr val="FF0000"/>
              </a:buClr>
            </a:pPr>
            <a:r>
              <a:rPr lang="en-US" sz="2200" u="sng" dirty="0">
                <a:solidFill>
                  <a:prstClr val="white"/>
                </a:solidFill>
                <a:latin typeface="Karbon Bold" pitchFamily="50" charset="0"/>
              </a:rPr>
              <a:t>TOOLBOX </a:t>
            </a:r>
          </a:p>
          <a:p>
            <a:pPr algn="ctr">
              <a:buClr>
                <a:srgbClr val="FF0000"/>
              </a:buClr>
            </a:pPr>
            <a:r>
              <a:rPr lang="en-US" sz="2200" u="sng" dirty="0">
                <a:solidFill>
                  <a:prstClr val="white"/>
                </a:solidFill>
                <a:latin typeface="Karbon Bold" pitchFamily="50" charset="0"/>
              </a:rPr>
              <a:t>TODAY </a:t>
            </a:r>
          </a:p>
          <a:p>
            <a:pPr algn="ctr">
              <a:buClr>
                <a:srgbClr val="FF0000"/>
              </a:buClr>
            </a:pPr>
            <a:endParaRPr lang="en-US" sz="1200" dirty="0">
              <a:solidFill>
                <a:prstClr val="black">
                  <a:lumMod val="75000"/>
                  <a:lumOff val="25000"/>
                </a:prstClr>
              </a:solidFill>
              <a:latin typeface="Karbon Bold" pitchFamily="50" charset="0"/>
            </a:endParaRPr>
          </a:p>
          <a:p>
            <a:pPr marL="285750" indent="-285750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en-US" sz="2100" dirty="0">
                <a:solidFill>
                  <a:schemeClr val="bg1"/>
                </a:solidFill>
                <a:latin typeface="Karbon Medium" pitchFamily="50" charset="0"/>
              </a:rPr>
              <a:t>E-Bus data        </a:t>
            </a:r>
          </a:p>
          <a:p>
            <a:pPr>
              <a:buClr>
                <a:srgbClr val="FF0000"/>
              </a:buClr>
            </a:pPr>
            <a:r>
              <a:rPr lang="en-US" sz="2400" dirty="0">
                <a:solidFill>
                  <a:schemeClr val="bg1"/>
                </a:solidFill>
                <a:latin typeface="Karbon Medium" pitchFamily="50" charset="0"/>
              </a:rPr>
              <a:t>                     </a:t>
            </a:r>
            <a:r>
              <a:rPr lang="en-US" sz="2400" b="1" dirty="0">
                <a:solidFill>
                  <a:schemeClr val="bg1"/>
                </a:solidFill>
                <a:latin typeface="Karbon Bold" pitchFamily="50" charset="0"/>
              </a:rPr>
              <a:t>+  </a:t>
            </a:r>
            <a:r>
              <a:rPr lang="en-US" sz="2400" dirty="0">
                <a:solidFill>
                  <a:schemeClr val="bg1"/>
                </a:solidFill>
                <a:latin typeface="Karbon Medium" pitchFamily="50" charset="0"/>
              </a:rPr>
              <a:t>                            </a:t>
            </a:r>
          </a:p>
          <a:p>
            <a:pPr marL="285750" indent="-285750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en-US" sz="2100" dirty="0">
                <a:solidFill>
                  <a:schemeClr val="bg1"/>
                </a:solidFill>
                <a:latin typeface="Karbon Medium" pitchFamily="50" charset="0"/>
              </a:rPr>
              <a:t>Charging point data                         </a:t>
            </a:r>
          </a:p>
          <a:p>
            <a:pPr>
              <a:buClr>
                <a:srgbClr val="FF0000"/>
              </a:buClr>
            </a:pPr>
            <a:r>
              <a:rPr lang="en-US" sz="2400" dirty="0">
                <a:solidFill>
                  <a:schemeClr val="bg1"/>
                </a:solidFill>
                <a:latin typeface="Karbon Medium" pitchFamily="50" charset="0"/>
              </a:rPr>
              <a:t>                     </a:t>
            </a:r>
            <a:r>
              <a:rPr lang="en-US" sz="2400" b="1" dirty="0">
                <a:solidFill>
                  <a:schemeClr val="bg1"/>
                </a:solidFill>
                <a:latin typeface="Karbon Bold" pitchFamily="50" charset="0"/>
              </a:rPr>
              <a:t>+</a:t>
            </a:r>
          </a:p>
          <a:p>
            <a:pPr marL="285750" indent="-285750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en-US" sz="2100" dirty="0">
                <a:solidFill>
                  <a:schemeClr val="bg1"/>
                </a:solidFill>
                <a:latin typeface="Karbon Medium" pitchFamily="50" charset="0"/>
              </a:rPr>
              <a:t>Operational data </a:t>
            </a:r>
          </a:p>
          <a:p>
            <a:pPr marL="285750" indent="-285750">
              <a:buClr>
                <a:srgbClr val="FF0000"/>
              </a:buClr>
              <a:buFont typeface="Wingdings" panose="05000000000000000000" pitchFamily="2" charset="2"/>
              <a:buChar char="§"/>
            </a:pPr>
            <a:endParaRPr lang="en-US" sz="2400" dirty="0">
              <a:solidFill>
                <a:schemeClr val="bg1"/>
              </a:solidFill>
              <a:latin typeface="Karbon Medium" pitchFamily="50" charset="0"/>
            </a:endParaRPr>
          </a:p>
          <a:p>
            <a:pPr>
              <a:buClr>
                <a:srgbClr val="FF0000"/>
              </a:buClr>
            </a:pPr>
            <a:endParaRPr lang="en-US" sz="2400" dirty="0">
              <a:solidFill>
                <a:schemeClr val="bg1"/>
              </a:solidFill>
              <a:latin typeface="Karbon Medium" pitchFamily="50" charset="0"/>
            </a:endParaRPr>
          </a:p>
          <a:p>
            <a:pPr marL="285750" indent="-285750">
              <a:buClr>
                <a:srgbClr val="FF0000"/>
              </a:buClr>
              <a:buFont typeface="Wingdings" panose="05000000000000000000" pitchFamily="2" charset="2"/>
              <a:buChar char="§"/>
            </a:pPr>
            <a:endParaRPr lang="en-US" sz="900" dirty="0">
              <a:solidFill>
                <a:schemeClr val="bg1"/>
              </a:solidFill>
              <a:latin typeface="Karbon Medium" pitchFamily="50" charset="0"/>
            </a:endParaRPr>
          </a:p>
          <a:p>
            <a:pPr marL="285750" indent="-285750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en-US" sz="2200" dirty="0">
                <a:solidFill>
                  <a:schemeClr val="bg1"/>
                </a:solidFill>
                <a:latin typeface="Karbon Medium" pitchFamily="50" charset="0"/>
              </a:rPr>
              <a:t>  </a:t>
            </a:r>
            <a:r>
              <a:rPr lang="en-US" sz="2100" dirty="0">
                <a:solidFill>
                  <a:schemeClr val="bg1"/>
                </a:solidFill>
                <a:latin typeface="Karbon Medium" pitchFamily="50" charset="0"/>
              </a:rPr>
              <a:t>Calculation process    </a:t>
            </a:r>
            <a:r>
              <a:rPr lang="en-US" dirty="0">
                <a:solidFill>
                  <a:prstClr val="black">
                    <a:lumMod val="75000"/>
                    <a:lumOff val="25000"/>
                  </a:prstClr>
                </a:solidFill>
              </a:rPr>
              <a:t>	</a:t>
            </a:r>
          </a:p>
          <a:p>
            <a:endParaRPr lang="en-US" sz="2000" dirty="0">
              <a:solidFill>
                <a:prstClr val="white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6140861" y="967985"/>
            <a:ext cx="2894454" cy="4371114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Clr>
                <a:srgbClr val="FF0000"/>
              </a:buClr>
              <a:buFont typeface="Wingdings" panose="05000000000000000000" pitchFamily="2" charset="2"/>
              <a:buChar char="§"/>
            </a:pPr>
            <a:endParaRPr lang="en-US" dirty="0">
              <a:solidFill>
                <a:prstClr val="black">
                  <a:lumMod val="75000"/>
                  <a:lumOff val="25000"/>
                </a:prstClr>
              </a:solidFill>
            </a:endParaRPr>
          </a:p>
          <a:p>
            <a:pPr marL="285750" indent="-285750">
              <a:buClr>
                <a:srgbClr val="FF0000"/>
              </a:buClr>
              <a:buFont typeface="Wingdings" panose="05000000000000000000" pitchFamily="2" charset="2"/>
              <a:buChar char="§"/>
            </a:pPr>
            <a:endParaRPr lang="en-US" sz="600" dirty="0">
              <a:solidFill>
                <a:prstClr val="black">
                  <a:lumMod val="75000"/>
                  <a:lumOff val="25000"/>
                </a:prstClr>
              </a:solidFill>
            </a:endParaRPr>
          </a:p>
          <a:p>
            <a:pPr algn="ctr">
              <a:buClr>
                <a:srgbClr val="FF0000"/>
              </a:buClr>
            </a:pPr>
            <a:r>
              <a:rPr lang="fr-FR" sz="2200" u="sng" dirty="0">
                <a:solidFill>
                  <a:prstClr val="white"/>
                </a:solidFill>
                <a:latin typeface="Karbon Bold" pitchFamily="50" charset="0"/>
              </a:rPr>
              <a:t>TOOLBOX DEVELOPMENT</a:t>
            </a:r>
            <a:endParaRPr lang="en-GB" sz="2200" u="sng" dirty="0">
              <a:solidFill>
                <a:prstClr val="white"/>
              </a:solidFill>
              <a:latin typeface="Karbon Bold" pitchFamily="50" charset="0"/>
            </a:endParaRPr>
          </a:p>
          <a:p>
            <a:pPr marL="285750" indent="-285750">
              <a:buClr>
                <a:srgbClr val="FF0000"/>
              </a:buClr>
              <a:buFont typeface="Wingdings" panose="05000000000000000000" pitchFamily="2" charset="2"/>
              <a:buChar char="§"/>
            </a:pPr>
            <a:endParaRPr lang="en-GB" sz="1400" dirty="0">
              <a:solidFill>
                <a:prstClr val="black">
                  <a:lumMod val="75000"/>
                  <a:lumOff val="25000"/>
                </a:prstClr>
              </a:solidFill>
            </a:endParaRPr>
          </a:p>
          <a:p>
            <a:pPr marL="285750" indent="-285750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en-GB" sz="2100" dirty="0">
                <a:solidFill>
                  <a:schemeClr val="bg1"/>
                </a:solidFill>
                <a:latin typeface="Karbon Medium" pitchFamily="50" charset="0"/>
              </a:rPr>
              <a:t>Moving from a static tool towards a dynamic tool</a:t>
            </a:r>
          </a:p>
          <a:p>
            <a:pPr marL="285750" indent="-285750">
              <a:buClr>
                <a:srgbClr val="FF0000"/>
              </a:buClr>
              <a:buFont typeface="Wingdings" panose="05000000000000000000" pitchFamily="2" charset="2"/>
              <a:buChar char="§"/>
            </a:pPr>
            <a:endParaRPr lang="en-GB" sz="800" dirty="0">
              <a:solidFill>
                <a:schemeClr val="bg1"/>
              </a:solidFill>
              <a:latin typeface="Karbon Medium" pitchFamily="50" charset="0"/>
            </a:endParaRPr>
          </a:p>
          <a:p>
            <a:pPr marL="285750" indent="-285750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en-GB" sz="2100" dirty="0">
                <a:solidFill>
                  <a:schemeClr val="bg1"/>
                </a:solidFill>
                <a:latin typeface="Karbon Medium" pitchFamily="50" charset="0"/>
              </a:rPr>
              <a:t>Smart charging parameters</a:t>
            </a:r>
          </a:p>
          <a:p>
            <a:pPr marL="285750" indent="-285750">
              <a:buClr>
                <a:srgbClr val="FF0000"/>
              </a:buClr>
              <a:buFont typeface="Wingdings" panose="05000000000000000000" pitchFamily="2" charset="2"/>
              <a:buChar char="§"/>
            </a:pPr>
            <a:endParaRPr lang="en-GB" sz="800" dirty="0">
              <a:solidFill>
                <a:schemeClr val="bg1"/>
              </a:solidFill>
              <a:latin typeface="Karbon Medium" pitchFamily="50" charset="0"/>
            </a:endParaRPr>
          </a:p>
          <a:p>
            <a:pPr marL="285750" indent="-285750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en-GB" sz="2100" dirty="0">
                <a:solidFill>
                  <a:schemeClr val="bg1"/>
                </a:solidFill>
                <a:latin typeface="Karbon Medium" pitchFamily="50" charset="0"/>
              </a:rPr>
              <a:t>Energy consumption monitoring</a:t>
            </a:r>
          </a:p>
          <a:p>
            <a:pPr marL="285750" indent="-285750">
              <a:buClr>
                <a:srgbClr val="FF0000"/>
              </a:buClr>
              <a:buFont typeface="Wingdings" panose="05000000000000000000" pitchFamily="2" charset="2"/>
              <a:buChar char="§"/>
            </a:pPr>
            <a:endParaRPr lang="en-GB" sz="800" dirty="0">
              <a:solidFill>
                <a:schemeClr val="bg1"/>
              </a:solidFill>
              <a:latin typeface="Karbon Medium" pitchFamily="50" charset="0"/>
            </a:endParaRPr>
          </a:p>
          <a:p>
            <a:pPr marL="285750" indent="-285750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en-GB" sz="2100" dirty="0">
                <a:solidFill>
                  <a:schemeClr val="bg1"/>
                </a:solidFill>
                <a:latin typeface="Karbon Medium" pitchFamily="50" charset="0"/>
              </a:rPr>
              <a:t>Internationalization (France  &amp; beyond)</a:t>
            </a:r>
          </a:p>
          <a:p>
            <a:pPr marL="285750" indent="-285750">
              <a:buClr>
                <a:srgbClr val="FF0000"/>
              </a:buClr>
              <a:buFont typeface="Wingdings" panose="05000000000000000000" pitchFamily="2" charset="2"/>
              <a:buChar char="§"/>
            </a:pPr>
            <a:endParaRPr lang="en-GB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cxnSp>
        <p:nvCxnSpPr>
          <p:cNvPr id="18" name="Straight Arrow Connector 17"/>
          <p:cNvCxnSpPr/>
          <p:nvPr/>
        </p:nvCxnSpPr>
        <p:spPr>
          <a:xfrm>
            <a:off x="4470088" y="3980517"/>
            <a:ext cx="0" cy="677104"/>
          </a:xfrm>
          <a:prstGeom prst="straightConnector1">
            <a:avLst/>
          </a:prstGeom>
          <a:ln w="34925">
            <a:solidFill>
              <a:schemeClr val="bg1"/>
            </a:solidFill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132056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5" grpId="0" animBg="1"/>
      <p:bldP spid="17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3C36B4BB-5054-4F91-AAAF-D9B574655608}"/>
              </a:ext>
            </a:extLst>
          </p:cNvPr>
          <p:cNvSpPr/>
          <p:nvPr/>
        </p:nvSpPr>
        <p:spPr>
          <a:xfrm>
            <a:off x="0" y="5735782"/>
            <a:ext cx="9144000" cy="1122218"/>
          </a:xfrm>
          <a:prstGeom prst="rect">
            <a:avLst/>
          </a:prstGeom>
          <a:solidFill>
            <a:srgbClr val="0073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296EB938-A8FD-4D33-BCAD-58A69CB4C82A}"/>
              </a:ext>
            </a:extLst>
          </p:cNvPr>
          <p:cNvSpPr/>
          <p:nvPr/>
        </p:nvSpPr>
        <p:spPr>
          <a:xfrm>
            <a:off x="7600382" y="5736009"/>
            <a:ext cx="1278960" cy="82328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pic>
        <p:nvPicPr>
          <p:cNvPr id="4" name="Picture 3" descr="cid:image003.png@01D30C3A.50F200B0">
            <a:extLst>
              <a:ext uri="{FF2B5EF4-FFF2-40B4-BE49-F238E27FC236}">
                <a16:creationId xmlns:a16="http://schemas.microsoft.com/office/drawing/2014/main" id="{8AB4AD43-D923-460A-BF1B-79A634AA41E6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4663"/>
          <a:stretch/>
        </p:blipFill>
        <p:spPr bwMode="auto">
          <a:xfrm>
            <a:off x="7628090" y="6154275"/>
            <a:ext cx="660116" cy="321899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314A74A2-217C-450E-9774-C1059E9E4530}"/>
              </a:ext>
            </a:extLst>
          </p:cNvPr>
          <p:cNvSpPr txBox="1"/>
          <p:nvPr/>
        </p:nvSpPr>
        <p:spPr>
          <a:xfrm>
            <a:off x="104115" y="5984572"/>
            <a:ext cx="446788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000" dirty="0" err="1">
                <a:solidFill>
                  <a:schemeClr val="bg1"/>
                </a:solidFill>
                <a:latin typeface="Open sans"/>
              </a:rPr>
              <a:t>Webinar</a:t>
            </a:r>
            <a:r>
              <a:rPr lang="es-ES" sz="1000" dirty="0">
                <a:solidFill>
                  <a:schemeClr val="bg1"/>
                </a:solidFill>
                <a:latin typeface="Open sans"/>
              </a:rPr>
              <a:t> </a:t>
            </a:r>
            <a:r>
              <a:rPr lang="es-ES" sz="1000" dirty="0" err="1">
                <a:solidFill>
                  <a:schemeClr val="bg1"/>
                </a:solidFill>
                <a:latin typeface="Open sans"/>
              </a:rPr>
              <a:t>delivered</a:t>
            </a:r>
            <a:r>
              <a:rPr lang="es-ES" sz="1000" dirty="0">
                <a:solidFill>
                  <a:schemeClr val="bg1"/>
                </a:solidFill>
                <a:latin typeface="Open sans"/>
              </a:rPr>
              <a:t> </a:t>
            </a:r>
            <a:r>
              <a:rPr lang="es-ES" sz="1000" dirty="0" err="1">
                <a:solidFill>
                  <a:schemeClr val="bg1"/>
                </a:solidFill>
                <a:latin typeface="Open sans"/>
              </a:rPr>
              <a:t>by</a:t>
            </a:r>
            <a:r>
              <a:rPr lang="es-ES" sz="1000" dirty="0">
                <a:solidFill>
                  <a:schemeClr val="bg1"/>
                </a:solidFill>
                <a:latin typeface="Open sans"/>
              </a:rPr>
              <a:t> </a:t>
            </a:r>
          </a:p>
          <a:p>
            <a:endParaRPr lang="es-ES" sz="1000" dirty="0">
              <a:solidFill>
                <a:schemeClr val="bg1"/>
              </a:solidFill>
              <a:latin typeface="Open sans"/>
            </a:endParaRPr>
          </a:p>
          <a:p>
            <a:r>
              <a:rPr lang="es-ES" sz="1000" b="1" dirty="0">
                <a:solidFill>
                  <a:schemeClr val="bg1"/>
                </a:solidFill>
                <a:latin typeface="Open sans"/>
              </a:rPr>
              <a:t>Smart Urban </a:t>
            </a:r>
            <a:r>
              <a:rPr lang="es-ES" sz="1000" b="1" dirty="0" err="1">
                <a:solidFill>
                  <a:schemeClr val="bg1"/>
                </a:solidFill>
                <a:latin typeface="Open sans"/>
              </a:rPr>
              <a:t>Mobility</a:t>
            </a:r>
            <a:r>
              <a:rPr lang="es-ES" sz="1000" b="1" dirty="0">
                <a:solidFill>
                  <a:schemeClr val="bg1"/>
                </a:solidFill>
                <a:latin typeface="Open sans"/>
              </a:rPr>
              <a:t> </a:t>
            </a:r>
            <a:r>
              <a:rPr lang="es-ES" sz="1000" b="1" dirty="0" err="1">
                <a:solidFill>
                  <a:schemeClr val="bg1"/>
                </a:solidFill>
                <a:latin typeface="Open sans"/>
              </a:rPr>
              <a:t>Support</a:t>
            </a:r>
            <a:r>
              <a:rPr lang="es-ES" sz="1000" b="1" dirty="0">
                <a:solidFill>
                  <a:schemeClr val="bg1"/>
                </a:solidFill>
                <a:latin typeface="Open sans"/>
              </a:rPr>
              <a:t> Office </a:t>
            </a:r>
            <a:r>
              <a:rPr lang="es-ES" sz="1000" dirty="0" err="1">
                <a:solidFill>
                  <a:schemeClr val="bg1"/>
                </a:solidFill>
                <a:latin typeface="Open sans"/>
              </a:rPr>
              <a:t>on</a:t>
            </a:r>
            <a:r>
              <a:rPr lang="es-ES" sz="1000" dirty="0">
                <a:solidFill>
                  <a:schemeClr val="bg1"/>
                </a:solidFill>
                <a:latin typeface="Open sans"/>
              </a:rPr>
              <a:t> </a:t>
            </a:r>
            <a:r>
              <a:rPr lang="es-ES" sz="1000" dirty="0" err="1">
                <a:solidFill>
                  <a:schemeClr val="bg1"/>
                </a:solidFill>
                <a:latin typeface="Open sans"/>
              </a:rPr>
              <a:t>behalf</a:t>
            </a:r>
            <a:r>
              <a:rPr lang="es-ES" sz="1000" dirty="0">
                <a:solidFill>
                  <a:schemeClr val="bg1"/>
                </a:solidFill>
                <a:latin typeface="Open sans"/>
              </a:rPr>
              <a:t> </a:t>
            </a:r>
            <a:r>
              <a:rPr lang="es-ES" sz="1000" dirty="0" err="1">
                <a:solidFill>
                  <a:schemeClr val="bg1"/>
                </a:solidFill>
                <a:latin typeface="Open sans"/>
              </a:rPr>
              <a:t>of</a:t>
            </a:r>
            <a:r>
              <a:rPr lang="es-ES" sz="1000" dirty="0">
                <a:solidFill>
                  <a:schemeClr val="bg1"/>
                </a:solidFill>
                <a:latin typeface="Open sans"/>
              </a:rPr>
              <a:t> </a:t>
            </a:r>
            <a:r>
              <a:rPr lang="es-ES" sz="1000" dirty="0" err="1">
                <a:solidFill>
                  <a:schemeClr val="bg1"/>
                </a:solidFill>
                <a:latin typeface="Open sans"/>
              </a:rPr>
              <a:t>European</a:t>
            </a:r>
            <a:r>
              <a:rPr lang="es-ES" sz="1000" dirty="0">
                <a:solidFill>
                  <a:schemeClr val="bg1"/>
                </a:solidFill>
                <a:latin typeface="Open sans"/>
              </a:rPr>
              <a:t> </a:t>
            </a:r>
            <a:r>
              <a:rPr lang="es-ES" sz="1000" dirty="0" err="1">
                <a:solidFill>
                  <a:schemeClr val="bg1"/>
                </a:solidFill>
                <a:latin typeface="Open sans"/>
              </a:rPr>
              <a:t>Commission</a:t>
            </a:r>
            <a:endParaRPr lang="es-ES" sz="1000" dirty="0">
              <a:solidFill>
                <a:schemeClr val="bg1"/>
              </a:solidFill>
              <a:latin typeface="Open sans"/>
            </a:endParaRPr>
          </a:p>
          <a:p>
            <a:r>
              <a:rPr lang="es-ES" sz="1000" dirty="0">
                <a:solidFill>
                  <a:schemeClr val="bg1"/>
                </a:solidFill>
                <a:latin typeface="Open sans"/>
              </a:rPr>
              <a:t>www.jiip.eu/smarturbanbolity/ </a:t>
            </a:r>
            <a:endParaRPr lang="fr-BE" sz="1000" dirty="0">
              <a:solidFill>
                <a:schemeClr val="bg1"/>
              </a:solidFill>
              <a:latin typeface="Open sans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F4D681E4-FDF5-4DB2-8C90-251BD085646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0382" y="5115088"/>
            <a:ext cx="1278960" cy="885077"/>
          </a:xfrm>
          <a:prstGeom prst="rect">
            <a:avLst/>
          </a:prstGeom>
        </p:spPr>
      </p:pic>
      <p:pic>
        <p:nvPicPr>
          <p:cNvPr id="11" name="Picture 10" descr="A picture containing clipart&#10;&#10;Description generated with high confidence">
            <a:extLst>
              <a:ext uri="{FF2B5EF4-FFF2-40B4-BE49-F238E27FC236}">
                <a16:creationId xmlns:a16="http://schemas.microsoft.com/office/drawing/2014/main" id="{473FDF67-9EF2-4B23-81F3-F0173AAFF80E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800" t="1" r="34190" b="30689"/>
          <a:stretch/>
        </p:blipFill>
        <p:spPr>
          <a:xfrm>
            <a:off x="8350258" y="6154728"/>
            <a:ext cx="519848" cy="321446"/>
          </a:xfrm>
          <a:prstGeom prst="rect">
            <a:avLst/>
          </a:prstGeom>
        </p:spPr>
      </p:pic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1A6FF917-6748-4D51-99E2-18B3DA07658E}"/>
              </a:ext>
            </a:extLst>
          </p:cNvPr>
          <p:cNvCxnSpPr>
            <a:cxnSpLocks/>
          </p:cNvCxnSpPr>
          <p:nvPr/>
        </p:nvCxnSpPr>
        <p:spPr>
          <a:xfrm>
            <a:off x="0" y="655629"/>
            <a:ext cx="9144000" cy="0"/>
          </a:xfrm>
          <a:prstGeom prst="line">
            <a:avLst/>
          </a:prstGeom>
          <a:ln w="19050">
            <a:solidFill>
              <a:srgbClr val="0073A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F6112DD8-730E-47E3-AB24-7F3EDBA809A5}"/>
              </a:ext>
            </a:extLst>
          </p:cNvPr>
          <p:cNvSpPr txBox="1"/>
          <p:nvPr/>
        </p:nvSpPr>
        <p:spPr>
          <a:xfrm>
            <a:off x="0" y="5339099"/>
            <a:ext cx="559261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>
                <a:solidFill>
                  <a:srgbClr val="0073AE"/>
                </a:solidFill>
                <a:latin typeface="Open sans"/>
                <a:cs typeface="Arial" panose="020B0604020202020204" pitchFamily="34" charset="0"/>
              </a:rPr>
              <a:t>Webinar – Clean Bus Deployment Initiative</a:t>
            </a:r>
          </a:p>
        </p:txBody>
      </p:sp>
      <p:sp>
        <p:nvSpPr>
          <p:cNvPr id="2" name="ZoneTexte 1"/>
          <p:cNvSpPr txBox="1"/>
          <p:nvPr/>
        </p:nvSpPr>
        <p:spPr>
          <a:xfrm>
            <a:off x="430842" y="125896"/>
            <a:ext cx="78090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rgbClr val="0073AE"/>
                </a:solidFill>
              </a:rPr>
              <a:t>3. Development of an e-bus operation - Training</a:t>
            </a:r>
          </a:p>
        </p:txBody>
      </p:sp>
      <p:sp>
        <p:nvSpPr>
          <p:cNvPr id="3" name="Rectangle 2"/>
          <p:cNvSpPr/>
          <p:nvPr/>
        </p:nvSpPr>
        <p:spPr>
          <a:xfrm>
            <a:off x="265735" y="621190"/>
            <a:ext cx="8612529" cy="47243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00100" lvl="1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GB" sz="2000" b="1" i="1" dirty="0">
                <a:solidFill>
                  <a:srgbClr val="0073AE"/>
                </a:solidFill>
                <a:latin typeface="Open sans"/>
              </a:rPr>
              <a:t>Training drivers </a:t>
            </a:r>
          </a:p>
          <a:p>
            <a:pPr marL="800100" lvl="1" indent="-342900">
              <a:buFont typeface="Wingdings" panose="05000000000000000000" pitchFamily="2" charset="2"/>
              <a:buChar char="§"/>
            </a:pPr>
            <a:r>
              <a:rPr lang="en-GB" sz="2000" dirty="0">
                <a:solidFill>
                  <a:srgbClr val="0073AE"/>
                </a:solidFill>
                <a:latin typeface="Open sans"/>
              </a:rPr>
              <a:t>Training in how to drive electric buses in an economical way.</a:t>
            </a:r>
          </a:p>
          <a:p>
            <a:pPr lvl="1"/>
            <a:endParaRPr lang="en-GB" sz="500" dirty="0">
              <a:solidFill>
                <a:srgbClr val="0073AE"/>
              </a:solidFill>
              <a:latin typeface="Open sans"/>
            </a:endParaRPr>
          </a:p>
          <a:p>
            <a:pPr marL="800100" lvl="1" indent="-342900">
              <a:buFont typeface="Wingdings" panose="05000000000000000000" pitchFamily="2" charset="2"/>
              <a:buChar char="§"/>
            </a:pPr>
            <a:r>
              <a:rPr lang="en-GB" sz="2000" dirty="0">
                <a:solidFill>
                  <a:srgbClr val="0073AE"/>
                </a:solidFill>
                <a:latin typeface="Open sans"/>
              </a:rPr>
              <a:t>Adaptive driving, taking the foot away from the accelerator means</a:t>
            </a:r>
          </a:p>
          <a:p>
            <a:pPr lvl="1"/>
            <a:r>
              <a:rPr lang="en-GB" sz="2000" dirty="0">
                <a:solidFill>
                  <a:srgbClr val="0073AE"/>
                </a:solidFill>
                <a:latin typeface="Open sans"/>
              </a:rPr>
              <a:t>     that the  bus  is  already  braking,  while  using  the e-motor as a </a:t>
            </a:r>
          </a:p>
          <a:p>
            <a:pPr lvl="1"/>
            <a:r>
              <a:rPr lang="en-GB" sz="2000" dirty="0">
                <a:solidFill>
                  <a:srgbClr val="0073AE"/>
                </a:solidFill>
                <a:latin typeface="Open sans"/>
              </a:rPr>
              <a:t>     generator.  </a:t>
            </a:r>
          </a:p>
          <a:p>
            <a:pPr marL="800100" lvl="1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GB" sz="2000" b="1" i="1" dirty="0">
                <a:solidFill>
                  <a:srgbClr val="0073AE"/>
                </a:solidFill>
                <a:latin typeface="Open sans"/>
              </a:rPr>
              <a:t>Training depot staff</a:t>
            </a:r>
          </a:p>
          <a:p>
            <a:pPr marL="800100" lvl="1" indent="-342900">
              <a:buFont typeface="Wingdings" panose="05000000000000000000" pitchFamily="2" charset="2"/>
              <a:buChar char="§"/>
            </a:pPr>
            <a:r>
              <a:rPr lang="en-GB" sz="2000" dirty="0">
                <a:solidFill>
                  <a:srgbClr val="0073AE"/>
                </a:solidFill>
                <a:latin typeface="Open sans"/>
              </a:rPr>
              <a:t>Training in how to handle e-buses, charging e-buses</a:t>
            </a:r>
          </a:p>
          <a:p>
            <a:pPr marL="800100" lvl="1" indent="-342900">
              <a:buFont typeface="Wingdings" panose="05000000000000000000" pitchFamily="2" charset="2"/>
              <a:buChar char="§"/>
            </a:pPr>
            <a:r>
              <a:rPr lang="en-GB" sz="2000" dirty="0">
                <a:solidFill>
                  <a:srgbClr val="0073AE"/>
                </a:solidFill>
                <a:latin typeface="Open sans"/>
              </a:rPr>
              <a:t>How to prepare the buses for operation </a:t>
            </a:r>
          </a:p>
          <a:p>
            <a:pPr marL="800100" lvl="1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GB" sz="2000" b="1" i="1" dirty="0">
                <a:solidFill>
                  <a:srgbClr val="0073AE"/>
                </a:solidFill>
                <a:latin typeface="Open sans"/>
              </a:rPr>
              <a:t>Training workshop staff</a:t>
            </a:r>
          </a:p>
          <a:p>
            <a:pPr marL="800100" lvl="1" indent="-342900">
              <a:buFont typeface="Wingdings" panose="05000000000000000000" pitchFamily="2" charset="2"/>
              <a:buChar char="§"/>
            </a:pPr>
            <a:r>
              <a:rPr lang="en-GB" sz="2000" dirty="0">
                <a:solidFill>
                  <a:srgbClr val="0073AE"/>
                </a:solidFill>
                <a:latin typeface="Open sans"/>
              </a:rPr>
              <a:t>Today not all e-bus manufacturers allow the operators doing the maintenance on the e-buses, where it is possible intensive training will be necessary to handle the buses when doing maintenance.</a:t>
            </a:r>
          </a:p>
          <a:p>
            <a:pPr marL="800100" lvl="1" indent="-342900">
              <a:buFont typeface="Wingdings" panose="05000000000000000000" pitchFamily="2" charset="2"/>
              <a:buChar char="§"/>
            </a:pPr>
            <a:r>
              <a:rPr lang="en-GB" sz="2000" dirty="0">
                <a:solidFill>
                  <a:srgbClr val="0073AE"/>
                </a:solidFill>
                <a:latin typeface="Open sans"/>
              </a:rPr>
              <a:t>Workshop transformation and tooling will be part of this training  </a:t>
            </a:r>
          </a:p>
        </p:txBody>
      </p:sp>
    </p:spTree>
    <p:extLst>
      <p:ext uri="{BB962C8B-B14F-4D97-AF65-F5344CB8AC3E}">
        <p14:creationId xmlns:p14="http://schemas.microsoft.com/office/powerpoint/2010/main" val="12491655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3C36B4BB-5054-4F91-AAAF-D9B574655608}"/>
              </a:ext>
            </a:extLst>
          </p:cNvPr>
          <p:cNvSpPr/>
          <p:nvPr/>
        </p:nvSpPr>
        <p:spPr>
          <a:xfrm>
            <a:off x="0" y="5735782"/>
            <a:ext cx="9144000" cy="1122218"/>
          </a:xfrm>
          <a:prstGeom prst="rect">
            <a:avLst/>
          </a:prstGeom>
          <a:solidFill>
            <a:srgbClr val="0073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296EB938-A8FD-4D33-BCAD-58A69CB4C82A}"/>
              </a:ext>
            </a:extLst>
          </p:cNvPr>
          <p:cNvSpPr/>
          <p:nvPr/>
        </p:nvSpPr>
        <p:spPr>
          <a:xfrm>
            <a:off x="7600382" y="5736009"/>
            <a:ext cx="1278960" cy="82328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pic>
        <p:nvPicPr>
          <p:cNvPr id="4" name="Picture 3" descr="cid:image003.png@01D30C3A.50F200B0">
            <a:extLst>
              <a:ext uri="{FF2B5EF4-FFF2-40B4-BE49-F238E27FC236}">
                <a16:creationId xmlns:a16="http://schemas.microsoft.com/office/drawing/2014/main" id="{8AB4AD43-D923-460A-BF1B-79A634AA41E6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4663"/>
          <a:stretch/>
        </p:blipFill>
        <p:spPr bwMode="auto">
          <a:xfrm>
            <a:off x="7628090" y="6154275"/>
            <a:ext cx="660116" cy="321899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314A74A2-217C-450E-9774-C1059E9E4530}"/>
              </a:ext>
            </a:extLst>
          </p:cNvPr>
          <p:cNvSpPr txBox="1"/>
          <p:nvPr/>
        </p:nvSpPr>
        <p:spPr>
          <a:xfrm>
            <a:off x="104115" y="5984572"/>
            <a:ext cx="446788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000" dirty="0" err="1">
                <a:solidFill>
                  <a:schemeClr val="bg1"/>
                </a:solidFill>
                <a:latin typeface="Open sans"/>
              </a:rPr>
              <a:t>Webinar</a:t>
            </a:r>
            <a:r>
              <a:rPr lang="es-ES" sz="1000" dirty="0">
                <a:solidFill>
                  <a:schemeClr val="bg1"/>
                </a:solidFill>
                <a:latin typeface="Open sans"/>
              </a:rPr>
              <a:t> </a:t>
            </a:r>
            <a:r>
              <a:rPr lang="es-ES" sz="1000" dirty="0" err="1">
                <a:solidFill>
                  <a:schemeClr val="bg1"/>
                </a:solidFill>
                <a:latin typeface="Open sans"/>
              </a:rPr>
              <a:t>delivered</a:t>
            </a:r>
            <a:r>
              <a:rPr lang="es-ES" sz="1000" dirty="0">
                <a:solidFill>
                  <a:schemeClr val="bg1"/>
                </a:solidFill>
                <a:latin typeface="Open sans"/>
              </a:rPr>
              <a:t> </a:t>
            </a:r>
            <a:r>
              <a:rPr lang="es-ES" sz="1000" dirty="0" err="1">
                <a:solidFill>
                  <a:schemeClr val="bg1"/>
                </a:solidFill>
                <a:latin typeface="Open sans"/>
              </a:rPr>
              <a:t>by</a:t>
            </a:r>
            <a:r>
              <a:rPr lang="es-ES" sz="1000" dirty="0">
                <a:solidFill>
                  <a:schemeClr val="bg1"/>
                </a:solidFill>
                <a:latin typeface="Open sans"/>
              </a:rPr>
              <a:t> </a:t>
            </a:r>
          </a:p>
          <a:p>
            <a:endParaRPr lang="es-ES" sz="1000" dirty="0">
              <a:solidFill>
                <a:schemeClr val="bg1"/>
              </a:solidFill>
              <a:latin typeface="Open sans"/>
            </a:endParaRPr>
          </a:p>
          <a:p>
            <a:r>
              <a:rPr lang="es-ES" sz="1000" b="1" dirty="0">
                <a:solidFill>
                  <a:schemeClr val="bg1"/>
                </a:solidFill>
                <a:latin typeface="Open sans"/>
              </a:rPr>
              <a:t>Smart Urban </a:t>
            </a:r>
            <a:r>
              <a:rPr lang="es-ES" sz="1000" b="1" dirty="0" err="1">
                <a:solidFill>
                  <a:schemeClr val="bg1"/>
                </a:solidFill>
                <a:latin typeface="Open sans"/>
              </a:rPr>
              <a:t>Mobility</a:t>
            </a:r>
            <a:r>
              <a:rPr lang="es-ES" sz="1000" b="1" dirty="0">
                <a:solidFill>
                  <a:schemeClr val="bg1"/>
                </a:solidFill>
                <a:latin typeface="Open sans"/>
              </a:rPr>
              <a:t> </a:t>
            </a:r>
            <a:r>
              <a:rPr lang="es-ES" sz="1000" b="1" dirty="0" err="1">
                <a:solidFill>
                  <a:schemeClr val="bg1"/>
                </a:solidFill>
                <a:latin typeface="Open sans"/>
              </a:rPr>
              <a:t>Support</a:t>
            </a:r>
            <a:r>
              <a:rPr lang="es-ES" sz="1000" b="1" dirty="0">
                <a:solidFill>
                  <a:schemeClr val="bg1"/>
                </a:solidFill>
                <a:latin typeface="Open sans"/>
              </a:rPr>
              <a:t> Office </a:t>
            </a:r>
            <a:r>
              <a:rPr lang="es-ES" sz="1000" dirty="0" err="1">
                <a:solidFill>
                  <a:schemeClr val="bg1"/>
                </a:solidFill>
                <a:latin typeface="Open sans"/>
              </a:rPr>
              <a:t>on</a:t>
            </a:r>
            <a:r>
              <a:rPr lang="es-ES" sz="1000" dirty="0">
                <a:solidFill>
                  <a:schemeClr val="bg1"/>
                </a:solidFill>
                <a:latin typeface="Open sans"/>
              </a:rPr>
              <a:t> </a:t>
            </a:r>
            <a:r>
              <a:rPr lang="es-ES" sz="1000" dirty="0" err="1">
                <a:solidFill>
                  <a:schemeClr val="bg1"/>
                </a:solidFill>
                <a:latin typeface="Open sans"/>
              </a:rPr>
              <a:t>behalf</a:t>
            </a:r>
            <a:r>
              <a:rPr lang="es-ES" sz="1000" dirty="0">
                <a:solidFill>
                  <a:schemeClr val="bg1"/>
                </a:solidFill>
                <a:latin typeface="Open sans"/>
              </a:rPr>
              <a:t> </a:t>
            </a:r>
            <a:r>
              <a:rPr lang="es-ES" sz="1000" dirty="0" err="1">
                <a:solidFill>
                  <a:schemeClr val="bg1"/>
                </a:solidFill>
                <a:latin typeface="Open sans"/>
              </a:rPr>
              <a:t>of</a:t>
            </a:r>
            <a:r>
              <a:rPr lang="es-ES" sz="1000" dirty="0">
                <a:solidFill>
                  <a:schemeClr val="bg1"/>
                </a:solidFill>
                <a:latin typeface="Open sans"/>
              </a:rPr>
              <a:t> </a:t>
            </a:r>
            <a:r>
              <a:rPr lang="es-ES" sz="1000" dirty="0" err="1">
                <a:solidFill>
                  <a:schemeClr val="bg1"/>
                </a:solidFill>
                <a:latin typeface="Open sans"/>
              </a:rPr>
              <a:t>European</a:t>
            </a:r>
            <a:r>
              <a:rPr lang="es-ES" sz="1000" dirty="0">
                <a:solidFill>
                  <a:schemeClr val="bg1"/>
                </a:solidFill>
                <a:latin typeface="Open sans"/>
              </a:rPr>
              <a:t> </a:t>
            </a:r>
            <a:r>
              <a:rPr lang="es-ES" sz="1000" dirty="0" err="1">
                <a:solidFill>
                  <a:schemeClr val="bg1"/>
                </a:solidFill>
                <a:latin typeface="Open sans"/>
              </a:rPr>
              <a:t>Commission</a:t>
            </a:r>
            <a:endParaRPr lang="es-ES" sz="1000" dirty="0">
              <a:solidFill>
                <a:schemeClr val="bg1"/>
              </a:solidFill>
              <a:latin typeface="Open sans"/>
            </a:endParaRPr>
          </a:p>
          <a:p>
            <a:r>
              <a:rPr lang="es-ES" sz="1000" dirty="0">
                <a:solidFill>
                  <a:schemeClr val="bg1"/>
                </a:solidFill>
                <a:latin typeface="Open sans"/>
              </a:rPr>
              <a:t>www.jiip.eu/smarturbanbolity/ </a:t>
            </a:r>
            <a:endParaRPr lang="fr-BE" sz="1000" dirty="0">
              <a:solidFill>
                <a:schemeClr val="bg1"/>
              </a:solidFill>
              <a:latin typeface="Open sans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F4D681E4-FDF5-4DB2-8C90-251BD085646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0382" y="5115088"/>
            <a:ext cx="1278960" cy="885077"/>
          </a:xfrm>
          <a:prstGeom prst="rect">
            <a:avLst/>
          </a:prstGeom>
        </p:spPr>
      </p:pic>
      <p:pic>
        <p:nvPicPr>
          <p:cNvPr id="11" name="Picture 10" descr="A picture containing clipart&#10;&#10;Description generated with high confidence">
            <a:extLst>
              <a:ext uri="{FF2B5EF4-FFF2-40B4-BE49-F238E27FC236}">
                <a16:creationId xmlns:a16="http://schemas.microsoft.com/office/drawing/2014/main" id="{473FDF67-9EF2-4B23-81F3-F0173AAFF80E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800" t="1" r="34190" b="30689"/>
          <a:stretch/>
        </p:blipFill>
        <p:spPr>
          <a:xfrm>
            <a:off x="8350258" y="6154728"/>
            <a:ext cx="519848" cy="321446"/>
          </a:xfrm>
          <a:prstGeom prst="rect">
            <a:avLst/>
          </a:prstGeom>
        </p:spPr>
      </p:pic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1A6FF917-6748-4D51-99E2-18B3DA07658E}"/>
              </a:ext>
            </a:extLst>
          </p:cNvPr>
          <p:cNvCxnSpPr>
            <a:cxnSpLocks/>
          </p:cNvCxnSpPr>
          <p:nvPr/>
        </p:nvCxnSpPr>
        <p:spPr>
          <a:xfrm>
            <a:off x="0" y="655629"/>
            <a:ext cx="9144000" cy="0"/>
          </a:xfrm>
          <a:prstGeom prst="line">
            <a:avLst/>
          </a:prstGeom>
          <a:ln w="19050">
            <a:solidFill>
              <a:srgbClr val="0073A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F6112DD8-730E-47E3-AB24-7F3EDBA809A5}"/>
              </a:ext>
            </a:extLst>
          </p:cNvPr>
          <p:cNvSpPr txBox="1"/>
          <p:nvPr/>
        </p:nvSpPr>
        <p:spPr>
          <a:xfrm>
            <a:off x="0" y="5339099"/>
            <a:ext cx="559261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>
                <a:solidFill>
                  <a:srgbClr val="0073AE"/>
                </a:solidFill>
                <a:latin typeface="Open sans"/>
                <a:cs typeface="Arial" panose="020B0604020202020204" pitchFamily="34" charset="0"/>
              </a:rPr>
              <a:t>Webinar – Clean Bus Deployment Initiative</a:t>
            </a:r>
          </a:p>
        </p:txBody>
      </p:sp>
      <p:sp>
        <p:nvSpPr>
          <p:cNvPr id="2" name="ZoneTexte 1"/>
          <p:cNvSpPr txBox="1"/>
          <p:nvPr/>
        </p:nvSpPr>
        <p:spPr>
          <a:xfrm>
            <a:off x="407191" y="125896"/>
            <a:ext cx="724662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rgbClr val="0073AE"/>
                </a:solidFill>
                <a:latin typeface="Open sans"/>
              </a:rPr>
              <a:t>3. Development of an e-bus operation - Maintenance</a:t>
            </a:r>
          </a:p>
        </p:txBody>
      </p:sp>
      <p:sp>
        <p:nvSpPr>
          <p:cNvPr id="3" name="Rectangle 2"/>
          <p:cNvSpPr/>
          <p:nvPr/>
        </p:nvSpPr>
        <p:spPr>
          <a:xfrm>
            <a:off x="407191" y="1294768"/>
            <a:ext cx="8359797" cy="2400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00100" lvl="1" indent="-342900">
              <a:buFont typeface="Wingdings" panose="05000000000000000000" pitchFamily="2" charset="2"/>
              <a:buChar char="§"/>
            </a:pPr>
            <a:r>
              <a:rPr lang="en-GB" sz="2000" dirty="0">
                <a:solidFill>
                  <a:srgbClr val="0073AE"/>
                </a:solidFill>
                <a:latin typeface="Open sans"/>
              </a:rPr>
              <a:t>Learning phase also for many bus manufacturer, a maintenance contract can be negotiated where the manufacturer is willing to take the engagement on a fix M&amp;R cost in some case including the batteries.</a:t>
            </a:r>
          </a:p>
          <a:p>
            <a:pPr lvl="1"/>
            <a:endParaRPr lang="en-GB" sz="500" dirty="0">
              <a:solidFill>
                <a:srgbClr val="0073AE"/>
              </a:solidFill>
              <a:latin typeface="Open sans"/>
            </a:endParaRPr>
          </a:p>
          <a:p>
            <a:pPr lvl="1"/>
            <a:endParaRPr lang="en-GB" sz="500" dirty="0">
              <a:solidFill>
                <a:srgbClr val="0073AE"/>
              </a:solidFill>
              <a:latin typeface="Open sans"/>
            </a:endParaRPr>
          </a:p>
          <a:p>
            <a:pPr marL="800100" lvl="1" indent="-342900">
              <a:buFont typeface="Wingdings" panose="05000000000000000000" pitchFamily="2" charset="2"/>
              <a:buChar char="§"/>
            </a:pPr>
            <a:r>
              <a:rPr lang="en-GB" sz="2000" dirty="0">
                <a:solidFill>
                  <a:srgbClr val="0073AE"/>
                </a:solidFill>
                <a:latin typeface="Open sans"/>
              </a:rPr>
              <a:t>Some OEM’s are happy to have the operator as a service partner, extensive training will be necessary as well as the transformation of the workshop to be able to maintain e-buses. </a:t>
            </a:r>
            <a:endParaRPr lang="en-GB" dirty="0">
              <a:solidFill>
                <a:srgbClr val="0073AE"/>
              </a:solidFill>
              <a:latin typeface="Open sans"/>
            </a:endParaRPr>
          </a:p>
        </p:txBody>
      </p:sp>
    </p:spTree>
    <p:extLst>
      <p:ext uri="{BB962C8B-B14F-4D97-AF65-F5344CB8AC3E}">
        <p14:creationId xmlns:p14="http://schemas.microsoft.com/office/powerpoint/2010/main" val="33772145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3C36B4BB-5054-4F91-AAAF-D9B574655608}"/>
              </a:ext>
            </a:extLst>
          </p:cNvPr>
          <p:cNvSpPr/>
          <p:nvPr/>
        </p:nvSpPr>
        <p:spPr>
          <a:xfrm>
            <a:off x="0" y="5735782"/>
            <a:ext cx="9144000" cy="1122218"/>
          </a:xfrm>
          <a:prstGeom prst="rect">
            <a:avLst/>
          </a:prstGeom>
          <a:solidFill>
            <a:srgbClr val="0073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296EB938-A8FD-4D33-BCAD-58A69CB4C82A}"/>
              </a:ext>
            </a:extLst>
          </p:cNvPr>
          <p:cNvSpPr/>
          <p:nvPr/>
        </p:nvSpPr>
        <p:spPr>
          <a:xfrm>
            <a:off x="7600382" y="5736009"/>
            <a:ext cx="1278960" cy="82328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pic>
        <p:nvPicPr>
          <p:cNvPr id="4" name="Picture 3" descr="cid:image003.png@01D30C3A.50F200B0">
            <a:extLst>
              <a:ext uri="{FF2B5EF4-FFF2-40B4-BE49-F238E27FC236}">
                <a16:creationId xmlns:a16="http://schemas.microsoft.com/office/drawing/2014/main" id="{8AB4AD43-D923-460A-BF1B-79A634AA41E6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4663"/>
          <a:stretch/>
        </p:blipFill>
        <p:spPr bwMode="auto">
          <a:xfrm>
            <a:off x="7628090" y="6154275"/>
            <a:ext cx="660116" cy="321899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314A74A2-217C-450E-9774-C1059E9E4530}"/>
              </a:ext>
            </a:extLst>
          </p:cNvPr>
          <p:cNvSpPr txBox="1"/>
          <p:nvPr/>
        </p:nvSpPr>
        <p:spPr>
          <a:xfrm>
            <a:off x="104115" y="5984572"/>
            <a:ext cx="446788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000" dirty="0" err="1">
                <a:solidFill>
                  <a:schemeClr val="bg1"/>
                </a:solidFill>
                <a:latin typeface="Open sans"/>
              </a:rPr>
              <a:t>Webinar</a:t>
            </a:r>
            <a:r>
              <a:rPr lang="es-ES" sz="1000" dirty="0">
                <a:solidFill>
                  <a:schemeClr val="bg1"/>
                </a:solidFill>
                <a:latin typeface="Open sans"/>
              </a:rPr>
              <a:t> </a:t>
            </a:r>
            <a:r>
              <a:rPr lang="es-ES" sz="1000" dirty="0" err="1">
                <a:solidFill>
                  <a:schemeClr val="bg1"/>
                </a:solidFill>
                <a:latin typeface="Open sans"/>
              </a:rPr>
              <a:t>delivered</a:t>
            </a:r>
            <a:r>
              <a:rPr lang="es-ES" sz="1000" dirty="0">
                <a:solidFill>
                  <a:schemeClr val="bg1"/>
                </a:solidFill>
                <a:latin typeface="Open sans"/>
              </a:rPr>
              <a:t> </a:t>
            </a:r>
            <a:r>
              <a:rPr lang="es-ES" sz="1000" dirty="0" err="1">
                <a:solidFill>
                  <a:schemeClr val="bg1"/>
                </a:solidFill>
                <a:latin typeface="Open sans"/>
              </a:rPr>
              <a:t>by</a:t>
            </a:r>
            <a:r>
              <a:rPr lang="es-ES" sz="1000" dirty="0">
                <a:solidFill>
                  <a:schemeClr val="bg1"/>
                </a:solidFill>
                <a:latin typeface="Open sans"/>
              </a:rPr>
              <a:t> </a:t>
            </a:r>
          </a:p>
          <a:p>
            <a:endParaRPr lang="es-ES" sz="1000" dirty="0">
              <a:solidFill>
                <a:schemeClr val="bg1"/>
              </a:solidFill>
              <a:latin typeface="Open sans"/>
            </a:endParaRPr>
          </a:p>
          <a:p>
            <a:r>
              <a:rPr lang="es-ES" sz="1000" b="1" dirty="0">
                <a:solidFill>
                  <a:schemeClr val="bg1"/>
                </a:solidFill>
                <a:latin typeface="Open sans"/>
              </a:rPr>
              <a:t>Smart Urban </a:t>
            </a:r>
            <a:r>
              <a:rPr lang="es-ES" sz="1000" b="1" dirty="0" err="1">
                <a:solidFill>
                  <a:schemeClr val="bg1"/>
                </a:solidFill>
                <a:latin typeface="Open sans"/>
              </a:rPr>
              <a:t>Mobility</a:t>
            </a:r>
            <a:r>
              <a:rPr lang="es-ES" sz="1000" b="1" dirty="0">
                <a:solidFill>
                  <a:schemeClr val="bg1"/>
                </a:solidFill>
                <a:latin typeface="Open sans"/>
              </a:rPr>
              <a:t> </a:t>
            </a:r>
            <a:r>
              <a:rPr lang="es-ES" sz="1000" b="1" dirty="0" err="1">
                <a:solidFill>
                  <a:schemeClr val="bg1"/>
                </a:solidFill>
                <a:latin typeface="Open sans"/>
              </a:rPr>
              <a:t>Support</a:t>
            </a:r>
            <a:r>
              <a:rPr lang="es-ES" sz="1000" b="1" dirty="0">
                <a:solidFill>
                  <a:schemeClr val="bg1"/>
                </a:solidFill>
                <a:latin typeface="Open sans"/>
              </a:rPr>
              <a:t> Office </a:t>
            </a:r>
            <a:r>
              <a:rPr lang="es-ES" sz="1000" dirty="0" err="1">
                <a:solidFill>
                  <a:schemeClr val="bg1"/>
                </a:solidFill>
                <a:latin typeface="Open sans"/>
              </a:rPr>
              <a:t>on</a:t>
            </a:r>
            <a:r>
              <a:rPr lang="es-ES" sz="1000" dirty="0">
                <a:solidFill>
                  <a:schemeClr val="bg1"/>
                </a:solidFill>
                <a:latin typeface="Open sans"/>
              </a:rPr>
              <a:t> </a:t>
            </a:r>
            <a:r>
              <a:rPr lang="es-ES" sz="1000" dirty="0" err="1">
                <a:solidFill>
                  <a:schemeClr val="bg1"/>
                </a:solidFill>
                <a:latin typeface="Open sans"/>
              </a:rPr>
              <a:t>behalf</a:t>
            </a:r>
            <a:r>
              <a:rPr lang="es-ES" sz="1000" dirty="0">
                <a:solidFill>
                  <a:schemeClr val="bg1"/>
                </a:solidFill>
                <a:latin typeface="Open sans"/>
              </a:rPr>
              <a:t> </a:t>
            </a:r>
            <a:r>
              <a:rPr lang="es-ES" sz="1000" dirty="0" err="1">
                <a:solidFill>
                  <a:schemeClr val="bg1"/>
                </a:solidFill>
                <a:latin typeface="Open sans"/>
              </a:rPr>
              <a:t>of</a:t>
            </a:r>
            <a:r>
              <a:rPr lang="es-ES" sz="1000" dirty="0">
                <a:solidFill>
                  <a:schemeClr val="bg1"/>
                </a:solidFill>
                <a:latin typeface="Open sans"/>
              </a:rPr>
              <a:t> </a:t>
            </a:r>
            <a:r>
              <a:rPr lang="es-ES" sz="1000" dirty="0" err="1">
                <a:solidFill>
                  <a:schemeClr val="bg1"/>
                </a:solidFill>
                <a:latin typeface="Open sans"/>
              </a:rPr>
              <a:t>European</a:t>
            </a:r>
            <a:r>
              <a:rPr lang="es-ES" sz="1000" dirty="0">
                <a:solidFill>
                  <a:schemeClr val="bg1"/>
                </a:solidFill>
                <a:latin typeface="Open sans"/>
              </a:rPr>
              <a:t> </a:t>
            </a:r>
            <a:r>
              <a:rPr lang="es-ES" sz="1000" dirty="0" err="1">
                <a:solidFill>
                  <a:schemeClr val="bg1"/>
                </a:solidFill>
                <a:latin typeface="Open sans"/>
              </a:rPr>
              <a:t>Commission</a:t>
            </a:r>
            <a:endParaRPr lang="es-ES" sz="1000" dirty="0">
              <a:solidFill>
                <a:schemeClr val="bg1"/>
              </a:solidFill>
              <a:latin typeface="Open sans"/>
            </a:endParaRPr>
          </a:p>
          <a:p>
            <a:r>
              <a:rPr lang="es-ES" sz="1000" dirty="0">
                <a:solidFill>
                  <a:schemeClr val="bg1"/>
                </a:solidFill>
                <a:latin typeface="Open sans"/>
              </a:rPr>
              <a:t>www.jiip.eu/smarturbanbolity/ </a:t>
            </a:r>
            <a:endParaRPr lang="fr-BE" sz="1000" dirty="0">
              <a:solidFill>
                <a:schemeClr val="bg1"/>
              </a:solidFill>
              <a:latin typeface="Open sans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F4D681E4-FDF5-4DB2-8C90-251BD085646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0382" y="5115088"/>
            <a:ext cx="1278960" cy="885077"/>
          </a:xfrm>
          <a:prstGeom prst="rect">
            <a:avLst/>
          </a:prstGeom>
        </p:spPr>
      </p:pic>
      <p:pic>
        <p:nvPicPr>
          <p:cNvPr id="11" name="Picture 10" descr="A picture containing clipart&#10;&#10;Description generated with high confidence">
            <a:extLst>
              <a:ext uri="{FF2B5EF4-FFF2-40B4-BE49-F238E27FC236}">
                <a16:creationId xmlns:a16="http://schemas.microsoft.com/office/drawing/2014/main" id="{473FDF67-9EF2-4B23-81F3-F0173AAFF80E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800" t="1" r="34190" b="30689"/>
          <a:stretch/>
        </p:blipFill>
        <p:spPr>
          <a:xfrm>
            <a:off x="8350258" y="6154728"/>
            <a:ext cx="519848" cy="321446"/>
          </a:xfrm>
          <a:prstGeom prst="rect">
            <a:avLst/>
          </a:prstGeom>
        </p:spPr>
      </p:pic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1A6FF917-6748-4D51-99E2-18B3DA07658E}"/>
              </a:ext>
            </a:extLst>
          </p:cNvPr>
          <p:cNvCxnSpPr>
            <a:cxnSpLocks/>
          </p:cNvCxnSpPr>
          <p:nvPr/>
        </p:nvCxnSpPr>
        <p:spPr>
          <a:xfrm>
            <a:off x="0" y="655629"/>
            <a:ext cx="9144000" cy="0"/>
          </a:xfrm>
          <a:prstGeom prst="line">
            <a:avLst/>
          </a:prstGeom>
          <a:ln w="19050">
            <a:solidFill>
              <a:srgbClr val="0073A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F6112DD8-730E-47E3-AB24-7F3EDBA809A5}"/>
              </a:ext>
            </a:extLst>
          </p:cNvPr>
          <p:cNvSpPr txBox="1"/>
          <p:nvPr/>
        </p:nvSpPr>
        <p:spPr>
          <a:xfrm>
            <a:off x="0" y="5339099"/>
            <a:ext cx="559261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>
                <a:solidFill>
                  <a:srgbClr val="0073AE"/>
                </a:solidFill>
                <a:latin typeface="Open sans"/>
                <a:cs typeface="Arial" panose="020B0604020202020204" pitchFamily="34" charset="0"/>
              </a:rPr>
              <a:t>Webinar – Clean Bus Deployment Initiative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A26F1E2-51AF-45CB-B0FA-F68EE289D935}"/>
              </a:ext>
            </a:extLst>
          </p:cNvPr>
          <p:cNvSpPr txBox="1"/>
          <p:nvPr/>
        </p:nvSpPr>
        <p:spPr>
          <a:xfrm>
            <a:off x="8065" y="101571"/>
            <a:ext cx="870385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>
              <a:spcAft>
                <a:spcPct val="0"/>
              </a:spcAft>
            </a:pPr>
            <a:r>
              <a:rPr lang="en-GB" sz="2000" b="1" dirty="0">
                <a:solidFill>
                  <a:srgbClr val="0073AE"/>
                </a:solidFill>
                <a:latin typeface="Open sans"/>
                <a:cs typeface="Arial" pitchFamily="34" charset="0"/>
              </a:rPr>
              <a:t>4. </a:t>
            </a:r>
            <a:r>
              <a:rPr lang="en-GB" sz="2000" b="1" dirty="0" err="1">
                <a:solidFill>
                  <a:srgbClr val="0073AE"/>
                </a:solidFill>
                <a:latin typeface="Open sans"/>
                <a:cs typeface="Arial" pitchFamily="34" charset="0"/>
              </a:rPr>
              <a:t>Zuid</a:t>
            </a:r>
            <a:r>
              <a:rPr lang="en-GB" sz="2000" b="1" dirty="0">
                <a:solidFill>
                  <a:srgbClr val="0073AE"/>
                </a:solidFill>
                <a:latin typeface="Open sans"/>
                <a:cs typeface="Arial" pitchFamily="34" charset="0"/>
              </a:rPr>
              <a:t> – </a:t>
            </a:r>
            <a:r>
              <a:rPr lang="en-GB" sz="2000" b="1" dirty="0" err="1">
                <a:solidFill>
                  <a:srgbClr val="0073AE"/>
                </a:solidFill>
                <a:latin typeface="Open sans"/>
                <a:cs typeface="Arial" pitchFamily="34" charset="0"/>
              </a:rPr>
              <a:t>Oost</a:t>
            </a:r>
            <a:r>
              <a:rPr lang="en-GB" sz="2000" b="1" dirty="0">
                <a:solidFill>
                  <a:srgbClr val="0073AE"/>
                </a:solidFill>
                <a:latin typeface="Open sans"/>
                <a:cs typeface="Arial" pitchFamily="34" charset="0"/>
              </a:rPr>
              <a:t> Brabant Concession</a:t>
            </a:r>
          </a:p>
          <a:p>
            <a:pPr lvl="1">
              <a:spcAft>
                <a:spcPct val="0"/>
              </a:spcAft>
            </a:pPr>
            <a:endParaRPr lang="en-GB" sz="1400" b="1" dirty="0">
              <a:solidFill>
                <a:srgbClr val="0073AE"/>
              </a:solidFill>
              <a:latin typeface="Arial" pitchFamily="34" charset="0"/>
              <a:cs typeface="Arial" pitchFamily="34" charset="0"/>
            </a:endParaRPr>
          </a:p>
          <a:p>
            <a:pPr lvl="1">
              <a:spcAft>
                <a:spcPct val="0"/>
              </a:spcAft>
            </a:pPr>
            <a:r>
              <a:rPr lang="en-GB" sz="20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Hermes – </a:t>
            </a:r>
            <a:r>
              <a:rPr lang="en-GB" sz="20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Cxx</a:t>
            </a:r>
            <a:r>
              <a:rPr lang="en-GB" sz="20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12/2016 – 12/2026</a:t>
            </a:r>
            <a:endParaRPr lang="en-US" sz="1600" dirty="0">
              <a:solidFill>
                <a:srgbClr val="0073AE"/>
              </a:solidFill>
              <a:latin typeface="Open sans"/>
              <a:cs typeface="Arial" panose="020B0604020202020204" pitchFamily="34" charset="0"/>
            </a:endParaRPr>
          </a:p>
        </p:txBody>
      </p:sp>
      <p:pic>
        <p:nvPicPr>
          <p:cNvPr id="15" name="Espace réservé pour une image 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858" b="17858"/>
          <a:stretch>
            <a:fillRect/>
          </a:stretch>
        </p:blipFill>
        <p:spPr>
          <a:xfrm>
            <a:off x="0" y="2081660"/>
            <a:ext cx="9144000" cy="2889250"/>
          </a:xfrm>
          <a:prstGeom prst="rect">
            <a:avLst/>
          </a:prstGeom>
        </p:spPr>
      </p:pic>
      <p:pic>
        <p:nvPicPr>
          <p:cNvPr id="16" name="Picture 2" descr="C:\Users\marc.vanhoutte\Pictures\200.1 A_Transdev Logo's\800px-Connexxion_logo_2_svg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1842" y="1336921"/>
            <a:ext cx="3529842" cy="3794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3" descr="C:\Users\marc.vanhoutte\Pictures\200.1 A_Transdev Logo's\Hermes-Logo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1528" y="1042965"/>
            <a:ext cx="2689420" cy="7920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1383149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3C36B4BB-5054-4F91-AAAF-D9B574655608}"/>
              </a:ext>
            </a:extLst>
          </p:cNvPr>
          <p:cNvSpPr/>
          <p:nvPr/>
        </p:nvSpPr>
        <p:spPr>
          <a:xfrm>
            <a:off x="0" y="5735782"/>
            <a:ext cx="9144000" cy="1122218"/>
          </a:xfrm>
          <a:prstGeom prst="rect">
            <a:avLst/>
          </a:prstGeom>
          <a:solidFill>
            <a:srgbClr val="0073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296EB938-A8FD-4D33-BCAD-58A69CB4C82A}"/>
              </a:ext>
            </a:extLst>
          </p:cNvPr>
          <p:cNvSpPr/>
          <p:nvPr/>
        </p:nvSpPr>
        <p:spPr>
          <a:xfrm>
            <a:off x="7600382" y="5736009"/>
            <a:ext cx="1278960" cy="82328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pic>
        <p:nvPicPr>
          <p:cNvPr id="4" name="Picture 3" descr="cid:image003.png@01D30C3A.50F200B0">
            <a:extLst>
              <a:ext uri="{FF2B5EF4-FFF2-40B4-BE49-F238E27FC236}">
                <a16:creationId xmlns:a16="http://schemas.microsoft.com/office/drawing/2014/main" id="{8AB4AD43-D923-460A-BF1B-79A634AA41E6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4663"/>
          <a:stretch/>
        </p:blipFill>
        <p:spPr bwMode="auto">
          <a:xfrm>
            <a:off x="7628090" y="6154275"/>
            <a:ext cx="660116" cy="321899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314A74A2-217C-450E-9774-C1059E9E4530}"/>
              </a:ext>
            </a:extLst>
          </p:cNvPr>
          <p:cNvSpPr txBox="1"/>
          <p:nvPr/>
        </p:nvSpPr>
        <p:spPr>
          <a:xfrm>
            <a:off x="104115" y="5984572"/>
            <a:ext cx="446788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000" dirty="0" err="1">
                <a:solidFill>
                  <a:schemeClr val="bg1"/>
                </a:solidFill>
                <a:latin typeface="Open sans"/>
              </a:rPr>
              <a:t>Webinar</a:t>
            </a:r>
            <a:r>
              <a:rPr lang="es-ES" sz="1000" dirty="0">
                <a:solidFill>
                  <a:schemeClr val="bg1"/>
                </a:solidFill>
                <a:latin typeface="Open sans"/>
              </a:rPr>
              <a:t> </a:t>
            </a:r>
            <a:r>
              <a:rPr lang="es-ES" sz="1000" dirty="0" err="1">
                <a:solidFill>
                  <a:schemeClr val="bg1"/>
                </a:solidFill>
                <a:latin typeface="Open sans"/>
              </a:rPr>
              <a:t>delivered</a:t>
            </a:r>
            <a:r>
              <a:rPr lang="es-ES" sz="1000" dirty="0">
                <a:solidFill>
                  <a:schemeClr val="bg1"/>
                </a:solidFill>
                <a:latin typeface="Open sans"/>
              </a:rPr>
              <a:t> </a:t>
            </a:r>
            <a:r>
              <a:rPr lang="es-ES" sz="1000" dirty="0" err="1">
                <a:solidFill>
                  <a:schemeClr val="bg1"/>
                </a:solidFill>
                <a:latin typeface="Open sans"/>
              </a:rPr>
              <a:t>by</a:t>
            </a:r>
            <a:r>
              <a:rPr lang="es-ES" sz="1000" dirty="0">
                <a:solidFill>
                  <a:schemeClr val="bg1"/>
                </a:solidFill>
                <a:latin typeface="Open sans"/>
              </a:rPr>
              <a:t> </a:t>
            </a:r>
          </a:p>
          <a:p>
            <a:endParaRPr lang="es-ES" sz="1000" dirty="0">
              <a:solidFill>
                <a:schemeClr val="bg1"/>
              </a:solidFill>
              <a:latin typeface="Open sans"/>
            </a:endParaRPr>
          </a:p>
          <a:p>
            <a:r>
              <a:rPr lang="es-ES" sz="1000" b="1" dirty="0">
                <a:solidFill>
                  <a:schemeClr val="bg1"/>
                </a:solidFill>
                <a:latin typeface="Open sans"/>
              </a:rPr>
              <a:t>Smart Urban </a:t>
            </a:r>
            <a:r>
              <a:rPr lang="es-ES" sz="1000" b="1" dirty="0" err="1">
                <a:solidFill>
                  <a:schemeClr val="bg1"/>
                </a:solidFill>
                <a:latin typeface="Open sans"/>
              </a:rPr>
              <a:t>Mobility</a:t>
            </a:r>
            <a:r>
              <a:rPr lang="es-ES" sz="1000" b="1" dirty="0">
                <a:solidFill>
                  <a:schemeClr val="bg1"/>
                </a:solidFill>
                <a:latin typeface="Open sans"/>
              </a:rPr>
              <a:t> </a:t>
            </a:r>
            <a:r>
              <a:rPr lang="es-ES" sz="1000" b="1" dirty="0" err="1">
                <a:solidFill>
                  <a:schemeClr val="bg1"/>
                </a:solidFill>
                <a:latin typeface="Open sans"/>
              </a:rPr>
              <a:t>Support</a:t>
            </a:r>
            <a:r>
              <a:rPr lang="es-ES" sz="1000" b="1" dirty="0">
                <a:solidFill>
                  <a:schemeClr val="bg1"/>
                </a:solidFill>
                <a:latin typeface="Open sans"/>
              </a:rPr>
              <a:t> Office </a:t>
            </a:r>
            <a:r>
              <a:rPr lang="es-ES" sz="1000" dirty="0" err="1">
                <a:solidFill>
                  <a:schemeClr val="bg1"/>
                </a:solidFill>
                <a:latin typeface="Open sans"/>
              </a:rPr>
              <a:t>on</a:t>
            </a:r>
            <a:r>
              <a:rPr lang="es-ES" sz="1000" dirty="0">
                <a:solidFill>
                  <a:schemeClr val="bg1"/>
                </a:solidFill>
                <a:latin typeface="Open sans"/>
              </a:rPr>
              <a:t> </a:t>
            </a:r>
            <a:r>
              <a:rPr lang="es-ES" sz="1000" dirty="0" err="1">
                <a:solidFill>
                  <a:schemeClr val="bg1"/>
                </a:solidFill>
                <a:latin typeface="Open sans"/>
              </a:rPr>
              <a:t>behalf</a:t>
            </a:r>
            <a:r>
              <a:rPr lang="es-ES" sz="1000" dirty="0">
                <a:solidFill>
                  <a:schemeClr val="bg1"/>
                </a:solidFill>
                <a:latin typeface="Open sans"/>
              </a:rPr>
              <a:t> </a:t>
            </a:r>
            <a:r>
              <a:rPr lang="es-ES" sz="1000" dirty="0" err="1">
                <a:solidFill>
                  <a:schemeClr val="bg1"/>
                </a:solidFill>
                <a:latin typeface="Open sans"/>
              </a:rPr>
              <a:t>of</a:t>
            </a:r>
            <a:r>
              <a:rPr lang="es-ES" sz="1000" dirty="0">
                <a:solidFill>
                  <a:schemeClr val="bg1"/>
                </a:solidFill>
                <a:latin typeface="Open sans"/>
              </a:rPr>
              <a:t> </a:t>
            </a:r>
            <a:r>
              <a:rPr lang="es-ES" sz="1000" dirty="0" err="1">
                <a:solidFill>
                  <a:schemeClr val="bg1"/>
                </a:solidFill>
                <a:latin typeface="Open sans"/>
              </a:rPr>
              <a:t>European</a:t>
            </a:r>
            <a:r>
              <a:rPr lang="es-ES" sz="1000" dirty="0">
                <a:solidFill>
                  <a:schemeClr val="bg1"/>
                </a:solidFill>
                <a:latin typeface="Open sans"/>
              </a:rPr>
              <a:t> </a:t>
            </a:r>
            <a:r>
              <a:rPr lang="es-ES" sz="1000" dirty="0" err="1">
                <a:solidFill>
                  <a:schemeClr val="bg1"/>
                </a:solidFill>
                <a:latin typeface="Open sans"/>
              </a:rPr>
              <a:t>Commission</a:t>
            </a:r>
            <a:endParaRPr lang="es-ES" sz="1000" dirty="0">
              <a:solidFill>
                <a:schemeClr val="bg1"/>
              </a:solidFill>
              <a:latin typeface="Open sans"/>
            </a:endParaRPr>
          </a:p>
          <a:p>
            <a:r>
              <a:rPr lang="es-ES" sz="1000" dirty="0">
                <a:solidFill>
                  <a:schemeClr val="bg1"/>
                </a:solidFill>
                <a:latin typeface="Open sans"/>
              </a:rPr>
              <a:t>www.jiip.eu/smarturbanbolity/ </a:t>
            </a:r>
            <a:endParaRPr lang="fr-BE" sz="1000" dirty="0">
              <a:solidFill>
                <a:schemeClr val="bg1"/>
              </a:solidFill>
              <a:latin typeface="Open sans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F4D681E4-FDF5-4DB2-8C90-251BD085646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0382" y="5115088"/>
            <a:ext cx="1278960" cy="885077"/>
          </a:xfrm>
          <a:prstGeom prst="rect">
            <a:avLst/>
          </a:prstGeom>
        </p:spPr>
      </p:pic>
      <p:pic>
        <p:nvPicPr>
          <p:cNvPr id="11" name="Picture 10" descr="A picture containing clipart&#10;&#10;Description generated with high confidence">
            <a:extLst>
              <a:ext uri="{FF2B5EF4-FFF2-40B4-BE49-F238E27FC236}">
                <a16:creationId xmlns:a16="http://schemas.microsoft.com/office/drawing/2014/main" id="{473FDF67-9EF2-4B23-81F3-F0173AAFF80E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800" t="1" r="34190" b="30689"/>
          <a:stretch/>
        </p:blipFill>
        <p:spPr>
          <a:xfrm>
            <a:off x="8350258" y="6154728"/>
            <a:ext cx="519848" cy="321446"/>
          </a:xfrm>
          <a:prstGeom prst="rect">
            <a:avLst/>
          </a:prstGeom>
        </p:spPr>
      </p:pic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1A6FF917-6748-4D51-99E2-18B3DA07658E}"/>
              </a:ext>
            </a:extLst>
          </p:cNvPr>
          <p:cNvCxnSpPr>
            <a:cxnSpLocks/>
          </p:cNvCxnSpPr>
          <p:nvPr/>
        </p:nvCxnSpPr>
        <p:spPr>
          <a:xfrm>
            <a:off x="0" y="655629"/>
            <a:ext cx="9144000" cy="0"/>
          </a:xfrm>
          <a:prstGeom prst="line">
            <a:avLst/>
          </a:prstGeom>
          <a:ln w="19050">
            <a:solidFill>
              <a:srgbClr val="0073A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F6112DD8-730E-47E3-AB24-7F3EDBA809A5}"/>
              </a:ext>
            </a:extLst>
          </p:cNvPr>
          <p:cNvSpPr txBox="1"/>
          <p:nvPr/>
        </p:nvSpPr>
        <p:spPr>
          <a:xfrm>
            <a:off x="0" y="5339099"/>
            <a:ext cx="559261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>
                <a:solidFill>
                  <a:srgbClr val="0073AE"/>
                </a:solidFill>
                <a:latin typeface="Open sans"/>
                <a:cs typeface="Arial" panose="020B0604020202020204" pitchFamily="34" charset="0"/>
              </a:rPr>
              <a:t>Webinar – Clean Bus Deployment Initiative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A26F1E2-51AF-45CB-B0FA-F68EE289D935}"/>
              </a:ext>
            </a:extLst>
          </p:cNvPr>
          <p:cNvSpPr txBox="1"/>
          <p:nvPr/>
        </p:nvSpPr>
        <p:spPr>
          <a:xfrm>
            <a:off x="519545" y="89977"/>
            <a:ext cx="62510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0073AE"/>
                </a:solidFill>
                <a:latin typeface="Open sans"/>
                <a:cs typeface="Arial" panose="020B0604020202020204" pitchFamily="34" charset="0"/>
              </a:rPr>
              <a:t>4. </a:t>
            </a:r>
            <a:r>
              <a:rPr lang="en-US" sz="2000" b="1" dirty="0" err="1">
                <a:solidFill>
                  <a:srgbClr val="0073AE"/>
                </a:solidFill>
                <a:latin typeface="Open sans"/>
                <a:cs typeface="Arial" panose="020B0604020202020204" pitchFamily="34" charset="0"/>
              </a:rPr>
              <a:t>Zuid-Oost</a:t>
            </a:r>
            <a:r>
              <a:rPr lang="en-US" sz="2000" b="1" dirty="0">
                <a:solidFill>
                  <a:srgbClr val="0073AE"/>
                </a:solidFill>
                <a:latin typeface="Open sans"/>
                <a:cs typeface="Arial" panose="020B0604020202020204" pitchFamily="34" charset="0"/>
              </a:rPr>
              <a:t> Brabant PT concession set-up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593B9EA-A07C-4109-A265-447E5A8BE970}"/>
              </a:ext>
            </a:extLst>
          </p:cNvPr>
          <p:cNvSpPr txBox="1"/>
          <p:nvPr/>
        </p:nvSpPr>
        <p:spPr>
          <a:xfrm>
            <a:off x="277801" y="1135599"/>
            <a:ext cx="8588397" cy="39241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73AE"/>
                </a:solidFill>
                <a:latin typeface="Open sans"/>
                <a:cs typeface="Arial" panose="020B0604020202020204" pitchFamily="34" charset="0"/>
              </a:rPr>
              <a:t>In The Netherlands there is the </a:t>
            </a:r>
            <a:r>
              <a:rPr lang="en-US" b="1" dirty="0">
                <a:solidFill>
                  <a:srgbClr val="0073AE"/>
                </a:solidFill>
                <a:latin typeface="Open sans"/>
                <a:cs typeface="Arial" panose="020B0604020202020204" pitchFamily="34" charset="0"/>
              </a:rPr>
              <a:t>“Green Deal” </a:t>
            </a:r>
            <a:r>
              <a:rPr lang="en-US" dirty="0">
                <a:solidFill>
                  <a:srgbClr val="0073AE"/>
                </a:solidFill>
                <a:latin typeface="Open sans"/>
                <a:cs typeface="Arial" panose="020B0604020202020204" pitchFamily="34" charset="0"/>
              </a:rPr>
              <a:t>this means </a:t>
            </a:r>
          </a:p>
          <a:p>
            <a:endParaRPr lang="en-US" sz="500" dirty="0">
              <a:solidFill>
                <a:srgbClr val="0073AE"/>
              </a:solidFill>
              <a:latin typeface="Open sans"/>
              <a:cs typeface="Arial" panose="020B0604020202020204" pitchFamily="34" charset="0"/>
            </a:endParaRPr>
          </a:p>
          <a:p>
            <a:pPr marL="742950" lvl="1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dirty="0">
                <a:solidFill>
                  <a:srgbClr val="0073AE"/>
                </a:solidFill>
                <a:latin typeface="Open sans"/>
                <a:cs typeface="Arial" panose="020B0604020202020204" pitchFamily="34" charset="0"/>
              </a:rPr>
              <a:t>From 2025 all acquired vehicles should be ZE</a:t>
            </a:r>
          </a:p>
          <a:p>
            <a:pPr marL="742950" lvl="1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dirty="0">
                <a:solidFill>
                  <a:srgbClr val="0073AE"/>
                </a:solidFill>
                <a:latin typeface="Open sans"/>
                <a:cs typeface="Arial" panose="020B0604020202020204" pitchFamily="34" charset="0"/>
              </a:rPr>
              <a:t>From 2030 all PT fleets should be ZE.</a:t>
            </a:r>
          </a:p>
          <a:p>
            <a:pPr lvl="1"/>
            <a:endParaRPr lang="en-US" sz="500" dirty="0">
              <a:solidFill>
                <a:srgbClr val="0073AE"/>
              </a:solidFill>
              <a:latin typeface="Open sans"/>
              <a:cs typeface="Arial" panose="020B0604020202020204" pitchFamily="34" charset="0"/>
            </a:endParaRPr>
          </a:p>
          <a:p>
            <a:r>
              <a:rPr lang="en-US" dirty="0">
                <a:solidFill>
                  <a:srgbClr val="0073AE"/>
                </a:solidFill>
                <a:latin typeface="Open sans"/>
                <a:cs typeface="Arial" panose="020B0604020202020204" pitchFamily="34" charset="0"/>
              </a:rPr>
              <a:t>With the tender for </a:t>
            </a:r>
            <a:r>
              <a:rPr lang="en-US" dirty="0" err="1">
                <a:solidFill>
                  <a:srgbClr val="0073AE"/>
                </a:solidFill>
                <a:latin typeface="Open sans"/>
                <a:cs typeface="Arial" panose="020B0604020202020204" pitchFamily="34" charset="0"/>
              </a:rPr>
              <a:t>Z.O.Brabant</a:t>
            </a:r>
            <a:r>
              <a:rPr lang="en-US" dirty="0">
                <a:solidFill>
                  <a:srgbClr val="0073AE"/>
                </a:solidFill>
                <a:latin typeface="Open sans"/>
                <a:cs typeface="Arial" panose="020B0604020202020204" pitchFamily="34" charset="0"/>
              </a:rPr>
              <a:t> the PTA decided that the complete fleet should be ZE from 2025</a:t>
            </a:r>
          </a:p>
          <a:p>
            <a:endParaRPr lang="en-US" sz="500" dirty="0">
              <a:solidFill>
                <a:srgbClr val="0073AE"/>
              </a:solidFill>
              <a:latin typeface="Open sans"/>
              <a:cs typeface="Arial" panose="020B0604020202020204" pitchFamily="34" charset="0"/>
            </a:endParaRPr>
          </a:p>
          <a:p>
            <a:r>
              <a:rPr lang="en-US" b="1" i="1" dirty="0">
                <a:solidFill>
                  <a:srgbClr val="0073AE"/>
                </a:solidFill>
                <a:latin typeface="Open sans"/>
                <a:cs typeface="Arial" panose="020B0604020202020204" pitchFamily="34" charset="0"/>
              </a:rPr>
              <a:t>It considers: 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dirty="0">
                <a:solidFill>
                  <a:srgbClr val="0073AE"/>
                </a:solidFill>
                <a:latin typeface="Open sans"/>
                <a:cs typeface="Arial" panose="020B0604020202020204" pitchFamily="34" charset="0"/>
              </a:rPr>
              <a:t>10 year contract with a possible extension of 2 years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dirty="0">
                <a:solidFill>
                  <a:srgbClr val="0073AE"/>
                </a:solidFill>
                <a:latin typeface="Open sans"/>
                <a:cs typeface="Arial" panose="020B0604020202020204" pitchFamily="34" charset="0"/>
              </a:rPr>
              <a:t>Yearly subsidy on the same level as for conventional buses.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dirty="0">
                <a:solidFill>
                  <a:srgbClr val="0073AE"/>
                </a:solidFill>
                <a:latin typeface="Open sans"/>
                <a:cs typeface="Arial" panose="020B0604020202020204" pitchFamily="34" charset="0"/>
              </a:rPr>
              <a:t>Concession awarding on criteria (among them the transition plan towards ZE public transport).</a:t>
            </a:r>
          </a:p>
        </p:txBody>
      </p:sp>
    </p:spTree>
    <p:extLst>
      <p:ext uri="{BB962C8B-B14F-4D97-AF65-F5344CB8AC3E}">
        <p14:creationId xmlns:p14="http://schemas.microsoft.com/office/powerpoint/2010/main" val="29678332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005ACBBA-13A7-484A-BC9E-EA93BFECA2F7}"/>
              </a:ext>
            </a:extLst>
          </p:cNvPr>
          <p:cNvSpPr txBox="1"/>
          <p:nvPr/>
        </p:nvSpPr>
        <p:spPr>
          <a:xfrm>
            <a:off x="175490" y="89977"/>
            <a:ext cx="364836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0073AE"/>
                </a:solidFill>
                <a:latin typeface="Open sans"/>
                <a:cs typeface="Arial" panose="020B0604020202020204" pitchFamily="34" charset="0"/>
              </a:rPr>
              <a:t>Contents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4ACBA48-A8C2-471C-9CE9-65406DBD2F55}"/>
              </a:ext>
            </a:extLst>
          </p:cNvPr>
          <p:cNvSpPr txBox="1"/>
          <p:nvPr/>
        </p:nvSpPr>
        <p:spPr>
          <a:xfrm>
            <a:off x="1547091" y="1552258"/>
            <a:ext cx="6608619" cy="31624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lnSpc>
                <a:spcPct val="150000"/>
              </a:lnSpc>
              <a:buAutoNum type="arabicPeriod"/>
            </a:pPr>
            <a:r>
              <a:rPr lang="en-US" sz="2400" b="1" dirty="0">
                <a:solidFill>
                  <a:srgbClr val="0073AE"/>
                </a:solidFill>
                <a:latin typeface="Open sans"/>
                <a:cs typeface="Arial" panose="020B0604020202020204" pitchFamily="34" charset="0"/>
              </a:rPr>
              <a:t>Preamble</a:t>
            </a:r>
          </a:p>
          <a:p>
            <a:pPr marL="457200" indent="-457200">
              <a:lnSpc>
                <a:spcPct val="150000"/>
              </a:lnSpc>
              <a:buAutoNum type="arabicPeriod" startAt="2"/>
            </a:pPr>
            <a:r>
              <a:rPr lang="en-US" sz="2400" b="1" dirty="0">
                <a:solidFill>
                  <a:srgbClr val="0073AE"/>
                </a:solidFill>
                <a:latin typeface="Open sans"/>
                <a:cs typeface="Arial" panose="020B0604020202020204" pitchFamily="34" charset="0"/>
              </a:rPr>
              <a:t>PTA &amp; Operator within the PT system</a:t>
            </a:r>
          </a:p>
          <a:p>
            <a:pPr marL="457200" indent="-457200">
              <a:lnSpc>
                <a:spcPct val="150000"/>
              </a:lnSpc>
              <a:buAutoNum type="arabicPeriod" startAt="2"/>
            </a:pPr>
            <a:r>
              <a:rPr lang="en-US" sz="2400" b="1" dirty="0">
                <a:solidFill>
                  <a:srgbClr val="0073AE"/>
                </a:solidFill>
                <a:latin typeface="Open sans"/>
                <a:cs typeface="Arial" panose="020B0604020202020204" pitchFamily="34" charset="0"/>
              </a:rPr>
              <a:t>Development of an e-bus operation </a:t>
            </a:r>
          </a:p>
          <a:p>
            <a:pPr marL="457200" indent="-457200">
              <a:lnSpc>
                <a:spcPct val="150000"/>
              </a:lnSpc>
              <a:buAutoNum type="arabicPeriod" startAt="2"/>
            </a:pPr>
            <a:r>
              <a:rPr lang="es-ES" sz="2400" b="1" dirty="0" err="1">
                <a:solidFill>
                  <a:srgbClr val="0073AE"/>
                </a:solidFill>
                <a:latin typeface="Open sans"/>
                <a:cs typeface="Arial" panose="020B0604020202020204" pitchFamily="34" charset="0"/>
              </a:rPr>
              <a:t>Zuid</a:t>
            </a:r>
            <a:r>
              <a:rPr lang="es-ES" sz="2400" b="1" dirty="0">
                <a:solidFill>
                  <a:srgbClr val="0073AE"/>
                </a:solidFill>
                <a:latin typeface="Open sans"/>
                <a:cs typeface="Arial" panose="020B0604020202020204" pitchFamily="34" charset="0"/>
              </a:rPr>
              <a:t> – </a:t>
            </a:r>
            <a:r>
              <a:rPr lang="es-ES" sz="2400" b="1" dirty="0" err="1">
                <a:solidFill>
                  <a:srgbClr val="0073AE"/>
                </a:solidFill>
                <a:latin typeface="Open sans"/>
                <a:cs typeface="Arial" panose="020B0604020202020204" pitchFamily="34" charset="0"/>
              </a:rPr>
              <a:t>Oost</a:t>
            </a:r>
            <a:r>
              <a:rPr lang="es-ES" sz="2400" b="1" dirty="0">
                <a:solidFill>
                  <a:srgbClr val="0073AE"/>
                </a:solidFill>
                <a:latin typeface="Open sans"/>
                <a:cs typeface="Arial" panose="020B0604020202020204" pitchFamily="34" charset="0"/>
              </a:rPr>
              <a:t> </a:t>
            </a:r>
            <a:r>
              <a:rPr lang="es-ES" sz="2400" b="1" dirty="0" err="1">
                <a:solidFill>
                  <a:srgbClr val="0073AE"/>
                </a:solidFill>
                <a:latin typeface="Open sans"/>
                <a:cs typeface="Arial" panose="020B0604020202020204" pitchFamily="34" charset="0"/>
              </a:rPr>
              <a:t>Brabant</a:t>
            </a:r>
            <a:r>
              <a:rPr lang="es-ES" sz="2400" b="1" dirty="0">
                <a:solidFill>
                  <a:srgbClr val="0073AE"/>
                </a:solidFill>
                <a:latin typeface="Open sans"/>
                <a:cs typeface="Arial" panose="020B0604020202020204" pitchFamily="34" charset="0"/>
              </a:rPr>
              <a:t> </a:t>
            </a:r>
            <a:r>
              <a:rPr lang="es-ES" sz="2400" b="1" dirty="0" err="1">
                <a:solidFill>
                  <a:srgbClr val="0073AE"/>
                </a:solidFill>
                <a:latin typeface="Open sans"/>
                <a:cs typeface="Arial" panose="020B0604020202020204" pitchFamily="34" charset="0"/>
              </a:rPr>
              <a:t>concession</a:t>
            </a:r>
            <a:endParaRPr lang="es-ES" sz="2400" b="1" dirty="0">
              <a:solidFill>
                <a:srgbClr val="0073AE"/>
              </a:solidFill>
              <a:latin typeface="Open sans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endParaRPr lang="es-ES" sz="500" b="1" dirty="0">
              <a:solidFill>
                <a:srgbClr val="0073AE"/>
              </a:solidFill>
              <a:latin typeface="Open sans"/>
              <a:cs typeface="Arial" panose="020B0604020202020204" pitchFamily="34" charset="0"/>
            </a:endParaRPr>
          </a:p>
          <a:p>
            <a:pPr marL="457200" indent="-457200">
              <a:buAutoNum type="arabicPeriod" startAt="5"/>
            </a:pPr>
            <a:r>
              <a:rPr lang="en-US" sz="2400" b="1" dirty="0">
                <a:solidFill>
                  <a:srgbClr val="0073AE"/>
                </a:solidFill>
                <a:latin typeface="Open sans"/>
                <a:cs typeface="Arial" panose="020B0604020202020204" pitchFamily="34" charset="0"/>
              </a:rPr>
              <a:t>Coming up </a:t>
            </a:r>
            <a:r>
              <a:rPr lang="en-US" sz="2400" b="1" dirty="0" err="1">
                <a:solidFill>
                  <a:srgbClr val="0073AE"/>
                </a:solidFill>
                <a:latin typeface="Open sans"/>
                <a:cs typeface="Arial" panose="020B0604020202020204" pitchFamily="34" charset="0"/>
              </a:rPr>
              <a:t>Amstelland</a:t>
            </a:r>
            <a:r>
              <a:rPr lang="en-US" sz="2400" b="1" dirty="0">
                <a:solidFill>
                  <a:srgbClr val="0073AE"/>
                </a:solidFill>
                <a:latin typeface="Open sans"/>
                <a:cs typeface="Arial" panose="020B0604020202020204" pitchFamily="34" charset="0"/>
              </a:rPr>
              <a:t> – </a:t>
            </a:r>
            <a:r>
              <a:rPr lang="en-US" sz="2400" b="1" dirty="0" err="1">
                <a:solidFill>
                  <a:srgbClr val="0073AE"/>
                </a:solidFill>
                <a:latin typeface="Open sans"/>
                <a:cs typeface="Arial" panose="020B0604020202020204" pitchFamily="34" charset="0"/>
              </a:rPr>
              <a:t>Meerlanden</a:t>
            </a:r>
            <a:endParaRPr lang="en-US" sz="2400" b="1" dirty="0">
              <a:solidFill>
                <a:srgbClr val="0073AE"/>
              </a:solidFill>
              <a:latin typeface="Open sans"/>
              <a:cs typeface="Arial" panose="020B0604020202020204" pitchFamily="34" charset="0"/>
            </a:endParaRPr>
          </a:p>
          <a:p>
            <a:r>
              <a:rPr lang="en-US" sz="2400" b="1" dirty="0">
                <a:solidFill>
                  <a:srgbClr val="0073AE"/>
                </a:solidFill>
                <a:latin typeface="Open sans"/>
                <a:cs typeface="Arial" panose="020B0604020202020204" pitchFamily="34" charset="0"/>
              </a:rPr>
              <a:t>     concession</a:t>
            </a:r>
            <a:endParaRPr lang="es-ES" sz="2000" dirty="0">
              <a:solidFill>
                <a:srgbClr val="0073AE"/>
              </a:solidFill>
              <a:latin typeface="Open sans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9397613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3C36B4BB-5054-4F91-AAAF-D9B574655608}"/>
              </a:ext>
            </a:extLst>
          </p:cNvPr>
          <p:cNvSpPr/>
          <p:nvPr/>
        </p:nvSpPr>
        <p:spPr>
          <a:xfrm>
            <a:off x="0" y="5735782"/>
            <a:ext cx="9144000" cy="1122218"/>
          </a:xfrm>
          <a:prstGeom prst="rect">
            <a:avLst/>
          </a:prstGeom>
          <a:solidFill>
            <a:srgbClr val="0073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296EB938-A8FD-4D33-BCAD-58A69CB4C82A}"/>
              </a:ext>
            </a:extLst>
          </p:cNvPr>
          <p:cNvSpPr/>
          <p:nvPr/>
        </p:nvSpPr>
        <p:spPr>
          <a:xfrm>
            <a:off x="7600382" y="5736009"/>
            <a:ext cx="1278960" cy="82328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pic>
        <p:nvPicPr>
          <p:cNvPr id="4" name="Picture 3" descr="cid:image003.png@01D30C3A.50F200B0">
            <a:extLst>
              <a:ext uri="{FF2B5EF4-FFF2-40B4-BE49-F238E27FC236}">
                <a16:creationId xmlns:a16="http://schemas.microsoft.com/office/drawing/2014/main" id="{8AB4AD43-D923-460A-BF1B-79A634AA41E6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4663"/>
          <a:stretch/>
        </p:blipFill>
        <p:spPr bwMode="auto">
          <a:xfrm>
            <a:off x="7628090" y="6154275"/>
            <a:ext cx="660116" cy="321899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314A74A2-217C-450E-9774-C1059E9E4530}"/>
              </a:ext>
            </a:extLst>
          </p:cNvPr>
          <p:cNvSpPr txBox="1"/>
          <p:nvPr/>
        </p:nvSpPr>
        <p:spPr>
          <a:xfrm>
            <a:off x="104115" y="5984572"/>
            <a:ext cx="446788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000" dirty="0" err="1">
                <a:solidFill>
                  <a:schemeClr val="bg1"/>
                </a:solidFill>
                <a:latin typeface="Open sans"/>
              </a:rPr>
              <a:t>Webinar</a:t>
            </a:r>
            <a:r>
              <a:rPr lang="es-ES" sz="1000" dirty="0">
                <a:solidFill>
                  <a:schemeClr val="bg1"/>
                </a:solidFill>
                <a:latin typeface="Open sans"/>
              </a:rPr>
              <a:t> </a:t>
            </a:r>
            <a:r>
              <a:rPr lang="es-ES" sz="1000" dirty="0" err="1">
                <a:solidFill>
                  <a:schemeClr val="bg1"/>
                </a:solidFill>
                <a:latin typeface="Open sans"/>
              </a:rPr>
              <a:t>delivered</a:t>
            </a:r>
            <a:r>
              <a:rPr lang="es-ES" sz="1000" dirty="0">
                <a:solidFill>
                  <a:schemeClr val="bg1"/>
                </a:solidFill>
                <a:latin typeface="Open sans"/>
              </a:rPr>
              <a:t> </a:t>
            </a:r>
            <a:r>
              <a:rPr lang="es-ES" sz="1000" dirty="0" err="1">
                <a:solidFill>
                  <a:schemeClr val="bg1"/>
                </a:solidFill>
                <a:latin typeface="Open sans"/>
              </a:rPr>
              <a:t>by</a:t>
            </a:r>
            <a:r>
              <a:rPr lang="es-ES" sz="1000" dirty="0">
                <a:solidFill>
                  <a:schemeClr val="bg1"/>
                </a:solidFill>
                <a:latin typeface="Open sans"/>
              </a:rPr>
              <a:t> </a:t>
            </a:r>
          </a:p>
          <a:p>
            <a:endParaRPr lang="es-ES" sz="1000" dirty="0">
              <a:solidFill>
                <a:schemeClr val="bg1"/>
              </a:solidFill>
              <a:latin typeface="Open sans"/>
            </a:endParaRPr>
          </a:p>
          <a:p>
            <a:r>
              <a:rPr lang="es-ES" sz="1000" b="1" dirty="0">
                <a:solidFill>
                  <a:schemeClr val="bg1"/>
                </a:solidFill>
                <a:latin typeface="Open sans"/>
              </a:rPr>
              <a:t>Smart Urban </a:t>
            </a:r>
            <a:r>
              <a:rPr lang="es-ES" sz="1000" b="1" dirty="0" err="1">
                <a:solidFill>
                  <a:schemeClr val="bg1"/>
                </a:solidFill>
                <a:latin typeface="Open sans"/>
              </a:rPr>
              <a:t>Mobility</a:t>
            </a:r>
            <a:r>
              <a:rPr lang="es-ES" sz="1000" b="1" dirty="0">
                <a:solidFill>
                  <a:schemeClr val="bg1"/>
                </a:solidFill>
                <a:latin typeface="Open sans"/>
              </a:rPr>
              <a:t> </a:t>
            </a:r>
            <a:r>
              <a:rPr lang="es-ES" sz="1000" b="1" dirty="0" err="1">
                <a:solidFill>
                  <a:schemeClr val="bg1"/>
                </a:solidFill>
                <a:latin typeface="Open sans"/>
              </a:rPr>
              <a:t>Support</a:t>
            </a:r>
            <a:r>
              <a:rPr lang="es-ES" sz="1000" b="1" dirty="0">
                <a:solidFill>
                  <a:schemeClr val="bg1"/>
                </a:solidFill>
                <a:latin typeface="Open sans"/>
              </a:rPr>
              <a:t> Office </a:t>
            </a:r>
            <a:r>
              <a:rPr lang="es-ES" sz="1000" dirty="0" err="1">
                <a:solidFill>
                  <a:schemeClr val="bg1"/>
                </a:solidFill>
                <a:latin typeface="Open sans"/>
              </a:rPr>
              <a:t>on</a:t>
            </a:r>
            <a:r>
              <a:rPr lang="es-ES" sz="1000" dirty="0">
                <a:solidFill>
                  <a:schemeClr val="bg1"/>
                </a:solidFill>
                <a:latin typeface="Open sans"/>
              </a:rPr>
              <a:t> </a:t>
            </a:r>
            <a:r>
              <a:rPr lang="es-ES" sz="1000" dirty="0" err="1">
                <a:solidFill>
                  <a:schemeClr val="bg1"/>
                </a:solidFill>
                <a:latin typeface="Open sans"/>
              </a:rPr>
              <a:t>behalf</a:t>
            </a:r>
            <a:r>
              <a:rPr lang="es-ES" sz="1000" dirty="0">
                <a:solidFill>
                  <a:schemeClr val="bg1"/>
                </a:solidFill>
                <a:latin typeface="Open sans"/>
              </a:rPr>
              <a:t> </a:t>
            </a:r>
            <a:r>
              <a:rPr lang="es-ES" sz="1000" dirty="0" err="1">
                <a:solidFill>
                  <a:schemeClr val="bg1"/>
                </a:solidFill>
                <a:latin typeface="Open sans"/>
              </a:rPr>
              <a:t>of</a:t>
            </a:r>
            <a:r>
              <a:rPr lang="es-ES" sz="1000" dirty="0">
                <a:solidFill>
                  <a:schemeClr val="bg1"/>
                </a:solidFill>
                <a:latin typeface="Open sans"/>
              </a:rPr>
              <a:t> </a:t>
            </a:r>
            <a:r>
              <a:rPr lang="es-ES" sz="1000" dirty="0" err="1">
                <a:solidFill>
                  <a:schemeClr val="bg1"/>
                </a:solidFill>
                <a:latin typeface="Open sans"/>
              </a:rPr>
              <a:t>European</a:t>
            </a:r>
            <a:r>
              <a:rPr lang="es-ES" sz="1000" dirty="0">
                <a:solidFill>
                  <a:schemeClr val="bg1"/>
                </a:solidFill>
                <a:latin typeface="Open sans"/>
              </a:rPr>
              <a:t> </a:t>
            </a:r>
            <a:r>
              <a:rPr lang="es-ES" sz="1000" dirty="0" err="1">
                <a:solidFill>
                  <a:schemeClr val="bg1"/>
                </a:solidFill>
                <a:latin typeface="Open sans"/>
              </a:rPr>
              <a:t>Commission</a:t>
            </a:r>
            <a:endParaRPr lang="es-ES" sz="1000" dirty="0">
              <a:solidFill>
                <a:schemeClr val="bg1"/>
              </a:solidFill>
              <a:latin typeface="Open sans"/>
            </a:endParaRPr>
          </a:p>
          <a:p>
            <a:r>
              <a:rPr lang="es-ES" sz="1000" dirty="0">
                <a:solidFill>
                  <a:schemeClr val="bg1"/>
                </a:solidFill>
                <a:latin typeface="Open sans"/>
              </a:rPr>
              <a:t>www.jiip.eu/smarturbanbolity/ </a:t>
            </a:r>
            <a:endParaRPr lang="fr-BE" sz="1000" dirty="0">
              <a:solidFill>
                <a:schemeClr val="bg1"/>
              </a:solidFill>
              <a:latin typeface="Open sans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F4D681E4-FDF5-4DB2-8C90-251BD085646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0382" y="5115088"/>
            <a:ext cx="1278960" cy="885077"/>
          </a:xfrm>
          <a:prstGeom prst="rect">
            <a:avLst/>
          </a:prstGeom>
        </p:spPr>
      </p:pic>
      <p:pic>
        <p:nvPicPr>
          <p:cNvPr id="11" name="Picture 10" descr="A picture containing clipart&#10;&#10;Description generated with high confidence">
            <a:extLst>
              <a:ext uri="{FF2B5EF4-FFF2-40B4-BE49-F238E27FC236}">
                <a16:creationId xmlns:a16="http://schemas.microsoft.com/office/drawing/2014/main" id="{473FDF67-9EF2-4B23-81F3-F0173AAFF80E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800" t="1" r="34190" b="30689"/>
          <a:stretch/>
        </p:blipFill>
        <p:spPr>
          <a:xfrm>
            <a:off x="8350258" y="6154728"/>
            <a:ext cx="519848" cy="321446"/>
          </a:xfrm>
          <a:prstGeom prst="rect">
            <a:avLst/>
          </a:prstGeom>
        </p:spPr>
      </p:pic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1A6FF917-6748-4D51-99E2-18B3DA07658E}"/>
              </a:ext>
            </a:extLst>
          </p:cNvPr>
          <p:cNvCxnSpPr>
            <a:cxnSpLocks/>
          </p:cNvCxnSpPr>
          <p:nvPr/>
        </p:nvCxnSpPr>
        <p:spPr>
          <a:xfrm>
            <a:off x="0" y="655629"/>
            <a:ext cx="9144000" cy="0"/>
          </a:xfrm>
          <a:prstGeom prst="line">
            <a:avLst/>
          </a:prstGeom>
          <a:ln w="19050">
            <a:solidFill>
              <a:srgbClr val="0073A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F6112DD8-730E-47E3-AB24-7F3EDBA809A5}"/>
              </a:ext>
            </a:extLst>
          </p:cNvPr>
          <p:cNvSpPr txBox="1"/>
          <p:nvPr/>
        </p:nvSpPr>
        <p:spPr>
          <a:xfrm>
            <a:off x="0" y="5339099"/>
            <a:ext cx="559261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>
                <a:solidFill>
                  <a:srgbClr val="0073AE"/>
                </a:solidFill>
                <a:latin typeface="Open sans"/>
                <a:cs typeface="Arial" panose="020B0604020202020204" pitchFamily="34" charset="0"/>
              </a:rPr>
              <a:t>Webinar – Clean Bus Deployment Initiative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A26F1E2-51AF-45CB-B0FA-F68EE289D935}"/>
              </a:ext>
            </a:extLst>
          </p:cNvPr>
          <p:cNvSpPr txBox="1"/>
          <p:nvPr/>
        </p:nvSpPr>
        <p:spPr>
          <a:xfrm>
            <a:off x="519545" y="89977"/>
            <a:ext cx="62510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0073AE"/>
                </a:solidFill>
                <a:latin typeface="Open sans"/>
                <a:cs typeface="Arial" panose="020B0604020202020204" pitchFamily="34" charset="0"/>
              </a:rPr>
              <a:t>4. </a:t>
            </a:r>
            <a:r>
              <a:rPr lang="en-US" sz="2000" b="1" dirty="0" err="1">
                <a:solidFill>
                  <a:srgbClr val="0073AE"/>
                </a:solidFill>
                <a:latin typeface="Open sans"/>
                <a:cs typeface="Arial" panose="020B0604020202020204" pitchFamily="34" charset="0"/>
              </a:rPr>
              <a:t>Zuid-Oost</a:t>
            </a:r>
            <a:r>
              <a:rPr lang="en-US" sz="2000" b="1" dirty="0">
                <a:solidFill>
                  <a:srgbClr val="0073AE"/>
                </a:solidFill>
                <a:latin typeface="Open sans"/>
                <a:cs typeface="Arial" panose="020B0604020202020204" pitchFamily="34" charset="0"/>
              </a:rPr>
              <a:t> Brabant PT concession set-up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593B9EA-A07C-4109-A265-447E5A8BE970}"/>
              </a:ext>
            </a:extLst>
          </p:cNvPr>
          <p:cNvSpPr txBox="1"/>
          <p:nvPr/>
        </p:nvSpPr>
        <p:spPr>
          <a:xfrm>
            <a:off x="290945" y="1187553"/>
            <a:ext cx="8588397" cy="2646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500" dirty="0">
              <a:solidFill>
                <a:srgbClr val="0073AE"/>
              </a:solidFill>
              <a:latin typeface="Open sans"/>
              <a:cs typeface="Arial" panose="020B0604020202020204" pitchFamily="34" charset="0"/>
            </a:endParaRPr>
          </a:p>
          <a:p>
            <a:endParaRPr lang="en-US" dirty="0">
              <a:solidFill>
                <a:srgbClr val="0073AE"/>
              </a:solidFill>
              <a:latin typeface="Open sans"/>
              <a:cs typeface="Arial" panose="020B0604020202020204" pitchFamily="34" charset="0"/>
            </a:endParaRPr>
          </a:p>
          <a:p>
            <a:r>
              <a:rPr lang="en-US" b="1" i="1" dirty="0">
                <a:solidFill>
                  <a:srgbClr val="0073AE"/>
                </a:solidFill>
                <a:latin typeface="Open sans"/>
                <a:cs typeface="Arial" panose="020B0604020202020204" pitchFamily="34" charset="0"/>
              </a:rPr>
              <a:t>It considers: </a:t>
            </a:r>
          </a:p>
          <a:p>
            <a:endParaRPr lang="en-US" sz="500" b="1" i="1" dirty="0">
              <a:solidFill>
                <a:srgbClr val="0073AE"/>
              </a:solidFill>
              <a:latin typeface="Open sans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>
                <a:solidFill>
                  <a:srgbClr val="0073AE"/>
                </a:solidFill>
                <a:latin typeface="Open sans"/>
                <a:cs typeface="Arial" panose="020B0604020202020204" pitchFamily="34" charset="0"/>
              </a:rPr>
              <a:t> Implementation in different phases: to be proposed by the PTO on the</a:t>
            </a:r>
          </a:p>
          <a:p>
            <a:r>
              <a:rPr lang="en-US" dirty="0">
                <a:solidFill>
                  <a:srgbClr val="0073AE"/>
                </a:solidFill>
                <a:latin typeface="Open sans"/>
                <a:cs typeface="Arial" panose="020B0604020202020204" pitchFamily="34" charset="0"/>
              </a:rPr>
              <a:t>     conditions that the transition of the complete fleet to ZE before 2025 is realized.</a:t>
            </a:r>
          </a:p>
          <a:p>
            <a:pPr lvl="1"/>
            <a:endParaRPr lang="en-US" sz="500" dirty="0">
              <a:solidFill>
                <a:srgbClr val="0073AE"/>
              </a:solidFill>
              <a:latin typeface="Open sans"/>
              <a:cs typeface="Arial" panose="020B060402020202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dirty="0">
                <a:solidFill>
                  <a:srgbClr val="0073AE"/>
                </a:solidFill>
                <a:latin typeface="Open sans"/>
                <a:cs typeface="Arial" panose="020B0604020202020204" pitchFamily="34" charset="0"/>
              </a:rPr>
              <a:t>Special measures to assure the depreciation of the ZE buses and the charging infrastructure. </a:t>
            </a:r>
          </a:p>
          <a:p>
            <a:endParaRPr lang="en-US" sz="500" dirty="0">
              <a:solidFill>
                <a:srgbClr val="0073AE"/>
              </a:solidFill>
              <a:latin typeface="Open sans"/>
              <a:cs typeface="Arial" panose="020B060402020202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dirty="0">
                <a:solidFill>
                  <a:srgbClr val="0073AE"/>
                </a:solidFill>
                <a:latin typeface="Open sans"/>
                <a:cs typeface="Arial" panose="020B0604020202020204" pitchFamily="34" charset="0"/>
              </a:rPr>
              <a:t>Spread introduction</a:t>
            </a:r>
          </a:p>
          <a:p>
            <a:r>
              <a:rPr lang="en-US" sz="2000" dirty="0">
                <a:solidFill>
                  <a:srgbClr val="0073AE"/>
                </a:solidFill>
                <a:latin typeface="Open sans"/>
                <a:cs typeface="Arial" panose="020B0604020202020204" pitchFamily="34" charset="0"/>
              </a:rPr>
              <a:t>     </a:t>
            </a:r>
            <a:r>
              <a:rPr lang="en-US" dirty="0">
                <a:solidFill>
                  <a:srgbClr val="0073AE"/>
                </a:solidFill>
                <a:latin typeface="Open sans"/>
                <a:cs typeface="Arial" panose="020B0604020202020204" pitchFamily="34" charset="0"/>
              </a:rPr>
              <a:t>Depreciation over min.10 years made possible. </a:t>
            </a:r>
          </a:p>
        </p:txBody>
      </p:sp>
    </p:spTree>
    <p:extLst>
      <p:ext uri="{BB962C8B-B14F-4D97-AF65-F5344CB8AC3E}">
        <p14:creationId xmlns:p14="http://schemas.microsoft.com/office/powerpoint/2010/main" val="4480437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3C36B4BB-5054-4F91-AAAF-D9B574655608}"/>
              </a:ext>
            </a:extLst>
          </p:cNvPr>
          <p:cNvSpPr/>
          <p:nvPr/>
        </p:nvSpPr>
        <p:spPr>
          <a:xfrm>
            <a:off x="0" y="5735782"/>
            <a:ext cx="9144000" cy="1122218"/>
          </a:xfrm>
          <a:prstGeom prst="rect">
            <a:avLst/>
          </a:prstGeom>
          <a:solidFill>
            <a:srgbClr val="0073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296EB938-A8FD-4D33-BCAD-58A69CB4C82A}"/>
              </a:ext>
            </a:extLst>
          </p:cNvPr>
          <p:cNvSpPr/>
          <p:nvPr/>
        </p:nvSpPr>
        <p:spPr>
          <a:xfrm>
            <a:off x="7600382" y="5736009"/>
            <a:ext cx="1278960" cy="82328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pic>
        <p:nvPicPr>
          <p:cNvPr id="4" name="Picture 3" descr="cid:image003.png@01D30C3A.50F200B0">
            <a:extLst>
              <a:ext uri="{FF2B5EF4-FFF2-40B4-BE49-F238E27FC236}">
                <a16:creationId xmlns:a16="http://schemas.microsoft.com/office/drawing/2014/main" id="{8AB4AD43-D923-460A-BF1B-79A634AA41E6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4663"/>
          <a:stretch/>
        </p:blipFill>
        <p:spPr bwMode="auto">
          <a:xfrm>
            <a:off x="7628090" y="6154275"/>
            <a:ext cx="660116" cy="321899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314A74A2-217C-450E-9774-C1059E9E4530}"/>
              </a:ext>
            </a:extLst>
          </p:cNvPr>
          <p:cNvSpPr txBox="1"/>
          <p:nvPr/>
        </p:nvSpPr>
        <p:spPr>
          <a:xfrm>
            <a:off x="104115" y="5984572"/>
            <a:ext cx="446788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000" dirty="0" err="1">
                <a:solidFill>
                  <a:schemeClr val="bg1"/>
                </a:solidFill>
                <a:latin typeface="Open sans"/>
              </a:rPr>
              <a:t>Webinar</a:t>
            </a:r>
            <a:r>
              <a:rPr lang="es-ES" sz="1000" dirty="0">
                <a:solidFill>
                  <a:schemeClr val="bg1"/>
                </a:solidFill>
                <a:latin typeface="Open sans"/>
              </a:rPr>
              <a:t> </a:t>
            </a:r>
            <a:r>
              <a:rPr lang="es-ES" sz="1000" dirty="0" err="1">
                <a:solidFill>
                  <a:schemeClr val="bg1"/>
                </a:solidFill>
                <a:latin typeface="Open sans"/>
              </a:rPr>
              <a:t>delivered</a:t>
            </a:r>
            <a:r>
              <a:rPr lang="es-ES" sz="1000" dirty="0">
                <a:solidFill>
                  <a:schemeClr val="bg1"/>
                </a:solidFill>
                <a:latin typeface="Open sans"/>
              </a:rPr>
              <a:t> </a:t>
            </a:r>
            <a:r>
              <a:rPr lang="es-ES" sz="1000" dirty="0" err="1">
                <a:solidFill>
                  <a:schemeClr val="bg1"/>
                </a:solidFill>
                <a:latin typeface="Open sans"/>
              </a:rPr>
              <a:t>by</a:t>
            </a:r>
            <a:r>
              <a:rPr lang="es-ES" sz="1000" dirty="0">
                <a:solidFill>
                  <a:schemeClr val="bg1"/>
                </a:solidFill>
                <a:latin typeface="Open sans"/>
              </a:rPr>
              <a:t> </a:t>
            </a:r>
          </a:p>
          <a:p>
            <a:endParaRPr lang="es-ES" sz="1000" dirty="0">
              <a:solidFill>
                <a:schemeClr val="bg1"/>
              </a:solidFill>
              <a:latin typeface="Open sans"/>
            </a:endParaRPr>
          </a:p>
          <a:p>
            <a:r>
              <a:rPr lang="es-ES" sz="1000" b="1" dirty="0">
                <a:solidFill>
                  <a:schemeClr val="bg1"/>
                </a:solidFill>
                <a:latin typeface="Open sans"/>
              </a:rPr>
              <a:t>Smart Urban </a:t>
            </a:r>
            <a:r>
              <a:rPr lang="es-ES" sz="1000" b="1" dirty="0" err="1">
                <a:solidFill>
                  <a:schemeClr val="bg1"/>
                </a:solidFill>
                <a:latin typeface="Open sans"/>
              </a:rPr>
              <a:t>Mobility</a:t>
            </a:r>
            <a:r>
              <a:rPr lang="es-ES" sz="1000" b="1" dirty="0">
                <a:solidFill>
                  <a:schemeClr val="bg1"/>
                </a:solidFill>
                <a:latin typeface="Open sans"/>
              </a:rPr>
              <a:t> </a:t>
            </a:r>
            <a:r>
              <a:rPr lang="es-ES" sz="1000" b="1" dirty="0" err="1">
                <a:solidFill>
                  <a:schemeClr val="bg1"/>
                </a:solidFill>
                <a:latin typeface="Open sans"/>
              </a:rPr>
              <a:t>Support</a:t>
            </a:r>
            <a:r>
              <a:rPr lang="es-ES" sz="1000" b="1" dirty="0">
                <a:solidFill>
                  <a:schemeClr val="bg1"/>
                </a:solidFill>
                <a:latin typeface="Open sans"/>
              </a:rPr>
              <a:t> Office </a:t>
            </a:r>
            <a:r>
              <a:rPr lang="es-ES" sz="1000" dirty="0" err="1">
                <a:solidFill>
                  <a:schemeClr val="bg1"/>
                </a:solidFill>
                <a:latin typeface="Open sans"/>
              </a:rPr>
              <a:t>on</a:t>
            </a:r>
            <a:r>
              <a:rPr lang="es-ES" sz="1000" dirty="0">
                <a:solidFill>
                  <a:schemeClr val="bg1"/>
                </a:solidFill>
                <a:latin typeface="Open sans"/>
              </a:rPr>
              <a:t> </a:t>
            </a:r>
            <a:r>
              <a:rPr lang="es-ES" sz="1000" dirty="0" err="1">
                <a:solidFill>
                  <a:schemeClr val="bg1"/>
                </a:solidFill>
                <a:latin typeface="Open sans"/>
              </a:rPr>
              <a:t>behalf</a:t>
            </a:r>
            <a:r>
              <a:rPr lang="es-ES" sz="1000" dirty="0">
                <a:solidFill>
                  <a:schemeClr val="bg1"/>
                </a:solidFill>
                <a:latin typeface="Open sans"/>
              </a:rPr>
              <a:t> </a:t>
            </a:r>
            <a:r>
              <a:rPr lang="es-ES" sz="1000" dirty="0" err="1">
                <a:solidFill>
                  <a:schemeClr val="bg1"/>
                </a:solidFill>
                <a:latin typeface="Open sans"/>
              </a:rPr>
              <a:t>of</a:t>
            </a:r>
            <a:r>
              <a:rPr lang="es-ES" sz="1000" dirty="0">
                <a:solidFill>
                  <a:schemeClr val="bg1"/>
                </a:solidFill>
                <a:latin typeface="Open sans"/>
              </a:rPr>
              <a:t> </a:t>
            </a:r>
            <a:r>
              <a:rPr lang="es-ES" sz="1000" dirty="0" err="1">
                <a:solidFill>
                  <a:schemeClr val="bg1"/>
                </a:solidFill>
                <a:latin typeface="Open sans"/>
              </a:rPr>
              <a:t>European</a:t>
            </a:r>
            <a:r>
              <a:rPr lang="es-ES" sz="1000" dirty="0">
                <a:solidFill>
                  <a:schemeClr val="bg1"/>
                </a:solidFill>
                <a:latin typeface="Open sans"/>
              </a:rPr>
              <a:t> </a:t>
            </a:r>
            <a:r>
              <a:rPr lang="es-ES" sz="1000" dirty="0" err="1">
                <a:solidFill>
                  <a:schemeClr val="bg1"/>
                </a:solidFill>
                <a:latin typeface="Open sans"/>
              </a:rPr>
              <a:t>Commission</a:t>
            </a:r>
            <a:endParaRPr lang="es-ES" sz="1000" dirty="0">
              <a:solidFill>
                <a:schemeClr val="bg1"/>
              </a:solidFill>
              <a:latin typeface="Open sans"/>
            </a:endParaRPr>
          </a:p>
          <a:p>
            <a:r>
              <a:rPr lang="es-ES" sz="1000" dirty="0">
                <a:solidFill>
                  <a:schemeClr val="bg1"/>
                </a:solidFill>
                <a:latin typeface="Open sans"/>
              </a:rPr>
              <a:t>www.jiip.eu/smarturbanbolity/ </a:t>
            </a:r>
            <a:endParaRPr lang="fr-BE" sz="1000" dirty="0">
              <a:solidFill>
                <a:schemeClr val="bg1"/>
              </a:solidFill>
              <a:latin typeface="Open sans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F4D681E4-FDF5-4DB2-8C90-251BD085646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0382" y="5115088"/>
            <a:ext cx="1278960" cy="885077"/>
          </a:xfrm>
          <a:prstGeom prst="rect">
            <a:avLst/>
          </a:prstGeom>
        </p:spPr>
      </p:pic>
      <p:pic>
        <p:nvPicPr>
          <p:cNvPr id="11" name="Picture 10" descr="A picture containing clipart&#10;&#10;Description generated with high confidence">
            <a:extLst>
              <a:ext uri="{FF2B5EF4-FFF2-40B4-BE49-F238E27FC236}">
                <a16:creationId xmlns:a16="http://schemas.microsoft.com/office/drawing/2014/main" id="{473FDF67-9EF2-4B23-81F3-F0173AAFF80E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800" t="1" r="34190" b="30689"/>
          <a:stretch/>
        </p:blipFill>
        <p:spPr>
          <a:xfrm>
            <a:off x="8350258" y="6154728"/>
            <a:ext cx="519848" cy="321446"/>
          </a:xfrm>
          <a:prstGeom prst="rect">
            <a:avLst/>
          </a:prstGeom>
        </p:spPr>
      </p:pic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1A6FF917-6748-4D51-99E2-18B3DA07658E}"/>
              </a:ext>
            </a:extLst>
          </p:cNvPr>
          <p:cNvCxnSpPr>
            <a:cxnSpLocks/>
          </p:cNvCxnSpPr>
          <p:nvPr/>
        </p:nvCxnSpPr>
        <p:spPr>
          <a:xfrm>
            <a:off x="0" y="655629"/>
            <a:ext cx="9144000" cy="0"/>
          </a:xfrm>
          <a:prstGeom prst="line">
            <a:avLst/>
          </a:prstGeom>
          <a:ln w="19050">
            <a:solidFill>
              <a:srgbClr val="0073A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F6112DD8-730E-47E3-AB24-7F3EDBA809A5}"/>
              </a:ext>
            </a:extLst>
          </p:cNvPr>
          <p:cNvSpPr txBox="1"/>
          <p:nvPr/>
        </p:nvSpPr>
        <p:spPr>
          <a:xfrm>
            <a:off x="0" y="5339099"/>
            <a:ext cx="559261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>
                <a:solidFill>
                  <a:srgbClr val="0073AE"/>
                </a:solidFill>
                <a:latin typeface="Open sans"/>
                <a:cs typeface="Arial" panose="020B0604020202020204" pitchFamily="34" charset="0"/>
              </a:rPr>
              <a:t>Webinar – Clean Bus Deployment Initiative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A26F1E2-51AF-45CB-B0FA-F68EE289D935}"/>
              </a:ext>
            </a:extLst>
          </p:cNvPr>
          <p:cNvSpPr txBox="1"/>
          <p:nvPr/>
        </p:nvSpPr>
        <p:spPr>
          <a:xfrm>
            <a:off x="519545" y="82754"/>
            <a:ext cx="856926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0073AE"/>
                </a:solidFill>
                <a:latin typeface="Open sans"/>
                <a:cs typeface="Arial" panose="020B0604020202020204" pitchFamily="34" charset="0"/>
              </a:rPr>
              <a:t>4. </a:t>
            </a:r>
            <a:r>
              <a:rPr lang="en-US" sz="2000" b="1" dirty="0" err="1">
                <a:solidFill>
                  <a:srgbClr val="0073AE"/>
                </a:solidFill>
                <a:latin typeface="Open sans"/>
                <a:cs typeface="Arial" panose="020B0604020202020204" pitchFamily="34" charset="0"/>
              </a:rPr>
              <a:t>Zuid-Oost</a:t>
            </a:r>
            <a:r>
              <a:rPr lang="en-US" sz="2000" b="1" dirty="0">
                <a:solidFill>
                  <a:srgbClr val="0073AE"/>
                </a:solidFill>
                <a:latin typeface="Open sans"/>
                <a:cs typeface="Arial" panose="020B0604020202020204" pitchFamily="34" charset="0"/>
              </a:rPr>
              <a:t> Brabant PT concession set-up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593B9EA-A07C-4109-A265-447E5A8BE970}"/>
              </a:ext>
            </a:extLst>
          </p:cNvPr>
          <p:cNvSpPr txBox="1"/>
          <p:nvPr/>
        </p:nvSpPr>
        <p:spPr>
          <a:xfrm>
            <a:off x="519545" y="889958"/>
            <a:ext cx="7993390" cy="40780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dirty="0">
                <a:solidFill>
                  <a:srgbClr val="0073AE"/>
                </a:solidFill>
                <a:latin typeface="Open sans"/>
              </a:rPr>
              <a:t>The Public Transport concession covers a region with 750.000 inhabitants</a:t>
            </a:r>
          </a:p>
          <a:p>
            <a:endParaRPr lang="en-US" sz="400" b="1" i="1" dirty="0">
              <a:solidFill>
                <a:srgbClr val="0073AE"/>
              </a:solidFill>
              <a:latin typeface="Open sans"/>
            </a:endParaRPr>
          </a:p>
          <a:p>
            <a:r>
              <a:rPr lang="en-US" b="1" i="1" dirty="0">
                <a:solidFill>
                  <a:srgbClr val="0073AE"/>
                </a:solidFill>
                <a:latin typeface="Open sans"/>
              </a:rPr>
              <a:t>Main Cities:</a:t>
            </a:r>
          </a:p>
          <a:p>
            <a:endParaRPr lang="en-US" sz="400" b="1" i="1" dirty="0">
              <a:solidFill>
                <a:srgbClr val="0073AE"/>
              </a:solidFill>
              <a:latin typeface="Open sans"/>
            </a:endParaRPr>
          </a:p>
          <a:p>
            <a:r>
              <a:rPr lang="en-US" i="1" dirty="0">
                <a:solidFill>
                  <a:srgbClr val="0073AE"/>
                </a:solidFill>
                <a:latin typeface="Open sans"/>
              </a:rPr>
              <a:t>	Eindhoven: 	225.000 inhabitants</a:t>
            </a:r>
          </a:p>
          <a:p>
            <a:r>
              <a:rPr lang="en-US" i="1" dirty="0">
                <a:solidFill>
                  <a:srgbClr val="0073AE"/>
                </a:solidFill>
                <a:latin typeface="Open sans"/>
              </a:rPr>
              <a:t>	Helmond: 	  90.000 inhabitants</a:t>
            </a:r>
          </a:p>
          <a:p>
            <a:endParaRPr lang="en-US" sz="400" b="1" i="1" dirty="0">
              <a:solidFill>
                <a:srgbClr val="0073AE"/>
              </a:solidFill>
              <a:latin typeface="Open sans"/>
            </a:endParaRPr>
          </a:p>
          <a:p>
            <a:r>
              <a:rPr lang="en-US" b="1" i="1" dirty="0">
                <a:solidFill>
                  <a:srgbClr val="0073AE"/>
                </a:solidFill>
                <a:latin typeface="Open sans"/>
              </a:rPr>
              <a:t>The PT concession consists of:</a:t>
            </a:r>
          </a:p>
          <a:p>
            <a:endParaRPr lang="en-US" sz="400" b="1" i="1" dirty="0">
              <a:solidFill>
                <a:srgbClr val="0073AE"/>
              </a:solidFill>
              <a:latin typeface="Open sans"/>
            </a:endParaRPr>
          </a:p>
          <a:p>
            <a:r>
              <a:rPr lang="en-US" i="1" dirty="0">
                <a:solidFill>
                  <a:srgbClr val="0073AE"/>
                </a:solidFill>
                <a:latin typeface="Open sans"/>
              </a:rPr>
              <a:t>	City lines within Eindhoven and Helmond. </a:t>
            </a:r>
          </a:p>
          <a:p>
            <a:r>
              <a:rPr lang="en-US" i="1" dirty="0">
                <a:solidFill>
                  <a:srgbClr val="0073AE"/>
                </a:solidFill>
                <a:latin typeface="Open sans"/>
              </a:rPr>
              <a:t>	Interurban lines</a:t>
            </a:r>
          </a:p>
          <a:p>
            <a:r>
              <a:rPr lang="en-US" i="1" dirty="0">
                <a:solidFill>
                  <a:srgbClr val="0073AE"/>
                </a:solidFill>
                <a:latin typeface="Open sans"/>
              </a:rPr>
              <a:t>	Neighborhood buses (8 passengers) and school buses</a:t>
            </a:r>
          </a:p>
          <a:p>
            <a:r>
              <a:rPr lang="en-US" i="1" dirty="0">
                <a:solidFill>
                  <a:srgbClr val="0073AE"/>
                </a:solidFill>
                <a:latin typeface="Open sans"/>
              </a:rPr>
              <a:t>	Total concession contains today 215 buses 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b="1" i="1" dirty="0">
                <a:solidFill>
                  <a:srgbClr val="0073AE"/>
                </a:solidFill>
                <a:latin typeface="Open sans"/>
              </a:rPr>
              <a:t>Contract start :          </a:t>
            </a:r>
            <a:r>
              <a:rPr lang="en-US" dirty="0">
                <a:solidFill>
                  <a:srgbClr val="0073AE"/>
                </a:solidFill>
                <a:latin typeface="Open sans"/>
              </a:rPr>
              <a:t>December 11, 2016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b="1" i="1" dirty="0">
                <a:solidFill>
                  <a:srgbClr val="0073AE"/>
                </a:solidFill>
                <a:latin typeface="Open sans"/>
              </a:rPr>
              <a:t>Contract demands:   </a:t>
            </a:r>
            <a:r>
              <a:rPr lang="en-US" dirty="0">
                <a:solidFill>
                  <a:srgbClr val="0073AE"/>
                </a:solidFill>
                <a:latin typeface="Open sans"/>
              </a:rPr>
              <a:t>Transition of the complete fleet to a Z.E. fleet 			                                 before 1</a:t>
            </a:r>
            <a:r>
              <a:rPr lang="en-US" baseline="30000" dirty="0">
                <a:solidFill>
                  <a:srgbClr val="0073AE"/>
                </a:solidFill>
                <a:latin typeface="Open sans"/>
              </a:rPr>
              <a:t>st</a:t>
            </a:r>
            <a:r>
              <a:rPr lang="en-US" dirty="0">
                <a:solidFill>
                  <a:srgbClr val="0073AE"/>
                </a:solidFill>
                <a:latin typeface="Open sans"/>
              </a:rPr>
              <a:t> of January 2025</a:t>
            </a:r>
            <a:r>
              <a:rPr lang="en-US" dirty="0">
                <a:solidFill>
                  <a:srgbClr val="0073AE"/>
                </a:solidFill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21411849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3C36B4BB-5054-4F91-AAAF-D9B574655608}"/>
              </a:ext>
            </a:extLst>
          </p:cNvPr>
          <p:cNvSpPr/>
          <p:nvPr/>
        </p:nvSpPr>
        <p:spPr>
          <a:xfrm>
            <a:off x="0" y="5735782"/>
            <a:ext cx="9144000" cy="1122218"/>
          </a:xfrm>
          <a:prstGeom prst="rect">
            <a:avLst/>
          </a:prstGeom>
          <a:solidFill>
            <a:srgbClr val="0073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296EB938-A8FD-4D33-BCAD-58A69CB4C82A}"/>
              </a:ext>
            </a:extLst>
          </p:cNvPr>
          <p:cNvSpPr/>
          <p:nvPr/>
        </p:nvSpPr>
        <p:spPr>
          <a:xfrm>
            <a:off x="7600382" y="5736009"/>
            <a:ext cx="1278960" cy="82328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pic>
        <p:nvPicPr>
          <p:cNvPr id="4" name="Picture 3" descr="cid:image003.png@01D30C3A.50F200B0">
            <a:extLst>
              <a:ext uri="{FF2B5EF4-FFF2-40B4-BE49-F238E27FC236}">
                <a16:creationId xmlns:a16="http://schemas.microsoft.com/office/drawing/2014/main" id="{8AB4AD43-D923-460A-BF1B-79A634AA41E6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4663"/>
          <a:stretch/>
        </p:blipFill>
        <p:spPr bwMode="auto">
          <a:xfrm>
            <a:off x="7628090" y="6154275"/>
            <a:ext cx="660116" cy="321899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314A74A2-217C-450E-9774-C1059E9E4530}"/>
              </a:ext>
            </a:extLst>
          </p:cNvPr>
          <p:cNvSpPr txBox="1"/>
          <p:nvPr/>
        </p:nvSpPr>
        <p:spPr>
          <a:xfrm>
            <a:off x="104115" y="5984572"/>
            <a:ext cx="446788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000" dirty="0" err="1">
                <a:solidFill>
                  <a:schemeClr val="bg1"/>
                </a:solidFill>
                <a:latin typeface="Open sans"/>
              </a:rPr>
              <a:t>Webinar</a:t>
            </a:r>
            <a:r>
              <a:rPr lang="es-ES" sz="1000" dirty="0">
                <a:solidFill>
                  <a:schemeClr val="bg1"/>
                </a:solidFill>
                <a:latin typeface="Open sans"/>
              </a:rPr>
              <a:t> </a:t>
            </a:r>
            <a:r>
              <a:rPr lang="es-ES" sz="1000" dirty="0" err="1">
                <a:solidFill>
                  <a:schemeClr val="bg1"/>
                </a:solidFill>
                <a:latin typeface="Open sans"/>
              </a:rPr>
              <a:t>delivered</a:t>
            </a:r>
            <a:r>
              <a:rPr lang="es-ES" sz="1000" dirty="0">
                <a:solidFill>
                  <a:schemeClr val="bg1"/>
                </a:solidFill>
                <a:latin typeface="Open sans"/>
              </a:rPr>
              <a:t> </a:t>
            </a:r>
            <a:r>
              <a:rPr lang="es-ES" sz="1000" dirty="0" err="1">
                <a:solidFill>
                  <a:schemeClr val="bg1"/>
                </a:solidFill>
                <a:latin typeface="Open sans"/>
              </a:rPr>
              <a:t>by</a:t>
            </a:r>
            <a:r>
              <a:rPr lang="es-ES" sz="1000" dirty="0">
                <a:solidFill>
                  <a:schemeClr val="bg1"/>
                </a:solidFill>
                <a:latin typeface="Open sans"/>
              </a:rPr>
              <a:t> </a:t>
            </a:r>
          </a:p>
          <a:p>
            <a:endParaRPr lang="es-ES" sz="1000" dirty="0">
              <a:solidFill>
                <a:schemeClr val="bg1"/>
              </a:solidFill>
              <a:latin typeface="Open sans"/>
            </a:endParaRPr>
          </a:p>
          <a:p>
            <a:r>
              <a:rPr lang="es-ES" sz="1000" b="1" dirty="0">
                <a:solidFill>
                  <a:schemeClr val="bg1"/>
                </a:solidFill>
                <a:latin typeface="Open sans"/>
              </a:rPr>
              <a:t>Smart Urban </a:t>
            </a:r>
            <a:r>
              <a:rPr lang="es-ES" sz="1000" b="1" dirty="0" err="1">
                <a:solidFill>
                  <a:schemeClr val="bg1"/>
                </a:solidFill>
                <a:latin typeface="Open sans"/>
              </a:rPr>
              <a:t>Mobility</a:t>
            </a:r>
            <a:r>
              <a:rPr lang="es-ES" sz="1000" b="1" dirty="0">
                <a:solidFill>
                  <a:schemeClr val="bg1"/>
                </a:solidFill>
                <a:latin typeface="Open sans"/>
              </a:rPr>
              <a:t> </a:t>
            </a:r>
            <a:r>
              <a:rPr lang="es-ES" sz="1000" b="1" dirty="0" err="1">
                <a:solidFill>
                  <a:schemeClr val="bg1"/>
                </a:solidFill>
                <a:latin typeface="Open sans"/>
              </a:rPr>
              <a:t>Support</a:t>
            </a:r>
            <a:r>
              <a:rPr lang="es-ES" sz="1000" b="1" dirty="0">
                <a:solidFill>
                  <a:schemeClr val="bg1"/>
                </a:solidFill>
                <a:latin typeface="Open sans"/>
              </a:rPr>
              <a:t> Office </a:t>
            </a:r>
            <a:r>
              <a:rPr lang="es-ES" sz="1000" dirty="0" err="1">
                <a:solidFill>
                  <a:schemeClr val="bg1"/>
                </a:solidFill>
                <a:latin typeface="Open sans"/>
              </a:rPr>
              <a:t>on</a:t>
            </a:r>
            <a:r>
              <a:rPr lang="es-ES" sz="1000" dirty="0">
                <a:solidFill>
                  <a:schemeClr val="bg1"/>
                </a:solidFill>
                <a:latin typeface="Open sans"/>
              </a:rPr>
              <a:t> </a:t>
            </a:r>
            <a:r>
              <a:rPr lang="es-ES" sz="1000" dirty="0" err="1">
                <a:solidFill>
                  <a:schemeClr val="bg1"/>
                </a:solidFill>
                <a:latin typeface="Open sans"/>
              </a:rPr>
              <a:t>behalf</a:t>
            </a:r>
            <a:r>
              <a:rPr lang="es-ES" sz="1000" dirty="0">
                <a:solidFill>
                  <a:schemeClr val="bg1"/>
                </a:solidFill>
                <a:latin typeface="Open sans"/>
              </a:rPr>
              <a:t> </a:t>
            </a:r>
            <a:r>
              <a:rPr lang="es-ES" sz="1000" dirty="0" err="1">
                <a:solidFill>
                  <a:schemeClr val="bg1"/>
                </a:solidFill>
                <a:latin typeface="Open sans"/>
              </a:rPr>
              <a:t>of</a:t>
            </a:r>
            <a:r>
              <a:rPr lang="es-ES" sz="1000" dirty="0">
                <a:solidFill>
                  <a:schemeClr val="bg1"/>
                </a:solidFill>
                <a:latin typeface="Open sans"/>
              </a:rPr>
              <a:t> </a:t>
            </a:r>
            <a:r>
              <a:rPr lang="es-ES" sz="1000" dirty="0" err="1">
                <a:solidFill>
                  <a:schemeClr val="bg1"/>
                </a:solidFill>
                <a:latin typeface="Open sans"/>
              </a:rPr>
              <a:t>European</a:t>
            </a:r>
            <a:r>
              <a:rPr lang="es-ES" sz="1000" dirty="0">
                <a:solidFill>
                  <a:schemeClr val="bg1"/>
                </a:solidFill>
                <a:latin typeface="Open sans"/>
              </a:rPr>
              <a:t> </a:t>
            </a:r>
            <a:r>
              <a:rPr lang="es-ES" sz="1000" dirty="0" err="1">
                <a:solidFill>
                  <a:schemeClr val="bg1"/>
                </a:solidFill>
                <a:latin typeface="Open sans"/>
              </a:rPr>
              <a:t>Commission</a:t>
            </a:r>
            <a:endParaRPr lang="es-ES" sz="1000" dirty="0">
              <a:solidFill>
                <a:schemeClr val="bg1"/>
              </a:solidFill>
              <a:latin typeface="Open sans"/>
            </a:endParaRPr>
          </a:p>
          <a:p>
            <a:r>
              <a:rPr lang="es-ES" sz="1000" dirty="0">
                <a:solidFill>
                  <a:schemeClr val="bg1"/>
                </a:solidFill>
                <a:latin typeface="Open sans"/>
              </a:rPr>
              <a:t>www.jiip.eu/smarturbanbolity/ </a:t>
            </a:r>
            <a:endParaRPr lang="fr-BE" sz="1000" dirty="0">
              <a:solidFill>
                <a:schemeClr val="bg1"/>
              </a:solidFill>
              <a:latin typeface="Open sans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F4D681E4-FDF5-4DB2-8C90-251BD085646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0382" y="5115088"/>
            <a:ext cx="1278960" cy="885077"/>
          </a:xfrm>
          <a:prstGeom prst="rect">
            <a:avLst/>
          </a:prstGeom>
        </p:spPr>
      </p:pic>
      <p:pic>
        <p:nvPicPr>
          <p:cNvPr id="11" name="Picture 10" descr="A picture containing clipart&#10;&#10;Description generated with high confidence">
            <a:extLst>
              <a:ext uri="{FF2B5EF4-FFF2-40B4-BE49-F238E27FC236}">
                <a16:creationId xmlns:a16="http://schemas.microsoft.com/office/drawing/2014/main" id="{473FDF67-9EF2-4B23-81F3-F0173AAFF80E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800" t="1" r="34190" b="30689"/>
          <a:stretch/>
        </p:blipFill>
        <p:spPr>
          <a:xfrm>
            <a:off x="8350258" y="6154728"/>
            <a:ext cx="519848" cy="321446"/>
          </a:xfrm>
          <a:prstGeom prst="rect">
            <a:avLst/>
          </a:prstGeom>
        </p:spPr>
      </p:pic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1A6FF917-6748-4D51-99E2-18B3DA07658E}"/>
              </a:ext>
            </a:extLst>
          </p:cNvPr>
          <p:cNvCxnSpPr>
            <a:cxnSpLocks/>
          </p:cNvCxnSpPr>
          <p:nvPr/>
        </p:nvCxnSpPr>
        <p:spPr>
          <a:xfrm>
            <a:off x="0" y="655629"/>
            <a:ext cx="9144000" cy="0"/>
          </a:xfrm>
          <a:prstGeom prst="line">
            <a:avLst/>
          </a:prstGeom>
          <a:ln w="19050">
            <a:solidFill>
              <a:srgbClr val="0073A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F6112DD8-730E-47E3-AB24-7F3EDBA809A5}"/>
              </a:ext>
            </a:extLst>
          </p:cNvPr>
          <p:cNvSpPr txBox="1"/>
          <p:nvPr/>
        </p:nvSpPr>
        <p:spPr>
          <a:xfrm>
            <a:off x="0" y="5339099"/>
            <a:ext cx="559261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>
                <a:solidFill>
                  <a:srgbClr val="0073AE"/>
                </a:solidFill>
                <a:latin typeface="Open sans"/>
                <a:cs typeface="Arial" panose="020B0604020202020204" pitchFamily="34" charset="0"/>
              </a:rPr>
              <a:t>Webinar – Clean Bus Deployment Initiative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A26F1E2-51AF-45CB-B0FA-F68EE289D935}"/>
              </a:ext>
            </a:extLst>
          </p:cNvPr>
          <p:cNvSpPr txBox="1"/>
          <p:nvPr/>
        </p:nvSpPr>
        <p:spPr>
          <a:xfrm>
            <a:off x="572115" y="124673"/>
            <a:ext cx="857188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0073AE"/>
                </a:solidFill>
                <a:latin typeface="Open sans"/>
                <a:cs typeface="Arial" panose="020B0604020202020204" pitchFamily="34" charset="0"/>
              </a:rPr>
              <a:t>4. </a:t>
            </a:r>
            <a:r>
              <a:rPr lang="en-US" sz="2000" b="1" dirty="0" err="1">
                <a:solidFill>
                  <a:srgbClr val="0073AE"/>
                </a:solidFill>
                <a:latin typeface="Open sans"/>
                <a:cs typeface="Arial" panose="020B0604020202020204" pitchFamily="34" charset="0"/>
              </a:rPr>
              <a:t>Zuid</a:t>
            </a:r>
            <a:r>
              <a:rPr lang="en-US" sz="2000" b="1" dirty="0">
                <a:solidFill>
                  <a:srgbClr val="0073AE"/>
                </a:solidFill>
                <a:latin typeface="Open sans"/>
                <a:cs typeface="Arial" panose="020B0604020202020204" pitchFamily="34" charset="0"/>
              </a:rPr>
              <a:t> - </a:t>
            </a:r>
            <a:r>
              <a:rPr lang="en-US" sz="2000" b="1" dirty="0" err="1">
                <a:solidFill>
                  <a:srgbClr val="0073AE"/>
                </a:solidFill>
                <a:latin typeface="Open sans"/>
                <a:cs typeface="Arial" panose="020B0604020202020204" pitchFamily="34" charset="0"/>
              </a:rPr>
              <a:t>Oost</a:t>
            </a:r>
            <a:r>
              <a:rPr lang="en-US" sz="2000" b="1" dirty="0">
                <a:solidFill>
                  <a:srgbClr val="0073AE"/>
                </a:solidFill>
                <a:latin typeface="Open sans"/>
                <a:cs typeface="Arial" panose="020B0604020202020204" pitchFamily="34" charset="0"/>
              </a:rPr>
              <a:t> Brabant – e-bus introduction planning</a:t>
            </a:r>
            <a:endParaRPr lang="en-US" sz="2000" dirty="0">
              <a:solidFill>
                <a:srgbClr val="0073AE"/>
              </a:solidFill>
              <a:latin typeface="Open sans"/>
              <a:cs typeface="Arial" panose="020B0604020202020204" pitchFamily="34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593B9EA-A07C-4109-A265-447E5A8BE970}"/>
              </a:ext>
            </a:extLst>
          </p:cNvPr>
          <p:cNvSpPr txBox="1"/>
          <p:nvPr/>
        </p:nvSpPr>
        <p:spPr>
          <a:xfrm>
            <a:off x="339392" y="1586545"/>
            <a:ext cx="3794453" cy="24468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b="1" i="1" dirty="0" err="1">
                <a:solidFill>
                  <a:srgbClr val="0073AE"/>
                </a:solidFill>
                <a:latin typeface="Open sans"/>
              </a:rPr>
              <a:t>Connexxion</a:t>
            </a:r>
            <a:r>
              <a:rPr lang="en-US" b="1" i="1" dirty="0">
                <a:solidFill>
                  <a:srgbClr val="0073AE"/>
                </a:solidFill>
                <a:latin typeface="Open sans"/>
              </a:rPr>
              <a:t> decided to offer an electric fleet in different phases and to operate a fleet of electric articulated buses from the start of the new concession.</a:t>
            </a:r>
          </a:p>
          <a:p>
            <a:endParaRPr lang="en-US" dirty="0">
              <a:solidFill>
                <a:srgbClr val="0073AE"/>
              </a:solidFill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89537" y="666825"/>
            <a:ext cx="4880569" cy="4574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3376468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3C36B4BB-5054-4F91-AAAF-D9B574655608}"/>
              </a:ext>
            </a:extLst>
          </p:cNvPr>
          <p:cNvSpPr/>
          <p:nvPr/>
        </p:nvSpPr>
        <p:spPr>
          <a:xfrm>
            <a:off x="0" y="5735782"/>
            <a:ext cx="9144000" cy="1122218"/>
          </a:xfrm>
          <a:prstGeom prst="rect">
            <a:avLst/>
          </a:prstGeom>
          <a:solidFill>
            <a:srgbClr val="0073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296EB938-A8FD-4D33-BCAD-58A69CB4C82A}"/>
              </a:ext>
            </a:extLst>
          </p:cNvPr>
          <p:cNvSpPr/>
          <p:nvPr/>
        </p:nvSpPr>
        <p:spPr>
          <a:xfrm>
            <a:off x="7600382" y="5736009"/>
            <a:ext cx="1278960" cy="82328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pic>
        <p:nvPicPr>
          <p:cNvPr id="4" name="Picture 3" descr="cid:image003.png@01D30C3A.50F200B0">
            <a:extLst>
              <a:ext uri="{FF2B5EF4-FFF2-40B4-BE49-F238E27FC236}">
                <a16:creationId xmlns:a16="http://schemas.microsoft.com/office/drawing/2014/main" id="{8AB4AD43-D923-460A-BF1B-79A634AA41E6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4663"/>
          <a:stretch/>
        </p:blipFill>
        <p:spPr bwMode="auto">
          <a:xfrm>
            <a:off x="7628090" y="6154275"/>
            <a:ext cx="660116" cy="321899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314A74A2-217C-450E-9774-C1059E9E4530}"/>
              </a:ext>
            </a:extLst>
          </p:cNvPr>
          <p:cNvSpPr txBox="1"/>
          <p:nvPr/>
        </p:nvSpPr>
        <p:spPr>
          <a:xfrm>
            <a:off x="104115" y="5984572"/>
            <a:ext cx="446788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000" dirty="0" err="1">
                <a:solidFill>
                  <a:schemeClr val="bg1"/>
                </a:solidFill>
                <a:latin typeface="Open sans"/>
              </a:rPr>
              <a:t>Webinar</a:t>
            </a:r>
            <a:r>
              <a:rPr lang="es-ES" sz="1000" dirty="0">
                <a:solidFill>
                  <a:schemeClr val="bg1"/>
                </a:solidFill>
                <a:latin typeface="Open sans"/>
              </a:rPr>
              <a:t> </a:t>
            </a:r>
            <a:r>
              <a:rPr lang="es-ES" sz="1000" dirty="0" err="1">
                <a:solidFill>
                  <a:schemeClr val="bg1"/>
                </a:solidFill>
                <a:latin typeface="Open sans"/>
              </a:rPr>
              <a:t>delivered</a:t>
            </a:r>
            <a:r>
              <a:rPr lang="es-ES" sz="1000" dirty="0">
                <a:solidFill>
                  <a:schemeClr val="bg1"/>
                </a:solidFill>
                <a:latin typeface="Open sans"/>
              </a:rPr>
              <a:t> </a:t>
            </a:r>
            <a:r>
              <a:rPr lang="es-ES" sz="1000" dirty="0" err="1">
                <a:solidFill>
                  <a:schemeClr val="bg1"/>
                </a:solidFill>
                <a:latin typeface="Open sans"/>
              </a:rPr>
              <a:t>by</a:t>
            </a:r>
            <a:r>
              <a:rPr lang="es-ES" sz="1000" dirty="0">
                <a:solidFill>
                  <a:schemeClr val="bg1"/>
                </a:solidFill>
                <a:latin typeface="Open sans"/>
              </a:rPr>
              <a:t> </a:t>
            </a:r>
          </a:p>
          <a:p>
            <a:endParaRPr lang="es-ES" sz="1000" dirty="0">
              <a:solidFill>
                <a:schemeClr val="bg1"/>
              </a:solidFill>
              <a:latin typeface="Open sans"/>
            </a:endParaRPr>
          </a:p>
          <a:p>
            <a:r>
              <a:rPr lang="es-ES" sz="1000" b="1" dirty="0">
                <a:solidFill>
                  <a:schemeClr val="bg1"/>
                </a:solidFill>
                <a:latin typeface="Open sans"/>
              </a:rPr>
              <a:t>Smart Urban </a:t>
            </a:r>
            <a:r>
              <a:rPr lang="es-ES" sz="1000" b="1" dirty="0" err="1">
                <a:solidFill>
                  <a:schemeClr val="bg1"/>
                </a:solidFill>
                <a:latin typeface="Open sans"/>
              </a:rPr>
              <a:t>Mobility</a:t>
            </a:r>
            <a:r>
              <a:rPr lang="es-ES" sz="1000" b="1" dirty="0">
                <a:solidFill>
                  <a:schemeClr val="bg1"/>
                </a:solidFill>
                <a:latin typeface="Open sans"/>
              </a:rPr>
              <a:t> </a:t>
            </a:r>
            <a:r>
              <a:rPr lang="es-ES" sz="1000" b="1" dirty="0" err="1">
                <a:solidFill>
                  <a:schemeClr val="bg1"/>
                </a:solidFill>
                <a:latin typeface="Open sans"/>
              </a:rPr>
              <a:t>Support</a:t>
            </a:r>
            <a:r>
              <a:rPr lang="es-ES" sz="1000" b="1" dirty="0">
                <a:solidFill>
                  <a:schemeClr val="bg1"/>
                </a:solidFill>
                <a:latin typeface="Open sans"/>
              </a:rPr>
              <a:t> Office </a:t>
            </a:r>
            <a:r>
              <a:rPr lang="es-ES" sz="1000" dirty="0" err="1">
                <a:solidFill>
                  <a:schemeClr val="bg1"/>
                </a:solidFill>
                <a:latin typeface="Open sans"/>
              </a:rPr>
              <a:t>on</a:t>
            </a:r>
            <a:r>
              <a:rPr lang="es-ES" sz="1000" dirty="0">
                <a:solidFill>
                  <a:schemeClr val="bg1"/>
                </a:solidFill>
                <a:latin typeface="Open sans"/>
              </a:rPr>
              <a:t> </a:t>
            </a:r>
            <a:r>
              <a:rPr lang="es-ES" sz="1000" dirty="0" err="1">
                <a:solidFill>
                  <a:schemeClr val="bg1"/>
                </a:solidFill>
                <a:latin typeface="Open sans"/>
              </a:rPr>
              <a:t>behalf</a:t>
            </a:r>
            <a:r>
              <a:rPr lang="es-ES" sz="1000" dirty="0">
                <a:solidFill>
                  <a:schemeClr val="bg1"/>
                </a:solidFill>
                <a:latin typeface="Open sans"/>
              </a:rPr>
              <a:t> </a:t>
            </a:r>
            <a:r>
              <a:rPr lang="es-ES" sz="1000" dirty="0" err="1">
                <a:solidFill>
                  <a:schemeClr val="bg1"/>
                </a:solidFill>
                <a:latin typeface="Open sans"/>
              </a:rPr>
              <a:t>of</a:t>
            </a:r>
            <a:r>
              <a:rPr lang="es-ES" sz="1000" dirty="0">
                <a:solidFill>
                  <a:schemeClr val="bg1"/>
                </a:solidFill>
                <a:latin typeface="Open sans"/>
              </a:rPr>
              <a:t> </a:t>
            </a:r>
            <a:r>
              <a:rPr lang="es-ES" sz="1000" dirty="0" err="1">
                <a:solidFill>
                  <a:schemeClr val="bg1"/>
                </a:solidFill>
                <a:latin typeface="Open sans"/>
              </a:rPr>
              <a:t>European</a:t>
            </a:r>
            <a:r>
              <a:rPr lang="es-ES" sz="1000" dirty="0">
                <a:solidFill>
                  <a:schemeClr val="bg1"/>
                </a:solidFill>
                <a:latin typeface="Open sans"/>
              </a:rPr>
              <a:t> </a:t>
            </a:r>
            <a:r>
              <a:rPr lang="es-ES" sz="1000" dirty="0" err="1">
                <a:solidFill>
                  <a:schemeClr val="bg1"/>
                </a:solidFill>
                <a:latin typeface="Open sans"/>
              </a:rPr>
              <a:t>Commission</a:t>
            </a:r>
            <a:endParaRPr lang="es-ES" sz="1000" dirty="0">
              <a:solidFill>
                <a:schemeClr val="bg1"/>
              </a:solidFill>
              <a:latin typeface="Open sans"/>
            </a:endParaRPr>
          </a:p>
          <a:p>
            <a:r>
              <a:rPr lang="es-ES" sz="1000" dirty="0">
                <a:solidFill>
                  <a:schemeClr val="bg1"/>
                </a:solidFill>
                <a:latin typeface="Open sans"/>
              </a:rPr>
              <a:t>www.jiip.eu/smarturbanbolity/ </a:t>
            </a:r>
            <a:endParaRPr lang="fr-BE" sz="1000" dirty="0">
              <a:solidFill>
                <a:schemeClr val="bg1"/>
              </a:solidFill>
              <a:latin typeface="Open sans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F4D681E4-FDF5-4DB2-8C90-251BD085646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0382" y="5115088"/>
            <a:ext cx="1278960" cy="885077"/>
          </a:xfrm>
          <a:prstGeom prst="rect">
            <a:avLst/>
          </a:prstGeom>
        </p:spPr>
      </p:pic>
      <p:pic>
        <p:nvPicPr>
          <p:cNvPr id="11" name="Picture 10" descr="A picture containing clipart&#10;&#10;Description generated with high confidence">
            <a:extLst>
              <a:ext uri="{FF2B5EF4-FFF2-40B4-BE49-F238E27FC236}">
                <a16:creationId xmlns:a16="http://schemas.microsoft.com/office/drawing/2014/main" id="{473FDF67-9EF2-4B23-81F3-F0173AAFF80E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800" t="1" r="34190" b="30689"/>
          <a:stretch/>
        </p:blipFill>
        <p:spPr>
          <a:xfrm>
            <a:off x="8350258" y="6154728"/>
            <a:ext cx="519848" cy="321446"/>
          </a:xfrm>
          <a:prstGeom prst="rect">
            <a:avLst/>
          </a:prstGeom>
        </p:spPr>
      </p:pic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1A6FF917-6748-4D51-99E2-18B3DA07658E}"/>
              </a:ext>
            </a:extLst>
          </p:cNvPr>
          <p:cNvCxnSpPr>
            <a:cxnSpLocks/>
          </p:cNvCxnSpPr>
          <p:nvPr/>
        </p:nvCxnSpPr>
        <p:spPr>
          <a:xfrm>
            <a:off x="0" y="655629"/>
            <a:ext cx="9144000" cy="0"/>
          </a:xfrm>
          <a:prstGeom prst="line">
            <a:avLst/>
          </a:prstGeom>
          <a:ln w="19050">
            <a:solidFill>
              <a:srgbClr val="0073A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F6112DD8-730E-47E3-AB24-7F3EDBA809A5}"/>
              </a:ext>
            </a:extLst>
          </p:cNvPr>
          <p:cNvSpPr txBox="1"/>
          <p:nvPr/>
        </p:nvSpPr>
        <p:spPr>
          <a:xfrm>
            <a:off x="0" y="5339099"/>
            <a:ext cx="559261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>
                <a:solidFill>
                  <a:srgbClr val="0073AE"/>
                </a:solidFill>
                <a:latin typeface="Open sans"/>
                <a:cs typeface="Arial" panose="020B0604020202020204" pitchFamily="34" charset="0"/>
              </a:rPr>
              <a:t>Webinar – Clean Bus Deployment Initiative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A26F1E2-51AF-45CB-B0FA-F68EE289D935}"/>
              </a:ext>
            </a:extLst>
          </p:cNvPr>
          <p:cNvSpPr txBox="1"/>
          <p:nvPr/>
        </p:nvSpPr>
        <p:spPr>
          <a:xfrm>
            <a:off x="616627" y="161068"/>
            <a:ext cx="62510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0073AE"/>
                </a:solidFill>
                <a:latin typeface="Open sans"/>
                <a:cs typeface="Arial" panose="020B0604020202020204" pitchFamily="34" charset="0"/>
              </a:rPr>
              <a:t>4. </a:t>
            </a:r>
            <a:r>
              <a:rPr lang="en-US" sz="2000" b="1" dirty="0" err="1">
                <a:solidFill>
                  <a:srgbClr val="0073AE"/>
                </a:solidFill>
                <a:latin typeface="Open sans"/>
                <a:cs typeface="Arial" panose="020B0604020202020204" pitchFamily="34" charset="0"/>
              </a:rPr>
              <a:t>Zuid</a:t>
            </a:r>
            <a:r>
              <a:rPr lang="en-US" sz="2000" b="1" dirty="0">
                <a:solidFill>
                  <a:srgbClr val="0073AE"/>
                </a:solidFill>
                <a:latin typeface="Open sans"/>
                <a:cs typeface="Arial" panose="020B0604020202020204" pitchFamily="34" charset="0"/>
              </a:rPr>
              <a:t> – </a:t>
            </a:r>
            <a:r>
              <a:rPr lang="en-US" sz="2000" b="1" dirty="0" err="1">
                <a:solidFill>
                  <a:srgbClr val="0073AE"/>
                </a:solidFill>
                <a:latin typeface="Open sans"/>
                <a:cs typeface="Arial" panose="020B0604020202020204" pitchFamily="34" charset="0"/>
              </a:rPr>
              <a:t>Oost</a:t>
            </a:r>
            <a:r>
              <a:rPr lang="en-US" sz="2000" b="1" dirty="0">
                <a:solidFill>
                  <a:srgbClr val="0073AE"/>
                </a:solidFill>
                <a:latin typeface="Open sans"/>
                <a:cs typeface="Arial" panose="020B0604020202020204" pitchFamily="34" charset="0"/>
              </a:rPr>
              <a:t> Brabant e-bus specification</a:t>
            </a:r>
          </a:p>
        </p:txBody>
      </p:sp>
      <p:pic>
        <p:nvPicPr>
          <p:cNvPr id="16" name="Image 1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42161" y="655629"/>
            <a:ext cx="3510492" cy="2162091"/>
          </a:xfrm>
          <a:prstGeom prst="rect">
            <a:avLst/>
          </a:prstGeom>
        </p:spPr>
      </p:pic>
      <p:pic>
        <p:nvPicPr>
          <p:cNvPr id="17" name="Picture 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726" y="2920751"/>
            <a:ext cx="8380548" cy="15121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Rectangle 1"/>
          <p:cNvSpPr/>
          <p:nvPr/>
        </p:nvSpPr>
        <p:spPr>
          <a:xfrm>
            <a:off x="104115" y="4523491"/>
            <a:ext cx="850606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US" i="1" dirty="0"/>
              <a:t>  </a:t>
            </a:r>
            <a:r>
              <a:rPr lang="en-US" i="1" dirty="0">
                <a:solidFill>
                  <a:srgbClr val="0073AE"/>
                </a:solidFill>
              </a:rPr>
              <a:t>Number of vehicles</a:t>
            </a:r>
            <a:r>
              <a:rPr lang="en-US" dirty="0">
                <a:solidFill>
                  <a:srgbClr val="0073AE"/>
                </a:solidFill>
              </a:rPr>
              <a:t>: 	43 articulated E-buses </a:t>
            </a:r>
          </a:p>
          <a:p>
            <a:pPr lvl="1"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US" i="1" dirty="0">
                <a:solidFill>
                  <a:srgbClr val="0073AE"/>
                </a:solidFill>
              </a:rPr>
              <a:t>  Technology used:  	       </a:t>
            </a:r>
            <a:r>
              <a:rPr lang="en-US" dirty="0">
                <a:solidFill>
                  <a:srgbClr val="0073AE"/>
                </a:solidFill>
              </a:rPr>
              <a:t>Combination of overnight and opportunity charging</a:t>
            </a:r>
          </a:p>
        </p:txBody>
      </p:sp>
      <p:sp>
        <p:nvSpPr>
          <p:cNvPr id="3" name="ZoneTexte 2"/>
          <p:cNvSpPr txBox="1"/>
          <p:nvPr/>
        </p:nvSpPr>
        <p:spPr>
          <a:xfrm>
            <a:off x="489396" y="1017430"/>
            <a:ext cx="311668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dirty="0">
                <a:solidFill>
                  <a:srgbClr val="0073AE"/>
                </a:solidFill>
              </a:rPr>
              <a:t>VDL SLFA – 181 Electric </a:t>
            </a:r>
          </a:p>
        </p:txBody>
      </p:sp>
    </p:spTree>
    <p:extLst>
      <p:ext uri="{BB962C8B-B14F-4D97-AF65-F5344CB8AC3E}">
        <p14:creationId xmlns:p14="http://schemas.microsoft.com/office/powerpoint/2010/main" val="223150142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3C36B4BB-5054-4F91-AAAF-D9B574655608}"/>
              </a:ext>
            </a:extLst>
          </p:cNvPr>
          <p:cNvSpPr/>
          <p:nvPr/>
        </p:nvSpPr>
        <p:spPr>
          <a:xfrm>
            <a:off x="0" y="5735782"/>
            <a:ext cx="9144000" cy="1122218"/>
          </a:xfrm>
          <a:prstGeom prst="rect">
            <a:avLst/>
          </a:prstGeom>
          <a:solidFill>
            <a:srgbClr val="0073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296EB938-A8FD-4D33-BCAD-58A69CB4C82A}"/>
              </a:ext>
            </a:extLst>
          </p:cNvPr>
          <p:cNvSpPr/>
          <p:nvPr/>
        </p:nvSpPr>
        <p:spPr>
          <a:xfrm>
            <a:off x="7600382" y="5736009"/>
            <a:ext cx="1278960" cy="82328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pic>
        <p:nvPicPr>
          <p:cNvPr id="4" name="Picture 3" descr="cid:image003.png@01D30C3A.50F200B0">
            <a:extLst>
              <a:ext uri="{FF2B5EF4-FFF2-40B4-BE49-F238E27FC236}">
                <a16:creationId xmlns:a16="http://schemas.microsoft.com/office/drawing/2014/main" id="{8AB4AD43-D923-460A-BF1B-79A634AA41E6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4663"/>
          <a:stretch/>
        </p:blipFill>
        <p:spPr bwMode="auto">
          <a:xfrm>
            <a:off x="7628090" y="6154275"/>
            <a:ext cx="660116" cy="321899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314A74A2-217C-450E-9774-C1059E9E4530}"/>
              </a:ext>
            </a:extLst>
          </p:cNvPr>
          <p:cNvSpPr txBox="1"/>
          <p:nvPr/>
        </p:nvSpPr>
        <p:spPr>
          <a:xfrm>
            <a:off x="104115" y="5984572"/>
            <a:ext cx="446788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000" dirty="0" err="1">
                <a:solidFill>
                  <a:schemeClr val="bg1"/>
                </a:solidFill>
                <a:latin typeface="Open sans"/>
              </a:rPr>
              <a:t>Webinar</a:t>
            </a:r>
            <a:r>
              <a:rPr lang="es-ES" sz="1000" dirty="0">
                <a:solidFill>
                  <a:schemeClr val="bg1"/>
                </a:solidFill>
                <a:latin typeface="Open sans"/>
              </a:rPr>
              <a:t> </a:t>
            </a:r>
            <a:r>
              <a:rPr lang="es-ES" sz="1000" dirty="0" err="1">
                <a:solidFill>
                  <a:schemeClr val="bg1"/>
                </a:solidFill>
                <a:latin typeface="Open sans"/>
              </a:rPr>
              <a:t>delivered</a:t>
            </a:r>
            <a:r>
              <a:rPr lang="es-ES" sz="1000" dirty="0">
                <a:solidFill>
                  <a:schemeClr val="bg1"/>
                </a:solidFill>
                <a:latin typeface="Open sans"/>
              </a:rPr>
              <a:t> </a:t>
            </a:r>
            <a:r>
              <a:rPr lang="es-ES" sz="1000" dirty="0" err="1">
                <a:solidFill>
                  <a:schemeClr val="bg1"/>
                </a:solidFill>
                <a:latin typeface="Open sans"/>
              </a:rPr>
              <a:t>by</a:t>
            </a:r>
            <a:r>
              <a:rPr lang="es-ES" sz="1000" dirty="0">
                <a:solidFill>
                  <a:schemeClr val="bg1"/>
                </a:solidFill>
                <a:latin typeface="Open sans"/>
              </a:rPr>
              <a:t> </a:t>
            </a:r>
          </a:p>
          <a:p>
            <a:endParaRPr lang="es-ES" sz="1000" dirty="0">
              <a:solidFill>
                <a:schemeClr val="bg1"/>
              </a:solidFill>
              <a:latin typeface="Open sans"/>
            </a:endParaRPr>
          </a:p>
          <a:p>
            <a:r>
              <a:rPr lang="es-ES" sz="1000" b="1" dirty="0">
                <a:solidFill>
                  <a:schemeClr val="bg1"/>
                </a:solidFill>
                <a:latin typeface="Open sans"/>
              </a:rPr>
              <a:t>Smart Urban </a:t>
            </a:r>
            <a:r>
              <a:rPr lang="es-ES" sz="1000" b="1" dirty="0" err="1">
                <a:solidFill>
                  <a:schemeClr val="bg1"/>
                </a:solidFill>
                <a:latin typeface="Open sans"/>
              </a:rPr>
              <a:t>Mobility</a:t>
            </a:r>
            <a:r>
              <a:rPr lang="es-ES" sz="1000" b="1" dirty="0">
                <a:solidFill>
                  <a:schemeClr val="bg1"/>
                </a:solidFill>
                <a:latin typeface="Open sans"/>
              </a:rPr>
              <a:t> </a:t>
            </a:r>
            <a:r>
              <a:rPr lang="es-ES" sz="1000" b="1" dirty="0" err="1">
                <a:solidFill>
                  <a:schemeClr val="bg1"/>
                </a:solidFill>
                <a:latin typeface="Open sans"/>
              </a:rPr>
              <a:t>Support</a:t>
            </a:r>
            <a:r>
              <a:rPr lang="es-ES" sz="1000" b="1" dirty="0">
                <a:solidFill>
                  <a:schemeClr val="bg1"/>
                </a:solidFill>
                <a:latin typeface="Open sans"/>
              </a:rPr>
              <a:t> Office </a:t>
            </a:r>
            <a:r>
              <a:rPr lang="es-ES" sz="1000" dirty="0" err="1">
                <a:solidFill>
                  <a:schemeClr val="bg1"/>
                </a:solidFill>
                <a:latin typeface="Open sans"/>
              </a:rPr>
              <a:t>on</a:t>
            </a:r>
            <a:r>
              <a:rPr lang="es-ES" sz="1000" dirty="0">
                <a:solidFill>
                  <a:schemeClr val="bg1"/>
                </a:solidFill>
                <a:latin typeface="Open sans"/>
              </a:rPr>
              <a:t> </a:t>
            </a:r>
            <a:r>
              <a:rPr lang="es-ES" sz="1000" dirty="0" err="1">
                <a:solidFill>
                  <a:schemeClr val="bg1"/>
                </a:solidFill>
                <a:latin typeface="Open sans"/>
              </a:rPr>
              <a:t>behalf</a:t>
            </a:r>
            <a:r>
              <a:rPr lang="es-ES" sz="1000" dirty="0">
                <a:solidFill>
                  <a:schemeClr val="bg1"/>
                </a:solidFill>
                <a:latin typeface="Open sans"/>
              </a:rPr>
              <a:t> </a:t>
            </a:r>
            <a:r>
              <a:rPr lang="es-ES" sz="1000" dirty="0" err="1">
                <a:solidFill>
                  <a:schemeClr val="bg1"/>
                </a:solidFill>
                <a:latin typeface="Open sans"/>
              </a:rPr>
              <a:t>of</a:t>
            </a:r>
            <a:r>
              <a:rPr lang="es-ES" sz="1000" dirty="0">
                <a:solidFill>
                  <a:schemeClr val="bg1"/>
                </a:solidFill>
                <a:latin typeface="Open sans"/>
              </a:rPr>
              <a:t> </a:t>
            </a:r>
            <a:r>
              <a:rPr lang="es-ES" sz="1000" dirty="0" err="1">
                <a:solidFill>
                  <a:schemeClr val="bg1"/>
                </a:solidFill>
                <a:latin typeface="Open sans"/>
              </a:rPr>
              <a:t>European</a:t>
            </a:r>
            <a:r>
              <a:rPr lang="es-ES" sz="1000" dirty="0">
                <a:solidFill>
                  <a:schemeClr val="bg1"/>
                </a:solidFill>
                <a:latin typeface="Open sans"/>
              </a:rPr>
              <a:t> </a:t>
            </a:r>
            <a:r>
              <a:rPr lang="es-ES" sz="1000" dirty="0" err="1">
                <a:solidFill>
                  <a:schemeClr val="bg1"/>
                </a:solidFill>
                <a:latin typeface="Open sans"/>
              </a:rPr>
              <a:t>Commission</a:t>
            </a:r>
            <a:endParaRPr lang="es-ES" sz="1000" dirty="0">
              <a:solidFill>
                <a:schemeClr val="bg1"/>
              </a:solidFill>
              <a:latin typeface="Open sans"/>
            </a:endParaRPr>
          </a:p>
          <a:p>
            <a:r>
              <a:rPr lang="es-ES" sz="1000" dirty="0">
                <a:solidFill>
                  <a:schemeClr val="bg1"/>
                </a:solidFill>
                <a:latin typeface="Open sans"/>
              </a:rPr>
              <a:t>www.jiip.eu/smarturbanbolity/ </a:t>
            </a:r>
            <a:endParaRPr lang="fr-BE" sz="1000" dirty="0">
              <a:solidFill>
                <a:schemeClr val="bg1"/>
              </a:solidFill>
              <a:latin typeface="Open sans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F4D681E4-FDF5-4DB2-8C90-251BD085646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0382" y="5115088"/>
            <a:ext cx="1278960" cy="885077"/>
          </a:xfrm>
          <a:prstGeom prst="rect">
            <a:avLst/>
          </a:prstGeom>
        </p:spPr>
      </p:pic>
      <p:pic>
        <p:nvPicPr>
          <p:cNvPr id="11" name="Picture 10" descr="A picture containing clipart&#10;&#10;Description generated with high confidence">
            <a:extLst>
              <a:ext uri="{FF2B5EF4-FFF2-40B4-BE49-F238E27FC236}">
                <a16:creationId xmlns:a16="http://schemas.microsoft.com/office/drawing/2014/main" id="{473FDF67-9EF2-4B23-81F3-F0173AAFF80E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800" t="1" r="34190" b="30689"/>
          <a:stretch/>
        </p:blipFill>
        <p:spPr>
          <a:xfrm>
            <a:off x="8350258" y="6154728"/>
            <a:ext cx="519848" cy="321446"/>
          </a:xfrm>
          <a:prstGeom prst="rect">
            <a:avLst/>
          </a:prstGeom>
        </p:spPr>
      </p:pic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1A6FF917-6748-4D51-99E2-18B3DA07658E}"/>
              </a:ext>
            </a:extLst>
          </p:cNvPr>
          <p:cNvCxnSpPr>
            <a:cxnSpLocks/>
          </p:cNvCxnSpPr>
          <p:nvPr/>
        </p:nvCxnSpPr>
        <p:spPr>
          <a:xfrm>
            <a:off x="0" y="655629"/>
            <a:ext cx="9144000" cy="0"/>
          </a:xfrm>
          <a:prstGeom prst="line">
            <a:avLst/>
          </a:prstGeom>
          <a:ln w="19050">
            <a:solidFill>
              <a:srgbClr val="0073A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F6112DD8-730E-47E3-AB24-7F3EDBA809A5}"/>
              </a:ext>
            </a:extLst>
          </p:cNvPr>
          <p:cNvSpPr txBox="1"/>
          <p:nvPr/>
        </p:nvSpPr>
        <p:spPr>
          <a:xfrm>
            <a:off x="0" y="5339099"/>
            <a:ext cx="559261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>
                <a:solidFill>
                  <a:srgbClr val="0073AE"/>
                </a:solidFill>
                <a:latin typeface="Open sans"/>
                <a:cs typeface="Arial" panose="020B0604020202020204" pitchFamily="34" charset="0"/>
              </a:rPr>
              <a:t>Webinar – Clean Bus Deployment Initiative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A26F1E2-51AF-45CB-B0FA-F68EE289D935}"/>
              </a:ext>
            </a:extLst>
          </p:cNvPr>
          <p:cNvSpPr txBox="1"/>
          <p:nvPr/>
        </p:nvSpPr>
        <p:spPr>
          <a:xfrm>
            <a:off x="652009" y="161068"/>
            <a:ext cx="62510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0073AE"/>
                </a:solidFill>
                <a:latin typeface="Open sans"/>
                <a:cs typeface="Arial" panose="020B0604020202020204" pitchFamily="34" charset="0"/>
              </a:rPr>
              <a:t>4. </a:t>
            </a:r>
            <a:r>
              <a:rPr lang="en-US" sz="2000" b="1" dirty="0" err="1">
                <a:solidFill>
                  <a:srgbClr val="0073AE"/>
                </a:solidFill>
                <a:latin typeface="Open sans"/>
                <a:cs typeface="Arial" panose="020B0604020202020204" pitchFamily="34" charset="0"/>
              </a:rPr>
              <a:t>Zuid</a:t>
            </a:r>
            <a:r>
              <a:rPr lang="en-US" sz="2000" b="1" dirty="0">
                <a:solidFill>
                  <a:srgbClr val="0073AE"/>
                </a:solidFill>
                <a:latin typeface="Open sans"/>
                <a:cs typeface="Arial" panose="020B0604020202020204" pitchFamily="34" charset="0"/>
              </a:rPr>
              <a:t> – </a:t>
            </a:r>
            <a:r>
              <a:rPr lang="en-US" sz="2000" b="1" dirty="0" err="1">
                <a:solidFill>
                  <a:srgbClr val="0073AE"/>
                </a:solidFill>
                <a:latin typeface="Open sans"/>
                <a:cs typeface="Arial" panose="020B0604020202020204" pitchFamily="34" charset="0"/>
              </a:rPr>
              <a:t>Oost</a:t>
            </a:r>
            <a:r>
              <a:rPr lang="en-US" sz="2000" b="1" dirty="0">
                <a:solidFill>
                  <a:srgbClr val="0073AE"/>
                </a:solidFill>
                <a:latin typeface="Open sans"/>
                <a:cs typeface="Arial" panose="020B0604020202020204" pitchFamily="34" charset="0"/>
              </a:rPr>
              <a:t> Brabant e-bus specification</a:t>
            </a:r>
          </a:p>
        </p:txBody>
      </p:sp>
      <p:sp>
        <p:nvSpPr>
          <p:cNvPr id="15" name="Espace réservé du texte 1"/>
          <p:cNvSpPr txBox="1">
            <a:spLocks/>
          </p:cNvSpPr>
          <p:nvPr/>
        </p:nvSpPr>
        <p:spPr>
          <a:xfrm>
            <a:off x="0" y="655629"/>
            <a:ext cx="9144000" cy="4942799"/>
          </a:xfrm>
          <a:prstGeom prst="rect">
            <a:avLst/>
          </a:prstGeom>
        </p:spPr>
        <p:txBody>
          <a:bodyPr anchor="ctr"/>
          <a:lstStyle>
            <a:lvl1pPr marL="0" indent="0" algn="l" defTabSz="457200" rtl="0" eaLnBrk="1" latinLnBrk="0" hangingPunct="1">
              <a:spcBef>
                <a:spcPct val="20000"/>
              </a:spcBef>
              <a:buFontTx/>
              <a:buNone/>
              <a:defRPr sz="3200" kern="1200">
                <a:solidFill>
                  <a:schemeClr val="accent1"/>
                </a:solidFill>
                <a:latin typeface="Quicksand Book Regular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3"/>
              </a:buClr>
              <a:buSzPct val="100000"/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713600" indent="-270000" algn="l" defTabSz="457200" rtl="0" eaLnBrk="1" latinLnBrk="0" hangingPunct="1">
              <a:spcBef>
                <a:spcPts val="600"/>
              </a:spcBef>
              <a:buClr>
                <a:schemeClr val="accent4"/>
              </a:buClr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>
              <a:lnSpc>
                <a:spcPct val="15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US" sz="2000" b="1" i="1" dirty="0">
                <a:solidFill>
                  <a:srgbClr val="0073AE"/>
                </a:solidFill>
                <a:latin typeface="Open sans"/>
              </a:rPr>
              <a:t>Battery capacity: </a:t>
            </a:r>
            <a:r>
              <a:rPr lang="en-US" sz="2000" dirty="0">
                <a:solidFill>
                  <a:srgbClr val="0073AE"/>
                </a:solidFill>
                <a:latin typeface="Open sans"/>
              </a:rPr>
              <a:t>180 kWh (9 modules of 20 kW mounted on the roof).</a:t>
            </a:r>
          </a:p>
          <a:p>
            <a:pPr lvl="1">
              <a:lnSpc>
                <a:spcPct val="15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US" sz="2000" b="1" i="1" dirty="0">
                <a:solidFill>
                  <a:srgbClr val="0073AE"/>
                </a:solidFill>
                <a:latin typeface="Open sans"/>
              </a:rPr>
              <a:t>Range:		</a:t>
            </a:r>
            <a:r>
              <a:rPr lang="en-US" sz="2000" dirty="0">
                <a:solidFill>
                  <a:srgbClr val="0073AE"/>
                </a:solidFill>
                <a:latin typeface="Open sans"/>
              </a:rPr>
              <a:t>	  Between 65 and 85 km with one charge.</a:t>
            </a:r>
          </a:p>
          <a:p>
            <a:pPr lvl="1"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US" sz="2000" b="1" i="1" dirty="0">
                <a:solidFill>
                  <a:srgbClr val="0073AE"/>
                </a:solidFill>
                <a:latin typeface="Open sans"/>
              </a:rPr>
              <a:t>Passengers capacity</a:t>
            </a:r>
            <a:r>
              <a:rPr lang="en-US" sz="2000" i="1" dirty="0">
                <a:solidFill>
                  <a:srgbClr val="0073AE"/>
                </a:solidFill>
                <a:latin typeface="Open sans"/>
              </a:rPr>
              <a:t>:</a:t>
            </a:r>
            <a:r>
              <a:rPr lang="en-US" sz="2000" dirty="0">
                <a:solidFill>
                  <a:srgbClr val="0073AE"/>
                </a:solidFill>
                <a:latin typeface="Open sans"/>
              </a:rPr>
              <a:t>	41 fixed seats. </a:t>
            </a:r>
          </a:p>
          <a:p>
            <a:pPr marL="457200" lvl="1" indent="0">
              <a:spcBef>
                <a:spcPts val="0"/>
              </a:spcBef>
              <a:buNone/>
            </a:pPr>
            <a:r>
              <a:rPr lang="en-US" sz="2000" dirty="0">
                <a:solidFill>
                  <a:srgbClr val="0073AE"/>
                </a:solidFill>
                <a:latin typeface="Open sans"/>
              </a:rPr>
              <a:t>						      5 folding seats. </a:t>
            </a:r>
          </a:p>
          <a:p>
            <a:pPr marL="457200" lvl="1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en-US" sz="2000" dirty="0">
                <a:solidFill>
                  <a:srgbClr val="0073AE"/>
                </a:solidFill>
                <a:latin typeface="Open sans"/>
              </a:rPr>
              <a:t>				Total capacity: 136 passengers. (2 platforms included)</a:t>
            </a:r>
          </a:p>
          <a:p>
            <a:pPr lvl="1"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US" sz="2000" b="1" i="1" dirty="0">
                <a:solidFill>
                  <a:srgbClr val="0073AE"/>
                </a:solidFill>
                <a:latin typeface="Open sans"/>
              </a:rPr>
              <a:t>Access to the bus:	</a:t>
            </a:r>
            <a:r>
              <a:rPr lang="en-US" sz="2000" dirty="0">
                <a:solidFill>
                  <a:srgbClr val="0073AE"/>
                </a:solidFill>
                <a:latin typeface="Open sans"/>
              </a:rPr>
              <a:t>4 double doors </a:t>
            </a:r>
          </a:p>
          <a:p>
            <a:pPr marL="457200" lvl="1" indent="0">
              <a:spcBef>
                <a:spcPts val="0"/>
              </a:spcBef>
              <a:buNone/>
            </a:pPr>
            <a:r>
              <a:rPr lang="en-US" sz="2000" dirty="0">
                <a:solidFill>
                  <a:srgbClr val="0073AE"/>
                </a:solidFill>
                <a:latin typeface="Open sans"/>
              </a:rPr>
              <a:t>						Manual ramp</a:t>
            </a:r>
          </a:p>
          <a:p>
            <a:pPr marL="457200" lvl="1" indent="0">
              <a:spcBef>
                <a:spcPts val="0"/>
              </a:spcBef>
              <a:buNone/>
            </a:pPr>
            <a:endParaRPr lang="en-US" sz="500" dirty="0">
              <a:solidFill>
                <a:srgbClr val="0073AE"/>
              </a:solidFill>
              <a:latin typeface="Open sans"/>
            </a:endParaRPr>
          </a:p>
          <a:p>
            <a:pPr lvl="1"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US" sz="2000" b="1" i="1" dirty="0">
                <a:solidFill>
                  <a:srgbClr val="0073AE"/>
                </a:solidFill>
                <a:latin typeface="Open sans"/>
              </a:rPr>
              <a:t>Comfort:	 	</a:t>
            </a:r>
            <a:r>
              <a:rPr lang="en-US" sz="2000" dirty="0">
                <a:solidFill>
                  <a:srgbClr val="0073AE"/>
                </a:solidFill>
                <a:latin typeface="Open sans"/>
              </a:rPr>
              <a:t>Full air-conditioning system </a:t>
            </a:r>
          </a:p>
          <a:p>
            <a:pPr marL="457200" lvl="1" indent="0">
              <a:spcBef>
                <a:spcPts val="0"/>
              </a:spcBef>
              <a:buNone/>
            </a:pPr>
            <a:r>
              <a:rPr lang="en-US" sz="2000" dirty="0">
                <a:solidFill>
                  <a:srgbClr val="0073AE"/>
                </a:solidFill>
                <a:latin typeface="Open sans"/>
              </a:rPr>
              <a:t>				Heating with heat pump and additional diesel heat 						generator. </a:t>
            </a:r>
          </a:p>
          <a:p>
            <a:pPr marL="457200" lvl="1" indent="0">
              <a:spcBef>
                <a:spcPts val="0"/>
              </a:spcBef>
              <a:buNone/>
            </a:pPr>
            <a:r>
              <a:rPr lang="en-US" sz="2000" dirty="0">
                <a:solidFill>
                  <a:srgbClr val="0073AE"/>
                </a:solidFill>
                <a:latin typeface="Open sans"/>
              </a:rPr>
              <a:t>				Free WIFI and USB connection with every seat </a:t>
            </a:r>
            <a:endParaRPr lang="en-US" sz="2000" b="1" i="1" dirty="0">
              <a:solidFill>
                <a:srgbClr val="0073AE"/>
              </a:solidFill>
              <a:latin typeface="Open sans"/>
            </a:endParaRPr>
          </a:p>
          <a:p>
            <a:pPr marL="457200" lvl="1" indent="0">
              <a:spcBef>
                <a:spcPts val="0"/>
              </a:spcBef>
              <a:buNone/>
            </a:pPr>
            <a:r>
              <a:rPr lang="en-US" sz="2000" dirty="0"/>
              <a:t>						   						</a:t>
            </a:r>
          </a:p>
        </p:txBody>
      </p:sp>
    </p:spTree>
    <p:extLst>
      <p:ext uri="{BB962C8B-B14F-4D97-AF65-F5344CB8AC3E}">
        <p14:creationId xmlns:p14="http://schemas.microsoft.com/office/powerpoint/2010/main" val="18224281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3C36B4BB-5054-4F91-AAAF-D9B574655608}"/>
              </a:ext>
            </a:extLst>
          </p:cNvPr>
          <p:cNvSpPr/>
          <p:nvPr/>
        </p:nvSpPr>
        <p:spPr>
          <a:xfrm>
            <a:off x="0" y="5735782"/>
            <a:ext cx="9144000" cy="1122218"/>
          </a:xfrm>
          <a:prstGeom prst="rect">
            <a:avLst/>
          </a:prstGeom>
          <a:solidFill>
            <a:srgbClr val="0073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296EB938-A8FD-4D33-BCAD-58A69CB4C82A}"/>
              </a:ext>
            </a:extLst>
          </p:cNvPr>
          <p:cNvSpPr/>
          <p:nvPr/>
        </p:nvSpPr>
        <p:spPr>
          <a:xfrm>
            <a:off x="7600382" y="5736009"/>
            <a:ext cx="1278960" cy="82328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pic>
        <p:nvPicPr>
          <p:cNvPr id="4" name="Picture 3" descr="cid:image003.png@01D30C3A.50F200B0">
            <a:extLst>
              <a:ext uri="{FF2B5EF4-FFF2-40B4-BE49-F238E27FC236}">
                <a16:creationId xmlns:a16="http://schemas.microsoft.com/office/drawing/2014/main" id="{8AB4AD43-D923-460A-BF1B-79A634AA41E6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4663"/>
          <a:stretch/>
        </p:blipFill>
        <p:spPr bwMode="auto">
          <a:xfrm>
            <a:off x="7628090" y="6154275"/>
            <a:ext cx="660116" cy="321899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314A74A2-217C-450E-9774-C1059E9E4530}"/>
              </a:ext>
            </a:extLst>
          </p:cNvPr>
          <p:cNvSpPr txBox="1"/>
          <p:nvPr/>
        </p:nvSpPr>
        <p:spPr>
          <a:xfrm>
            <a:off x="104115" y="5984572"/>
            <a:ext cx="446788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000" dirty="0" err="1">
                <a:solidFill>
                  <a:schemeClr val="bg1"/>
                </a:solidFill>
                <a:latin typeface="Open sans"/>
              </a:rPr>
              <a:t>Webinar</a:t>
            </a:r>
            <a:r>
              <a:rPr lang="es-ES" sz="1000" dirty="0">
                <a:solidFill>
                  <a:schemeClr val="bg1"/>
                </a:solidFill>
                <a:latin typeface="Open sans"/>
              </a:rPr>
              <a:t> </a:t>
            </a:r>
            <a:r>
              <a:rPr lang="es-ES" sz="1000" dirty="0" err="1">
                <a:solidFill>
                  <a:schemeClr val="bg1"/>
                </a:solidFill>
                <a:latin typeface="Open sans"/>
              </a:rPr>
              <a:t>delivered</a:t>
            </a:r>
            <a:r>
              <a:rPr lang="es-ES" sz="1000" dirty="0">
                <a:solidFill>
                  <a:schemeClr val="bg1"/>
                </a:solidFill>
                <a:latin typeface="Open sans"/>
              </a:rPr>
              <a:t> </a:t>
            </a:r>
            <a:r>
              <a:rPr lang="es-ES" sz="1000" dirty="0" err="1">
                <a:solidFill>
                  <a:schemeClr val="bg1"/>
                </a:solidFill>
                <a:latin typeface="Open sans"/>
              </a:rPr>
              <a:t>by</a:t>
            </a:r>
            <a:r>
              <a:rPr lang="es-ES" sz="1000" dirty="0">
                <a:solidFill>
                  <a:schemeClr val="bg1"/>
                </a:solidFill>
                <a:latin typeface="Open sans"/>
              </a:rPr>
              <a:t> </a:t>
            </a:r>
          </a:p>
          <a:p>
            <a:endParaRPr lang="es-ES" sz="1000" dirty="0">
              <a:solidFill>
                <a:schemeClr val="bg1"/>
              </a:solidFill>
              <a:latin typeface="Open sans"/>
            </a:endParaRPr>
          </a:p>
          <a:p>
            <a:r>
              <a:rPr lang="es-ES" sz="1000" b="1" dirty="0">
                <a:solidFill>
                  <a:schemeClr val="bg1"/>
                </a:solidFill>
                <a:latin typeface="Open sans"/>
              </a:rPr>
              <a:t>Smart Urban </a:t>
            </a:r>
            <a:r>
              <a:rPr lang="es-ES" sz="1000" b="1" dirty="0" err="1">
                <a:solidFill>
                  <a:schemeClr val="bg1"/>
                </a:solidFill>
                <a:latin typeface="Open sans"/>
              </a:rPr>
              <a:t>Mobility</a:t>
            </a:r>
            <a:r>
              <a:rPr lang="es-ES" sz="1000" b="1" dirty="0">
                <a:solidFill>
                  <a:schemeClr val="bg1"/>
                </a:solidFill>
                <a:latin typeface="Open sans"/>
              </a:rPr>
              <a:t> </a:t>
            </a:r>
            <a:r>
              <a:rPr lang="es-ES" sz="1000" b="1" dirty="0" err="1">
                <a:solidFill>
                  <a:schemeClr val="bg1"/>
                </a:solidFill>
                <a:latin typeface="Open sans"/>
              </a:rPr>
              <a:t>Support</a:t>
            </a:r>
            <a:r>
              <a:rPr lang="es-ES" sz="1000" b="1" dirty="0">
                <a:solidFill>
                  <a:schemeClr val="bg1"/>
                </a:solidFill>
                <a:latin typeface="Open sans"/>
              </a:rPr>
              <a:t> Office </a:t>
            </a:r>
            <a:r>
              <a:rPr lang="es-ES" sz="1000" dirty="0" err="1">
                <a:solidFill>
                  <a:schemeClr val="bg1"/>
                </a:solidFill>
                <a:latin typeface="Open sans"/>
              </a:rPr>
              <a:t>on</a:t>
            </a:r>
            <a:r>
              <a:rPr lang="es-ES" sz="1000" dirty="0">
                <a:solidFill>
                  <a:schemeClr val="bg1"/>
                </a:solidFill>
                <a:latin typeface="Open sans"/>
              </a:rPr>
              <a:t> </a:t>
            </a:r>
            <a:r>
              <a:rPr lang="es-ES" sz="1000" dirty="0" err="1">
                <a:solidFill>
                  <a:schemeClr val="bg1"/>
                </a:solidFill>
                <a:latin typeface="Open sans"/>
              </a:rPr>
              <a:t>behalf</a:t>
            </a:r>
            <a:r>
              <a:rPr lang="es-ES" sz="1000" dirty="0">
                <a:solidFill>
                  <a:schemeClr val="bg1"/>
                </a:solidFill>
                <a:latin typeface="Open sans"/>
              </a:rPr>
              <a:t> </a:t>
            </a:r>
            <a:r>
              <a:rPr lang="es-ES" sz="1000" dirty="0" err="1">
                <a:solidFill>
                  <a:schemeClr val="bg1"/>
                </a:solidFill>
                <a:latin typeface="Open sans"/>
              </a:rPr>
              <a:t>of</a:t>
            </a:r>
            <a:r>
              <a:rPr lang="es-ES" sz="1000" dirty="0">
                <a:solidFill>
                  <a:schemeClr val="bg1"/>
                </a:solidFill>
                <a:latin typeface="Open sans"/>
              </a:rPr>
              <a:t> </a:t>
            </a:r>
            <a:r>
              <a:rPr lang="es-ES" sz="1000" dirty="0" err="1">
                <a:solidFill>
                  <a:schemeClr val="bg1"/>
                </a:solidFill>
                <a:latin typeface="Open sans"/>
              </a:rPr>
              <a:t>European</a:t>
            </a:r>
            <a:r>
              <a:rPr lang="es-ES" sz="1000" dirty="0">
                <a:solidFill>
                  <a:schemeClr val="bg1"/>
                </a:solidFill>
                <a:latin typeface="Open sans"/>
              </a:rPr>
              <a:t> </a:t>
            </a:r>
            <a:r>
              <a:rPr lang="es-ES" sz="1000" dirty="0" err="1">
                <a:solidFill>
                  <a:schemeClr val="bg1"/>
                </a:solidFill>
                <a:latin typeface="Open sans"/>
              </a:rPr>
              <a:t>Commission</a:t>
            </a:r>
            <a:endParaRPr lang="es-ES" sz="1000" dirty="0">
              <a:solidFill>
                <a:schemeClr val="bg1"/>
              </a:solidFill>
              <a:latin typeface="Open sans"/>
            </a:endParaRPr>
          </a:p>
          <a:p>
            <a:r>
              <a:rPr lang="es-ES" sz="1000" dirty="0">
                <a:solidFill>
                  <a:schemeClr val="bg1"/>
                </a:solidFill>
                <a:latin typeface="Open sans"/>
              </a:rPr>
              <a:t>www.jiip.eu/smarturbanbolity/ </a:t>
            </a:r>
            <a:endParaRPr lang="fr-BE" sz="1000" dirty="0">
              <a:solidFill>
                <a:schemeClr val="bg1"/>
              </a:solidFill>
              <a:latin typeface="Open sans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F4D681E4-FDF5-4DB2-8C90-251BD085646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0382" y="5115088"/>
            <a:ext cx="1278960" cy="885077"/>
          </a:xfrm>
          <a:prstGeom prst="rect">
            <a:avLst/>
          </a:prstGeom>
        </p:spPr>
      </p:pic>
      <p:pic>
        <p:nvPicPr>
          <p:cNvPr id="11" name="Picture 10" descr="A picture containing clipart&#10;&#10;Description generated with high confidence">
            <a:extLst>
              <a:ext uri="{FF2B5EF4-FFF2-40B4-BE49-F238E27FC236}">
                <a16:creationId xmlns:a16="http://schemas.microsoft.com/office/drawing/2014/main" id="{473FDF67-9EF2-4B23-81F3-F0173AAFF80E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800" t="1" r="34190" b="30689"/>
          <a:stretch/>
        </p:blipFill>
        <p:spPr>
          <a:xfrm>
            <a:off x="8350258" y="6154728"/>
            <a:ext cx="519848" cy="321446"/>
          </a:xfrm>
          <a:prstGeom prst="rect">
            <a:avLst/>
          </a:prstGeom>
        </p:spPr>
      </p:pic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1A6FF917-6748-4D51-99E2-18B3DA07658E}"/>
              </a:ext>
            </a:extLst>
          </p:cNvPr>
          <p:cNvCxnSpPr>
            <a:cxnSpLocks/>
          </p:cNvCxnSpPr>
          <p:nvPr/>
        </p:nvCxnSpPr>
        <p:spPr>
          <a:xfrm>
            <a:off x="0" y="655629"/>
            <a:ext cx="9144000" cy="0"/>
          </a:xfrm>
          <a:prstGeom prst="line">
            <a:avLst/>
          </a:prstGeom>
          <a:ln w="19050">
            <a:solidFill>
              <a:srgbClr val="0073A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F6112DD8-730E-47E3-AB24-7F3EDBA809A5}"/>
              </a:ext>
            </a:extLst>
          </p:cNvPr>
          <p:cNvSpPr txBox="1"/>
          <p:nvPr/>
        </p:nvSpPr>
        <p:spPr>
          <a:xfrm>
            <a:off x="0" y="5339099"/>
            <a:ext cx="559261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>
                <a:solidFill>
                  <a:srgbClr val="0073AE"/>
                </a:solidFill>
                <a:latin typeface="Open sans"/>
                <a:cs typeface="Arial" panose="020B0604020202020204" pitchFamily="34" charset="0"/>
              </a:rPr>
              <a:t>Webinar – Clean Bus Deployment Initiative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A26F1E2-51AF-45CB-B0FA-F68EE289D935}"/>
              </a:ext>
            </a:extLst>
          </p:cNvPr>
          <p:cNvSpPr txBox="1"/>
          <p:nvPr/>
        </p:nvSpPr>
        <p:spPr>
          <a:xfrm>
            <a:off x="698709" y="140299"/>
            <a:ext cx="80192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0073AE"/>
                </a:solidFill>
                <a:latin typeface="Open sans"/>
                <a:cs typeface="Arial" panose="020B0604020202020204" pitchFamily="34" charset="0"/>
              </a:rPr>
              <a:t>4. </a:t>
            </a:r>
            <a:r>
              <a:rPr lang="en-US" sz="2000" b="1" dirty="0" err="1">
                <a:solidFill>
                  <a:srgbClr val="0073AE"/>
                </a:solidFill>
                <a:latin typeface="Open sans"/>
                <a:cs typeface="Arial" panose="020B0604020202020204" pitchFamily="34" charset="0"/>
              </a:rPr>
              <a:t>Zuid</a:t>
            </a:r>
            <a:r>
              <a:rPr lang="en-US" sz="2000" b="1" dirty="0">
                <a:solidFill>
                  <a:srgbClr val="0073AE"/>
                </a:solidFill>
                <a:latin typeface="Open sans"/>
                <a:cs typeface="Arial" panose="020B0604020202020204" pitchFamily="34" charset="0"/>
              </a:rPr>
              <a:t> – </a:t>
            </a:r>
            <a:r>
              <a:rPr lang="en-US" sz="2000" b="1" dirty="0" err="1">
                <a:solidFill>
                  <a:srgbClr val="0073AE"/>
                </a:solidFill>
                <a:latin typeface="Open sans"/>
                <a:cs typeface="Arial" panose="020B0604020202020204" pitchFamily="34" charset="0"/>
              </a:rPr>
              <a:t>Oost</a:t>
            </a:r>
            <a:r>
              <a:rPr lang="en-US" sz="2000" b="1" dirty="0">
                <a:solidFill>
                  <a:srgbClr val="0073AE"/>
                </a:solidFill>
                <a:latin typeface="Open sans"/>
                <a:cs typeface="Arial" panose="020B0604020202020204" pitchFamily="34" charset="0"/>
              </a:rPr>
              <a:t> Brabant e-bus specification bus routes</a:t>
            </a: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0848" y="678842"/>
            <a:ext cx="6657300" cy="50085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040865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3C36B4BB-5054-4F91-AAAF-D9B574655608}"/>
              </a:ext>
            </a:extLst>
          </p:cNvPr>
          <p:cNvSpPr/>
          <p:nvPr/>
        </p:nvSpPr>
        <p:spPr>
          <a:xfrm>
            <a:off x="0" y="5735782"/>
            <a:ext cx="9144000" cy="1122218"/>
          </a:xfrm>
          <a:prstGeom prst="rect">
            <a:avLst/>
          </a:prstGeom>
          <a:solidFill>
            <a:srgbClr val="0073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296EB938-A8FD-4D33-BCAD-58A69CB4C82A}"/>
              </a:ext>
            </a:extLst>
          </p:cNvPr>
          <p:cNvSpPr/>
          <p:nvPr/>
        </p:nvSpPr>
        <p:spPr>
          <a:xfrm>
            <a:off x="7600382" y="5736009"/>
            <a:ext cx="1278960" cy="82328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pic>
        <p:nvPicPr>
          <p:cNvPr id="4" name="Picture 3" descr="cid:image003.png@01D30C3A.50F200B0">
            <a:extLst>
              <a:ext uri="{FF2B5EF4-FFF2-40B4-BE49-F238E27FC236}">
                <a16:creationId xmlns:a16="http://schemas.microsoft.com/office/drawing/2014/main" id="{8AB4AD43-D923-460A-BF1B-79A634AA41E6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4663"/>
          <a:stretch/>
        </p:blipFill>
        <p:spPr bwMode="auto">
          <a:xfrm>
            <a:off x="7628090" y="6154275"/>
            <a:ext cx="660116" cy="321899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314A74A2-217C-450E-9774-C1059E9E4530}"/>
              </a:ext>
            </a:extLst>
          </p:cNvPr>
          <p:cNvSpPr txBox="1"/>
          <p:nvPr/>
        </p:nvSpPr>
        <p:spPr>
          <a:xfrm>
            <a:off x="104115" y="5984572"/>
            <a:ext cx="446788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000" dirty="0" err="1">
                <a:solidFill>
                  <a:schemeClr val="bg1"/>
                </a:solidFill>
                <a:latin typeface="Open sans"/>
              </a:rPr>
              <a:t>Webinar</a:t>
            </a:r>
            <a:r>
              <a:rPr lang="es-ES" sz="1000" dirty="0">
                <a:solidFill>
                  <a:schemeClr val="bg1"/>
                </a:solidFill>
                <a:latin typeface="Open sans"/>
              </a:rPr>
              <a:t> </a:t>
            </a:r>
            <a:r>
              <a:rPr lang="es-ES" sz="1000" dirty="0" err="1">
                <a:solidFill>
                  <a:schemeClr val="bg1"/>
                </a:solidFill>
                <a:latin typeface="Open sans"/>
              </a:rPr>
              <a:t>delivered</a:t>
            </a:r>
            <a:r>
              <a:rPr lang="es-ES" sz="1000" dirty="0">
                <a:solidFill>
                  <a:schemeClr val="bg1"/>
                </a:solidFill>
                <a:latin typeface="Open sans"/>
              </a:rPr>
              <a:t> </a:t>
            </a:r>
            <a:r>
              <a:rPr lang="es-ES" sz="1000" dirty="0" err="1">
                <a:solidFill>
                  <a:schemeClr val="bg1"/>
                </a:solidFill>
                <a:latin typeface="Open sans"/>
              </a:rPr>
              <a:t>by</a:t>
            </a:r>
            <a:r>
              <a:rPr lang="es-ES" sz="1000" dirty="0">
                <a:solidFill>
                  <a:schemeClr val="bg1"/>
                </a:solidFill>
                <a:latin typeface="Open sans"/>
              </a:rPr>
              <a:t> </a:t>
            </a:r>
          </a:p>
          <a:p>
            <a:endParaRPr lang="es-ES" sz="1000" dirty="0">
              <a:solidFill>
                <a:schemeClr val="bg1"/>
              </a:solidFill>
              <a:latin typeface="Open sans"/>
            </a:endParaRPr>
          </a:p>
          <a:p>
            <a:r>
              <a:rPr lang="es-ES" sz="1000" b="1" dirty="0">
                <a:solidFill>
                  <a:schemeClr val="bg1"/>
                </a:solidFill>
                <a:latin typeface="Open sans"/>
              </a:rPr>
              <a:t>Smart Urban </a:t>
            </a:r>
            <a:r>
              <a:rPr lang="es-ES" sz="1000" b="1" dirty="0" err="1">
                <a:solidFill>
                  <a:schemeClr val="bg1"/>
                </a:solidFill>
                <a:latin typeface="Open sans"/>
              </a:rPr>
              <a:t>Mobility</a:t>
            </a:r>
            <a:r>
              <a:rPr lang="es-ES" sz="1000" b="1" dirty="0">
                <a:solidFill>
                  <a:schemeClr val="bg1"/>
                </a:solidFill>
                <a:latin typeface="Open sans"/>
              </a:rPr>
              <a:t> </a:t>
            </a:r>
            <a:r>
              <a:rPr lang="es-ES" sz="1000" b="1" dirty="0" err="1">
                <a:solidFill>
                  <a:schemeClr val="bg1"/>
                </a:solidFill>
                <a:latin typeface="Open sans"/>
              </a:rPr>
              <a:t>Support</a:t>
            </a:r>
            <a:r>
              <a:rPr lang="es-ES" sz="1000" b="1" dirty="0">
                <a:solidFill>
                  <a:schemeClr val="bg1"/>
                </a:solidFill>
                <a:latin typeface="Open sans"/>
              </a:rPr>
              <a:t> Office </a:t>
            </a:r>
            <a:r>
              <a:rPr lang="es-ES" sz="1000" dirty="0" err="1">
                <a:solidFill>
                  <a:schemeClr val="bg1"/>
                </a:solidFill>
                <a:latin typeface="Open sans"/>
              </a:rPr>
              <a:t>on</a:t>
            </a:r>
            <a:r>
              <a:rPr lang="es-ES" sz="1000" dirty="0">
                <a:solidFill>
                  <a:schemeClr val="bg1"/>
                </a:solidFill>
                <a:latin typeface="Open sans"/>
              </a:rPr>
              <a:t> </a:t>
            </a:r>
            <a:r>
              <a:rPr lang="es-ES" sz="1000" dirty="0" err="1">
                <a:solidFill>
                  <a:schemeClr val="bg1"/>
                </a:solidFill>
                <a:latin typeface="Open sans"/>
              </a:rPr>
              <a:t>behalf</a:t>
            </a:r>
            <a:r>
              <a:rPr lang="es-ES" sz="1000" dirty="0">
                <a:solidFill>
                  <a:schemeClr val="bg1"/>
                </a:solidFill>
                <a:latin typeface="Open sans"/>
              </a:rPr>
              <a:t> </a:t>
            </a:r>
            <a:r>
              <a:rPr lang="es-ES" sz="1000" dirty="0" err="1">
                <a:solidFill>
                  <a:schemeClr val="bg1"/>
                </a:solidFill>
                <a:latin typeface="Open sans"/>
              </a:rPr>
              <a:t>of</a:t>
            </a:r>
            <a:r>
              <a:rPr lang="es-ES" sz="1000" dirty="0">
                <a:solidFill>
                  <a:schemeClr val="bg1"/>
                </a:solidFill>
                <a:latin typeface="Open sans"/>
              </a:rPr>
              <a:t> </a:t>
            </a:r>
            <a:r>
              <a:rPr lang="es-ES" sz="1000" dirty="0" err="1">
                <a:solidFill>
                  <a:schemeClr val="bg1"/>
                </a:solidFill>
                <a:latin typeface="Open sans"/>
              </a:rPr>
              <a:t>European</a:t>
            </a:r>
            <a:r>
              <a:rPr lang="es-ES" sz="1000" dirty="0">
                <a:solidFill>
                  <a:schemeClr val="bg1"/>
                </a:solidFill>
                <a:latin typeface="Open sans"/>
              </a:rPr>
              <a:t> </a:t>
            </a:r>
            <a:r>
              <a:rPr lang="es-ES" sz="1000" dirty="0" err="1">
                <a:solidFill>
                  <a:schemeClr val="bg1"/>
                </a:solidFill>
                <a:latin typeface="Open sans"/>
              </a:rPr>
              <a:t>Commission</a:t>
            </a:r>
            <a:endParaRPr lang="es-ES" sz="1000" dirty="0">
              <a:solidFill>
                <a:schemeClr val="bg1"/>
              </a:solidFill>
              <a:latin typeface="Open sans"/>
            </a:endParaRPr>
          </a:p>
          <a:p>
            <a:r>
              <a:rPr lang="es-ES" sz="1000" dirty="0">
                <a:solidFill>
                  <a:schemeClr val="bg1"/>
                </a:solidFill>
                <a:latin typeface="Open sans"/>
              </a:rPr>
              <a:t>www.jiip.eu/smarturbanbolity/ </a:t>
            </a:r>
            <a:endParaRPr lang="fr-BE" sz="1000" dirty="0">
              <a:solidFill>
                <a:schemeClr val="bg1"/>
              </a:solidFill>
              <a:latin typeface="Open sans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F4D681E4-FDF5-4DB2-8C90-251BD085646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0382" y="5115088"/>
            <a:ext cx="1278960" cy="885077"/>
          </a:xfrm>
          <a:prstGeom prst="rect">
            <a:avLst/>
          </a:prstGeom>
        </p:spPr>
      </p:pic>
      <p:pic>
        <p:nvPicPr>
          <p:cNvPr id="11" name="Picture 10" descr="A picture containing clipart&#10;&#10;Description generated with high confidence">
            <a:extLst>
              <a:ext uri="{FF2B5EF4-FFF2-40B4-BE49-F238E27FC236}">
                <a16:creationId xmlns:a16="http://schemas.microsoft.com/office/drawing/2014/main" id="{473FDF67-9EF2-4B23-81F3-F0173AAFF80E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800" t="1" r="34190" b="30689"/>
          <a:stretch/>
        </p:blipFill>
        <p:spPr>
          <a:xfrm>
            <a:off x="8350258" y="6154728"/>
            <a:ext cx="519848" cy="321446"/>
          </a:xfrm>
          <a:prstGeom prst="rect">
            <a:avLst/>
          </a:prstGeom>
        </p:spPr>
      </p:pic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1A6FF917-6748-4D51-99E2-18B3DA07658E}"/>
              </a:ext>
            </a:extLst>
          </p:cNvPr>
          <p:cNvCxnSpPr>
            <a:cxnSpLocks/>
          </p:cNvCxnSpPr>
          <p:nvPr/>
        </p:nvCxnSpPr>
        <p:spPr>
          <a:xfrm>
            <a:off x="0" y="655629"/>
            <a:ext cx="9144000" cy="0"/>
          </a:xfrm>
          <a:prstGeom prst="line">
            <a:avLst/>
          </a:prstGeom>
          <a:ln w="19050">
            <a:solidFill>
              <a:srgbClr val="0073A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F6112DD8-730E-47E3-AB24-7F3EDBA809A5}"/>
              </a:ext>
            </a:extLst>
          </p:cNvPr>
          <p:cNvSpPr txBox="1"/>
          <p:nvPr/>
        </p:nvSpPr>
        <p:spPr>
          <a:xfrm>
            <a:off x="0" y="5339099"/>
            <a:ext cx="559261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>
                <a:solidFill>
                  <a:srgbClr val="0073AE"/>
                </a:solidFill>
                <a:latin typeface="Open sans"/>
                <a:cs typeface="Arial" panose="020B0604020202020204" pitchFamily="34" charset="0"/>
              </a:rPr>
              <a:t>Webinar – Clean Bus Deployment Initiative</a:t>
            </a:r>
          </a:p>
        </p:txBody>
      </p:sp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3189" y="89977"/>
            <a:ext cx="6387193" cy="56458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3496533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3C36B4BB-5054-4F91-AAAF-D9B574655608}"/>
              </a:ext>
            </a:extLst>
          </p:cNvPr>
          <p:cNvSpPr/>
          <p:nvPr/>
        </p:nvSpPr>
        <p:spPr>
          <a:xfrm>
            <a:off x="0" y="5735782"/>
            <a:ext cx="9144000" cy="1122218"/>
          </a:xfrm>
          <a:prstGeom prst="rect">
            <a:avLst/>
          </a:prstGeom>
          <a:solidFill>
            <a:srgbClr val="0073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296EB938-A8FD-4D33-BCAD-58A69CB4C82A}"/>
              </a:ext>
            </a:extLst>
          </p:cNvPr>
          <p:cNvSpPr/>
          <p:nvPr/>
        </p:nvSpPr>
        <p:spPr>
          <a:xfrm>
            <a:off x="7600382" y="5736009"/>
            <a:ext cx="1278960" cy="82328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pic>
        <p:nvPicPr>
          <p:cNvPr id="4" name="Picture 3" descr="cid:image003.png@01D30C3A.50F200B0">
            <a:extLst>
              <a:ext uri="{FF2B5EF4-FFF2-40B4-BE49-F238E27FC236}">
                <a16:creationId xmlns:a16="http://schemas.microsoft.com/office/drawing/2014/main" id="{8AB4AD43-D923-460A-BF1B-79A634AA41E6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4663"/>
          <a:stretch/>
        </p:blipFill>
        <p:spPr bwMode="auto">
          <a:xfrm>
            <a:off x="7628090" y="6154275"/>
            <a:ext cx="660116" cy="321899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314A74A2-217C-450E-9774-C1059E9E4530}"/>
              </a:ext>
            </a:extLst>
          </p:cNvPr>
          <p:cNvSpPr txBox="1"/>
          <p:nvPr/>
        </p:nvSpPr>
        <p:spPr>
          <a:xfrm>
            <a:off x="104115" y="5984572"/>
            <a:ext cx="446788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000" dirty="0" err="1">
                <a:solidFill>
                  <a:schemeClr val="bg1"/>
                </a:solidFill>
                <a:latin typeface="Open sans"/>
              </a:rPr>
              <a:t>Webinar</a:t>
            </a:r>
            <a:r>
              <a:rPr lang="es-ES" sz="1000" dirty="0">
                <a:solidFill>
                  <a:schemeClr val="bg1"/>
                </a:solidFill>
                <a:latin typeface="Open sans"/>
              </a:rPr>
              <a:t> </a:t>
            </a:r>
            <a:r>
              <a:rPr lang="es-ES" sz="1000" dirty="0" err="1">
                <a:solidFill>
                  <a:schemeClr val="bg1"/>
                </a:solidFill>
                <a:latin typeface="Open sans"/>
              </a:rPr>
              <a:t>delivered</a:t>
            </a:r>
            <a:r>
              <a:rPr lang="es-ES" sz="1000" dirty="0">
                <a:solidFill>
                  <a:schemeClr val="bg1"/>
                </a:solidFill>
                <a:latin typeface="Open sans"/>
              </a:rPr>
              <a:t> </a:t>
            </a:r>
            <a:r>
              <a:rPr lang="es-ES" sz="1000" dirty="0" err="1">
                <a:solidFill>
                  <a:schemeClr val="bg1"/>
                </a:solidFill>
                <a:latin typeface="Open sans"/>
              </a:rPr>
              <a:t>by</a:t>
            </a:r>
            <a:r>
              <a:rPr lang="es-ES" sz="1000" dirty="0">
                <a:solidFill>
                  <a:schemeClr val="bg1"/>
                </a:solidFill>
                <a:latin typeface="Open sans"/>
              </a:rPr>
              <a:t> </a:t>
            </a:r>
          </a:p>
          <a:p>
            <a:endParaRPr lang="es-ES" sz="1000" dirty="0">
              <a:solidFill>
                <a:schemeClr val="bg1"/>
              </a:solidFill>
              <a:latin typeface="Open sans"/>
            </a:endParaRPr>
          </a:p>
          <a:p>
            <a:r>
              <a:rPr lang="es-ES" sz="1000" b="1" dirty="0">
                <a:solidFill>
                  <a:schemeClr val="bg1"/>
                </a:solidFill>
                <a:latin typeface="Open sans"/>
              </a:rPr>
              <a:t>Smart Urban </a:t>
            </a:r>
            <a:r>
              <a:rPr lang="es-ES" sz="1000" b="1" dirty="0" err="1">
                <a:solidFill>
                  <a:schemeClr val="bg1"/>
                </a:solidFill>
                <a:latin typeface="Open sans"/>
              </a:rPr>
              <a:t>Mobility</a:t>
            </a:r>
            <a:r>
              <a:rPr lang="es-ES" sz="1000" b="1" dirty="0">
                <a:solidFill>
                  <a:schemeClr val="bg1"/>
                </a:solidFill>
                <a:latin typeface="Open sans"/>
              </a:rPr>
              <a:t> </a:t>
            </a:r>
            <a:r>
              <a:rPr lang="es-ES" sz="1000" b="1" dirty="0" err="1">
                <a:solidFill>
                  <a:schemeClr val="bg1"/>
                </a:solidFill>
                <a:latin typeface="Open sans"/>
              </a:rPr>
              <a:t>Support</a:t>
            </a:r>
            <a:r>
              <a:rPr lang="es-ES" sz="1000" b="1" dirty="0">
                <a:solidFill>
                  <a:schemeClr val="bg1"/>
                </a:solidFill>
                <a:latin typeface="Open sans"/>
              </a:rPr>
              <a:t> Office </a:t>
            </a:r>
            <a:r>
              <a:rPr lang="es-ES" sz="1000" dirty="0" err="1">
                <a:solidFill>
                  <a:schemeClr val="bg1"/>
                </a:solidFill>
                <a:latin typeface="Open sans"/>
              </a:rPr>
              <a:t>on</a:t>
            </a:r>
            <a:r>
              <a:rPr lang="es-ES" sz="1000" dirty="0">
                <a:solidFill>
                  <a:schemeClr val="bg1"/>
                </a:solidFill>
                <a:latin typeface="Open sans"/>
              </a:rPr>
              <a:t> </a:t>
            </a:r>
            <a:r>
              <a:rPr lang="es-ES" sz="1000" dirty="0" err="1">
                <a:solidFill>
                  <a:schemeClr val="bg1"/>
                </a:solidFill>
                <a:latin typeface="Open sans"/>
              </a:rPr>
              <a:t>behalf</a:t>
            </a:r>
            <a:r>
              <a:rPr lang="es-ES" sz="1000" dirty="0">
                <a:solidFill>
                  <a:schemeClr val="bg1"/>
                </a:solidFill>
                <a:latin typeface="Open sans"/>
              </a:rPr>
              <a:t> </a:t>
            </a:r>
            <a:r>
              <a:rPr lang="es-ES" sz="1000" dirty="0" err="1">
                <a:solidFill>
                  <a:schemeClr val="bg1"/>
                </a:solidFill>
                <a:latin typeface="Open sans"/>
              </a:rPr>
              <a:t>of</a:t>
            </a:r>
            <a:r>
              <a:rPr lang="es-ES" sz="1000" dirty="0">
                <a:solidFill>
                  <a:schemeClr val="bg1"/>
                </a:solidFill>
                <a:latin typeface="Open sans"/>
              </a:rPr>
              <a:t> </a:t>
            </a:r>
            <a:r>
              <a:rPr lang="es-ES" sz="1000" dirty="0" err="1">
                <a:solidFill>
                  <a:schemeClr val="bg1"/>
                </a:solidFill>
                <a:latin typeface="Open sans"/>
              </a:rPr>
              <a:t>European</a:t>
            </a:r>
            <a:r>
              <a:rPr lang="es-ES" sz="1000" dirty="0">
                <a:solidFill>
                  <a:schemeClr val="bg1"/>
                </a:solidFill>
                <a:latin typeface="Open sans"/>
              </a:rPr>
              <a:t> </a:t>
            </a:r>
            <a:r>
              <a:rPr lang="es-ES" sz="1000" dirty="0" err="1">
                <a:solidFill>
                  <a:schemeClr val="bg1"/>
                </a:solidFill>
                <a:latin typeface="Open sans"/>
              </a:rPr>
              <a:t>Commission</a:t>
            </a:r>
            <a:endParaRPr lang="es-ES" sz="1000" dirty="0">
              <a:solidFill>
                <a:schemeClr val="bg1"/>
              </a:solidFill>
              <a:latin typeface="Open sans"/>
            </a:endParaRPr>
          </a:p>
          <a:p>
            <a:r>
              <a:rPr lang="es-ES" sz="1000" dirty="0">
                <a:solidFill>
                  <a:schemeClr val="bg1"/>
                </a:solidFill>
                <a:latin typeface="Open sans"/>
              </a:rPr>
              <a:t>www.jiip.eu/smarturbanbolity/ </a:t>
            </a:r>
            <a:endParaRPr lang="fr-BE" sz="1000" dirty="0">
              <a:solidFill>
                <a:schemeClr val="bg1"/>
              </a:solidFill>
              <a:latin typeface="Open sans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F4D681E4-FDF5-4DB2-8C90-251BD085646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0382" y="5115088"/>
            <a:ext cx="1278960" cy="885077"/>
          </a:xfrm>
          <a:prstGeom prst="rect">
            <a:avLst/>
          </a:prstGeom>
        </p:spPr>
      </p:pic>
      <p:pic>
        <p:nvPicPr>
          <p:cNvPr id="11" name="Picture 10" descr="A picture containing clipart&#10;&#10;Description generated with high confidence">
            <a:extLst>
              <a:ext uri="{FF2B5EF4-FFF2-40B4-BE49-F238E27FC236}">
                <a16:creationId xmlns:a16="http://schemas.microsoft.com/office/drawing/2014/main" id="{473FDF67-9EF2-4B23-81F3-F0173AAFF80E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800" t="1" r="34190" b="30689"/>
          <a:stretch/>
        </p:blipFill>
        <p:spPr>
          <a:xfrm>
            <a:off x="8350258" y="6154728"/>
            <a:ext cx="519848" cy="321446"/>
          </a:xfrm>
          <a:prstGeom prst="rect">
            <a:avLst/>
          </a:prstGeom>
        </p:spPr>
      </p:pic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1A6FF917-6748-4D51-99E2-18B3DA07658E}"/>
              </a:ext>
            </a:extLst>
          </p:cNvPr>
          <p:cNvCxnSpPr>
            <a:cxnSpLocks/>
          </p:cNvCxnSpPr>
          <p:nvPr/>
        </p:nvCxnSpPr>
        <p:spPr>
          <a:xfrm>
            <a:off x="0" y="655629"/>
            <a:ext cx="9144000" cy="0"/>
          </a:xfrm>
          <a:prstGeom prst="line">
            <a:avLst/>
          </a:prstGeom>
          <a:ln w="19050">
            <a:solidFill>
              <a:srgbClr val="0073A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F6112DD8-730E-47E3-AB24-7F3EDBA809A5}"/>
              </a:ext>
            </a:extLst>
          </p:cNvPr>
          <p:cNvSpPr txBox="1"/>
          <p:nvPr/>
        </p:nvSpPr>
        <p:spPr>
          <a:xfrm>
            <a:off x="0" y="5339099"/>
            <a:ext cx="559261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>
                <a:solidFill>
                  <a:srgbClr val="0073AE"/>
                </a:solidFill>
                <a:latin typeface="Open sans"/>
                <a:cs typeface="Arial" panose="020B0604020202020204" pitchFamily="34" charset="0"/>
              </a:rPr>
              <a:t>Webinar – Clean Bus Deployment Initiative</a:t>
            </a:r>
          </a:p>
        </p:txBody>
      </p:sp>
      <p:sp>
        <p:nvSpPr>
          <p:cNvPr id="13" name="Espace réservé du texte 1"/>
          <p:cNvSpPr txBox="1">
            <a:spLocks/>
          </p:cNvSpPr>
          <p:nvPr/>
        </p:nvSpPr>
        <p:spPr>
          <a:xfrm>
            <a:off x="457698" y="265641"/>
            <a:ext cx="8152483" cy="5272319"/>
          </a:xfrm>
          <a:prstGeom prst="rect">
            <a:avLst/>
          </a:prstGeom>
        </p:spPr>
        <p:txBody>
          <a:bodyPr anchor="ctr"/>
          <a:lstStyle>
            <a:lvl1pPr marL="0" indent="0" algn="l" defTabSz="457200" rtl="0" eaLnBrk="1" latinLnBrk="0" hangingPunct="1">
              <a:spcBef>
                <a:spcPct val="20000"/>
              </a:spcBef>
              <a:buFontTx/>
              <a:buNone/>
              <a:defRPr sz="3200" kern="1200">
                <a:solidFill>
                  <a:schemeClr val="accent1"/>
                </a:solidFill>
                <a:latin typeface="Quicksand Book Regular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3"/>
              </a:buClr>
              <a:buSzPct val="100000"/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713600" indent="-270000" algn="l" defTabSz="457200" rtl="0" eaLnBrk="1" latinLnBrk="0" hangingPunct="1">
              <a:spcBef>
                <a:spcPts val="600"/>
              </a:spcBef>
              <a:buClr>
                <a:schemeClr val="accent4"/>
              </a:buClr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1" indent="0" algn="just">
              <a:buNone/>
            </a:pPr>
            <a:r>
              <a:rPr lang="en-GB" sz="2000" dirty="0">
                <a:solidFill>
                  <a:srgbClr val="0073AE"/>
                </a:solidFill>
              </a:rPr>
              <a:t>-    </a:t>
            </a:r>
            <a:r>
              <a:rPr lang="en-GB" sz="2000" dirty="0">
                <a:solidFill>
                  <a:srgbClr val="0073AE"/>
                </a:solidFill>
                <a:latin typeface="Open sans"/>
              </a:rPr>
              <a:t>All battery charging is done at the depot in Eindhoven.</a:t>
            </a:r>
          </a:p>
          <a:p>
            <a:pPr marL="457200" lvl="1" indent="0" algn="just">
              <a:buNone/>
            </a:pPr>
            <a:endParaRPr lang="en-GB" sz="200" dirty="0">
              <a:solidFill>
                <a:srgbClr val="0073AE"/>
              </a:solidFill>
              <a:latin typeface="Open sans"/>
            </a:endParaRPr>
          </a:p>
          <a:p>
            <a:pPr marL="457200" lvl="1" indent="0" algn="just">
              <a:spcBef>
                <a:spcPts val="0"/>
              </a:spcBef>
              <a:buNone/>
            </a:pPr>
            <a:r>
              <a:rPr lang="en-GB" sz="2400" dirty="0">
                <a:solidFill>
                  <a:srgbClr val="0073AE"/>
                </a:solidFill>
                <a:latin typeface="Open sans"/>
              </a:rPr>
              <a:t>-   T</a:t>
            </a:r>
            <a:r>
              <a:rPr lang="en-GB" sz="2000" dirty="0">
                <a:solidFill>
                  <a:srgbClr val="0073AE"/>
                </a:solidFill>
                <a:latin typeface="Open sans"/>
              </a:rPr>
              <a:t>he depot is located at 1,5 km from the railway station  </a:t>
            </a:r>
          </a:p>
          <a:p>
            <a:pPr marL="457200" lvl="1" indent="0" algn="just">
              <a:spcBef>
                <a:spcPts val="0"/>
              </a:spcBef>
              <a:buNone/>
            </a:pPr>
            <a:r>
              <a:rPr lang="en-GB" sz="2000" dirty="0">
                <a:solidFill>
                  <a:srgbClr val="0073AE"/>
                </a:solidFill>
                <a:latin typeface="Open sans"/>
              </a:rPr>
              <a:t>     where all lines with electric buses starts and ends.</a:t>
            </a:r>
          </a:p>
          <a:p>
            <a:pPr marL="457200" lvl="1" indent="0" algn="just">
              <a:spcBef>
                <a:spcPts val="0"/>
              </a:spcBef>
              <a:buNone/>
            </a:pPr>
            <a:endParaRPr lang="en-GB" sz="200" dirty="0">
              <a:solidFill>
                <a:srgbClr val="0073AE"/>
              </a:solidFill>
              <a:latin typeface="Open sans"/>
            </a:endParaRPr>
          </a:p>
          <a:p>
            <a:pPr marL="457200" lvl="1" indent="0" algn="just">
              <a:spcBef>
                <a:spcPts val="0"/>
              </a:spcBef>
              <a:buNone/>
            </a:pPr>
            <a:r>
              <a:rPr lang="en-GB" sz="2400" dirty="0">
                <a:solidFill>
                  <a:srgbClr val="0073AE"/>
                </a:solidFill>
                <a:latin typeface="Open sans"/>
              </a:rPr>
              <a:t>-   </a:t>
            </a:r>
            <a:r>
              <a:rPr lang="en-GB" sz="2000" dirty="0">
                <a:solidFill>
                  <a:srgbClr val="0073AE"/>
                </a:solidFill>
                <a:latin typeface="Open sans"/>
              </a:rPr>
              <a:t>Buses that will have to be charged will be replaced by a</a:t>
            </a:r>
          </a:p>
          <a:p>
            <a:pPr marL="457200" lvl="1" indent="0" algn="just">
              <a:spcBef>
                <a:spcPts val="0"/>
              </a:spcBef>
              <a:buNone/>
            </a:pPr>
            <a:r>
              <a:rPr lang="en-GB" sz="2000" dirty="0">
                <a:solidFill>
                  <a:srgbClr val="0073AE"/>
                </a:solidFill>
                <a:latin typeface="Open sans"/>
              </a:rPr>
              <a:t>     fully charged bus at the railway station. </a:t>
            </a:r>
          </a:p>
          <a:p>
            <a:pPr marL="457200" lvl="1" indent="0" algn="just">
              <a:buNone/>
            </a:pPr>
            <a:r>
              <a:rPr lang="en-GB" sz="2400" dirty="0">
                <a:solidFill>
                  <a:srgbClr val="0073AE"/>
                </a:solidFill>
                <a:latin typeface="Open sans"/>
              </a:rPr>
              <a:t>-   </a:t>
            </a:r>
            <a:r>
              <a:rPr lang="en-GB" sz="2000" dirty="0">
                <a:solidFill>
                  <a:srgbClr val="0073AE"/>
                </a:solidFill>
                <a:latin typeface="Open sans"/>
              </a:rPr>
              <a:t>Slow charging during the night (4.5 hours)</a:t>
            </a:r>
          </a:p>
          <a:p>
            <a:pPr lvl="1" algn="just">
              <a:spcBef>
                <a:spcPts val="0"/>
              </a:spcBef>
              <a:buFontTx/>
              <a:buChar char="-"/>
            </a:pPr>
            <a:r>
              <a:rPr lang="en-GB" sz="2400" dirty="0">
                <a:solidFill>
                  <a:srgbClr val="0073AE"/>
                </a:solidFill>
                <a:latin typeface="Open sans"/>
              </a:rPr>
              <a:t> </a:t>
            </a:r>
            <a:r>
              <a:rPr lang="en-GB" sz="2000" dirty="0">
                <a:solidFill>
                  <a:srgbClr val="0073AE"/>
                </a:solidFill>
                <a:latin typeface="Open sans"/>
              </a:rPr>
              <a:t>Fast charging during the day (35 minutes at charging</a:t>
            </a:r>
          </a:p>
          <a:p>
            <a:pPr marL="457200" lvl="1" indent="0" algn="just">
              <a:spcBef>
                <a:spcPts val="0"/>
              </a:spcBef>
              <a:buNone/>
            </a:pPr>
            <a:r>
              <a:rPr lang="en-GB" sz="2000" dirty="0">
                <a:solidFill>
                  <a:srgbClr val="0073AE"/>
                </a:solidFill>
                <a:latin typeface="Open sans"/>
              </a:rPr>
              <a:t>     speed 1.5 C).</a:t>
            </a:r>
          </a:p>
          <a:p>
            <a:pPr marL="457200" lvl="1" indent="0" algn="just">
              <a:buNone/>
            </a:pPr>
            <a:r>
              <a:rPr lang="en-GB" sz="2400" dirty="0">
                <a:solidFill>
                  <a:srgbClr val="0073AE"/>
                </a:solidFill>
                <a:latin typeface="Open sans"/>
              </a:rPr>
              <a:t> -  </a:t>
            </a:r>
            <a:r>
              <a:rPr lang="en-GB" sz="2000" dirty="0">
                <a:solidFill>
                  <a:srgbClr val="0073AE"/>
                </a:solidFill>
                <a:latin typeface="Open sans"/>
              </a:rPr>
              <a:t>Therefore 6 extra buses for charging are needed </a:t>
            </a:r>
          </a:p>
          <a:p>
            <a:pPr marL="457200" lvl="1" indent="0" algn="just">
              <a:buNone/>
            </a:pPr>
            <a:r>
              <a:rPr lang="en-GB" sz="2000" dirty="0">
                <a:solidFill>
                  <a:srgbClr val="0073AE"/>
                </a:solidFill>
                <a:latin typeface="Open sans"/>
              </a:rPr>
              <a:t>    				37 + 6 = 43 e-buses. </a:t>
            </a:r>
          </a:p>
        </p:txBody>
      </p:sp>
      <p:sp>
        <p:nvSpPr>
          <p:cNvPr id="2" name="ZoneTexte 1"/>
          <p:cNvSpPr txBox="1"/>
          <p:nvPr/>
        </p:nvSpPr>
        <p:spPr>
          <a:xfrm>
            <a:off x="628396" y="138322"/>
            <a:ext cx="630233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0073AE"/>
                </a:solidFill>
                <a:latin typeface="Open sans"/>
                <a:cs typeface="Arial" panose="020B0604020202020204" pitchFamily="34" charset="0"/>
              </a:rPr>
              <a:t>4. </a:t>
            </a:r>
            <a:r>
              <a:rPr lang="en-US" sz="2000" b="1" dirty="0" err="1">
                <a:solidFill>
                  <a:srgbClr val="0073AE"/>
                </a:solidFill>
                <a:latin typeface="Open sans"/>
                <a:cs typeface="Arial" panose="020B0604020202020204" pitchFamily="34" charset="0"/>
              </a:rPr>
              <a:t>Zuid</a:t>
            </a:r>
            <a:r>
              <a:rPr lang="en-US" sz="2000" b="1" dirty="0">
                <a:solidFill>
                  <a:srgbClr val="0073AE"/>
                </a:solidFill>
                <a:latin typeface="Open sans"/>
                <a:cs typeface="Arial" panose="020B0604020202020204" pitchFamily="34" charset="0"/>
              </a:rPr>
              <a:t> – </a:t>
            </a:r>
            <a:r>
              <a:rPr lang="en-US" sz="2000" b="1" dirty="0" err="1">
                <a:solidFill>
                  <a:srgbClr val="0073AE"/>
                </a:solidFill>
                <a:latin typeface="Open sans"/>
                <a:cs typeface="Arial" panose="020B0604020202020204" pitchFamily="34" charset="0"/>
              </a:rPr>
              <a:t>Oost</a:t>
            </a:r>
            <a:r>
              <a:rPr lang="en-US" sz="2000" b="1" dirty="0">
                <a:solidFill>
                  <a:srgbClr val="0073AE"/>
                </a:solidFill>
                <a:latin typeface="Open sans"/>
                <a:cs typeface="Arial" panose="020B0604020202020204" pitchFamily="34" charset="0"/>
              </a:rPr>
              <a:t> Brabant </a:t>
            </a:r>
            <a:r>
              <a:rPr lang="en-US" sz="2000" b="1" dirty="0">
                <a:solidFill>
                  <a:srgbClr val="0073AE"/>
                </a:solidFill>
              </a:rPr>
              <a:t>Charging strategy</a:t>
            </a:r>
          </a:p>
        </p:txBody>
      </p:sp>
    </p:spTree>
    <p:extLst>
      <p:ext uri="{BB962C8B-B14F-4D97-AF65-F5344CB8AC3E}">
        <p14:creationId xmlns:p14="http://schemas.microsoft.com/office/powerpoint/2010/main" val="10172939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3C36B4BB-5054-4F91-AAAF-D9B574655608}"/>
              </a:ext>
            </a:extLst>
          </p:cNvPr>
          <p:cNvSpPr/>
          <p:nvPr/>
        </p:nvSpPr>
        <p:spPr>
          <a:xfrm>
            <a:off x="0" y="5735782"/>
            <a:ext cx="9144000" cy="1122218"/>
          </a:xfrm>
          <a:prstGeom prst="rect">
            <a:avLst/>
          </a:prstGeom>
          <a:solidFill>
            <a:srgbClr val="0073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296EB938-A8FD-4D33-BCAD-58A69CB4C82A}"/>
              </a:ext>
            </a:extLst>
          </p:cNvPr>
          <p:cNvSpPr/>
          <p:nvPr/>
        </p:nvSpPr>
        <p:spPr>
          <a:xfrm>
            <a:off x="7600382" y="5736009"/>
            <a:ext cx="1278960" cy="82328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pic>
        <p:nvPicPr>
          <p:cNvPr id="4" name="Picture 3" descr="cid:image003.png@01D30C3A.50F200B0">
            <a:extLst>
              <a:ext uri="{FF2B5EF4-FFF2-40B4-BE49-F238E27FC236}">
                <a16:creationId xmlns:a16="http://schemas.microsoft.com/office/drawing/2014/main" id="{8AB4AD43-D923-460A-BF1B-79A634AA41E6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4663"/>
          <a:stretch/>
        </p:blipFill>
        <p:spPr bwMode="auto">
          <a:xfrm>
            <a:off x="7628090" y="6154275"/>
            <a:ext cx="660116" cy="321899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314A74A2-217C-450E-9774-C1059E9E4530}"/>
              </a:ext>
            </a:extLst>
          </p:cNvPr>
          <p:cNvSpPr txBox="1"/>
          <p:nvPr/>
        </p:nvSpPr>
        <p:spPr>
          <a:xfrm>
            <a:off x="104115" y="5984572"/>
            <a:ext cx="446788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000" dirty="0" err="1">
                <a:solidFill>
                  <a:schemeClr val="bg1"/>
                </a:solidFill>
                <a:latin typeface="Open sans"/>
              </a:rPr>
              <a:t>Webinar</a:t>
            </a:r>
            <a:r>
              <a:rPr lang="es-ES" sz="1000" dirty="0">
                <a:solidFill>
                  <a:schemeClr val="bg1"/>
                </a:solidFill>
                <a:latin typeface="Open sans"/>
              </a:rPr>
              <a:t> </a:t>
            </a:r>
            <a:r>
              <a:rPr lang="es-ES" sz="1000" dirty="0" err="1">
                <a:solidFill>
                  <a:schemeClr val="bg1"/>
                </a:solidFill>
                <a:latin typeface="Open sans"/>
              </a:rPr>
              <a:t>delivered</a:t>
            </a:r>
            <a:r>
              <a:rPr lang="es-ES" sz="1000" dirty="0">
                <a:solidFill>
                  <a:schemeClr val="bg1"/>
                </a:solidFill>
                <a:latin typeface="Open sans"/>
              </a:rPr>
              <a:t> </a:t>
            </a:r>
            <a:r>
              <a:rPr lang="es-ES" sz="1000" dirty="0" err="1">
                <a:solidFill>
                  <a:schemeClr val="bg1"/>
                </a:solidFill>
                <a:latin typeface="Open sans"/>
              </a:rPr>
              <a:t>by</a:t>
            </a:r>
            <a:r>
              <a:rPr lang="es-ES" sz="1000" dirty="0">
                <a:solidFill>
                  <a:schemeClr val="bg1"/>
                </a:solidFill>
                <a:latin typeface="Open sans"/>
              </a:rPr>
              <a:t> </a:t>
            </a:r>
          </a:p>
          <a:p>
            <a:endParaRPr lang="es-ES" sz="1000" dirty="0">
              <a:solidFill>
                <a:schemeClr val="bg1"/>
              </a:solidFill>
              <a:latin typeface="Open sans"/>
            </a:endParaRPr>
          </a:p>
          <a:p>
            <a:r>
              <a:rPr lang="es-ES" sz="1000" b="1" dirty="0">
                <a:solidFill>
                  <a:schemeClr val="bg1"/>
                </a:solidFill>
                <a:latin typeface="Open sans"/>
              </a:rPr>
              <a:t>Smart Urban </a:t>
            </a:r>
            <a:r>
              <a:rPr lang="es-ES" sz="1000" b="1" dirty="0" err="1">
                <a:solidFill>
                  <a:schemeClr val="bg1"/>
                </a:solidFill>
                <a:latin typeface="Open sans"/>
              </a:rPr>
              <a:t>Mobility</a:t>
            </a:r>
            <a:r>
              <a:rPr lang="es-ES" sz="1000" b="1" dirty="0">
                <a:solidFill>
                  <a:schemeClr val="bg1"/>
                </a:solidFill>
                <a:latin typeface="Open sans"/>
              </a:rPr>
              <a:t> </a:t>
            </a:r>
            <a:r>
              <a:rPr lang="es-ES" sz="1000" b="1" dirty="0" err="1">
                <a:solidFill>
                  <a:schemeClr val="bg1"/>
                </a:solidFill>
                <a:latin typeface="Open sans"/>
              </a:rPr>
              <a:t>Support</a:t>
            </a:r>
            <a:r>
              <a:rPr lang="es-ES" sz="1000" b="1" dirty="0">
                <a:solidFill>
                  <a:schemeClr val="bg1"/>
                </a:solidFill>
                <a:latin typeface="Open sans"/>
              </a:rPr>
              <a:t> Office </a:t>
            </a:r>
            <a:r>
              <a:rPr lang="es-ES" sz="1000" dirty="0" err="1">
                <a:solidFill>
                  <a:schemeClr val="bg1"/>
                </a:solidFill>
                <a:latin typeface="Open sans"/>
              </a:rPr>
              <a:t>on</a:t>
            </a:r>
            <a:r>
              <a:rPr lang="es-ES" sz="1000" dirty="0">
                <a:solidFill>
                  <a:schemeClr val="bg1"/>
                </a:solidFill>
                <a:latin typeface="Open sans"/>
              </a:rPr>
              <a:t> </a:t>
            </a:r>
            <a:r>
              <a:rPr lang="es-ES" sz="1000" dirty="0" err="1">
                <a:solidFill>
                  <a:schemeClr val="bg1"/>
                </a:solidFill>
                <a:latin typeface="Open sans"/>
              </a:rPr>
              <a:t>behalf</a:t>
            </a:r>
            <a:r>
              <a:rPr lang="es-ES" sz="1000" dirty="0">
                <a:solidFill>
                  <a:schemeClr val="bg1"/>
                </a:solidFill>
                <a:latin typeface="Open sans"/>
              </a:rPr>
              <a:t> </a:t>
            </a:r>
            <a:r>
              <a:rPr lang="es-ES" sz="1000" dirty="0" err="1">
                <a:solidFill>
                  <a:schemeClr val="bg1"/>
                </a:solidFill>
                <a:latin typeface="Open sans"/>
              </a:rPr>
              <a:t>of</a:t>
            </a:r>
            <a:r>
              <a:rPr lang="es-ES" sz="1000" dirty="0">
                <a:solidFill>
                  <a:schemeClr val="bg1"/>
                </a:solidFill>
                <a:latin typeface="Open sans"/>
              </a:rPr>
              <a:t> </a:t>
            </a:r>
            <a:r>
              <a:rPr lang="es-ES" sz="1000" dirty="0" err="1">
                <a:solidFill>
                  <a:schemeClr val="bg1"/>
                </a:solidFill>
                <a:latin typeface="Open sans"/>
              </a:rPr>
              <a:t>European</a:t>
            </a:r>
            <a:r>
              <a:rPr lang="es-ES" sz="1000" dirty="0">
                <a:solidFill>
                  <a:schemeClr val="bg1"/>
                </a:solidFill>
                <a:latin typeface="Open sans"/>
              </a:rPr>
              <a:t> </a:t>
            </a:r>
            <a:r>
              <a:rPr lang="es-ES" sz="1000" dirty="0" err="1">
                <a:solidFill>
                  <a:schemeClr val="bg1"/>
                </a:solidFill>
                <a:latin typeface="Open sans"/>
              </a:rPr>
              <a:t>Commission</a:t>
            </a:r>
            <a:endParaRPr lang="es-ES" sz="1000" dirty="0">
              <a:solidFill>
                <a:schemeClr val="bg1"/>
              </a:solidFill>
              <a:latin typeface="Open sans"/>
            </a:endParaRPr>
          </a:p>
          <a:p>
            <a:r>
              <a:rPr lang="es-ES" sz="1000" dirty="0">
                <a:solidFill>
                  <a:schemeClr val="bg1"/>
                </a:solidFill>
                <a:latin typeface="Open sans"/>
              </a:rPr>
              <a:t>www.jiip.eu/smarturbanbolity/ </a:t>
            </a:r>
            <a:endParaRPr lang="fr-BE" sz="1000" dirty="0">
              <a:solidFill>
                <a:schemeClr val="bg1"/>
              </a:solidFill>
              <a:latin typeface="Open sans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F4D681E4-FDF5-4DB2-8C90-251BD085646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0382" y="5115088"/>
            <a:ext cx="1278960" cy="885077"/>
          </a:xfrm>
          <a:prstGeom prst="rect">
            <a:avLst/>
          </a:prstGeom>
        </p:spPr>
      </p:pic>
      <p:pic>
        <p:nvPicPr>
          <p:cNvPr id="11" name="Picture 10" descr="A picture containing clipart&#10;&#10;Description generated with high confidence">
            <a:extLst>
              <a:ext uri="{FF2B5EF4-FFF2-40B4-BE49-F238E27FC236}">
                <a16:creationId xmlns:a16="http://schemas.microsoft.com/office/drawing/2014/main" id="{473FDF67-9EF2-4B23-81F3-F0173AAFF80E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800" t="1" r="34190" b="30689"/>
          <a:stretch/>
        </p:blipFill>
        <p:spPr>
          <a:xfrm>
            <a:off x="8350258" y="6154728"/>
            <a:ext cx="519848" cy="321446"/>
          </a:xfrm>
          <a:prstGeom prst="rect">
            <a:avLst/>
          </a:prstGeom>
        </p:spPr>
      </p:pic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1A6FF917-6748-4D51-99E2-18B3DA07658E}"/>
              </a:ext>
            </a:extLst>
          </p:cNvPr>
          <p:cNvCxnSpPr>
            <a:cxnSpLocks/>
          </p:cNvCxnSpPr>
          <p:nvPr/>
        </p:nvCxnSpPr>
        <p:spPr>
          <a:xfrm>
            <a:off x="0" y="655629"/>
            <a:ext cx="9144000" cy="0"/>
          </a:xfrm>
          <a:prstGeom prst="line">
            <a:avLst/>
          </a:prstGeom>
          <a:ln w="19050">
            <a:solidFill>
              <a:srgbClr val="0073A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F6112DD8-730E-47E3-AB24-7F3EDBA809A5}"/>
              </a:ext>
            </a:extLst>
          </p:cNvPr>
          <p:cNvSpPr txBox="1"/>
          <p:nvPr/>
        </p:nvSpPr>
        <p:spPr>
          <a:xfrm>
            <a:off x="0" y="5339099"/>
            <a:ext cx="559261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>
                <a:solidFill>
                  <a:srgbClr val="0073AE"/>
                </a:solidFill>
                <a:latin typeface="Open sans"/>
                <a:cs typeface="Arial" panose="020B0604020202020204" pitchFamily="34" charset="0"/>
              </a:rPr>
              <a:t>Webinar – Clean Bus Deployment Initiative</a:t>
            </a:r>
          </a:p>
        </p:txBody>
      </p:sp>
      <p:sp>
        <p:nvSpPr>
          <p:cNvPr id="2" name="ZoneTexte 1"/>
          <p:cNvSpPr txBox="1"/>
          <p:nvPr/>
        </p:nvSpPr>
        <p:spPr>
          <a:xfrm>
            <a:off x="607615" y="125896"/>
            <a:ext cx="688885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0073AE"/>
                </a:solidFill>
              </a:rPr>
              <a:t> 4. </a:t>
            </a:r>
            <a:r>
              <a:rPr lang="en-US" sz="2000" b="1" dirty="0" err="1">
                <a:solidFill>
                  <a:srgbClr val="0073AE"/>
                </a:solidFill>
              </a:rPr>
              <a:t>Zuid</a:t>
            </a:r>
            <a:r>
              <a:rPr lang="en-US" sz="2000" b="1" dirty="0">
                <a:solidFill>
                  <a:srgbClr val="0073AE"/>
                </a:solidFill>
              </a:rPr>
              <a:t> – </a:t>
            </a:r>
            <a:r>
              <a:rPr lang="en-US" sz="2000" b="1" dirty="0" err="1">
                <a:solidFill>
                  <a:srgbClr val="0073AE"/>
                </a:solidFill>
              </a:rPr>
              <a:t>Oost</a:t>
            </a:r>
            <a:r>
              <a:rPr lang="en-US" sz="2000" b="1" dirty="0">
                <a:solidFill>
                  <a:srgbClr val="0073AE"/>
                </a:solidFill>
              </a:rPr>
              <a:t> Brabant - charging equipment phase 1</a:t>
            </a:r>
          </a:p>
        </p:txBody>
      </p:sp>
      <p:sp>
        <p:nvSpPr>
          <p:cNvPr id="3" name="Rectangle 2"/>
          <p:cNvSpPr/>
          <p:nvPr/>
        </p:nvSpPr>
        <p:spPr>
          <a:xfrm>
            <a:off x="35417" y="984397"/>
            <a:ext cx="8735096" cy="38318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>
              <a:lnSpc>
                <a:spcPct val="150000"/>
              </a:lnSpc>
            </a:pPr>
            <a:r>
              <a:rPr lang="en-GB" sz="2000" b="1" i="1" dirty="0">
                <a:solidFill>
                  <a:srgbClr val="0073AE"/>
                </a:solidFill>
                <a:latin typeface="Open sans"/>
              </a:rPr>
              <a:t>Energy connection </a:t>
            </a:r>
          </a:p>
          <a:p>
            <a:pPr marL="800100" lvl="1" indent="-342900">
              <a:buFontTx/>
              <a:buChar char="-"/>
            </a:pPr>
            <a:r>
              <a:rPr lang="en-GB" sz="2000" dirty="0">
                <a:solidFill>
                  <a:srgbClr val="0073AE"/>
                </a:solidFill>
                <a:latin typeface="Open sans"/>
              </a:rPr>
              <a:t>10 MVA connection on e-network (only 50% used today).</a:t>
            </a:r>
          </a:p>
          <a:p>
            <a:pPr lvl="1"/>
            <a:endParaRPr lang="en-GB" sz="500" dirty="0">
              <a:solidFill>
                <a:srgbClr val="0073AE"/>
              </a:solidFill>
              <a:latin typeface="Open sans"/>
            </a:endParaRPr>
          </a:p>
          <a:p>
            <a:pPr lvl="1"/>
            <a:r>
              <a:rPr lang="en-GB" sz="2400" dirty="0">
                <a:solidFill>
                  <a:srgbClr val="0073AE"/>
                </a:solidFill>
                <a:latin typeface="Open sans"/>
              </a:rPr>
              <a:t>-   </a:t>
            </a:r>
            <a:r>
              <a:rPr lang="en-GB" sz="2000" dirty="0">
                <a:solidFill>
                  <a:srgbClr val="0073AE"/>
                </a:solidFill>
                <a:latin typeface="Open sans"/>
              </a:rPr>
              <a:t>Installation of 3 transformers of each 1.600 KVA and to</a:t>
            </a:r>
          </a:p>
          <a:p>
            <a:pPr lvl="1"/>
            <a:r>
              <a:rPr lang="en-GB" sz="2000" dirty="0">
                <a:solidFill>
                  <a:srgbClr val="0073AE"/>
                </a:solidFill>
                <a:latin typeface="Open sans"/>
              </a:rPr>
              <a:t>     convert 10.000 Volt to 400 Volt. </a:t>
            </a:r>
          </a:p>
          <a:p>
            <a:pPr lvl="1"/>
            <a:endParaRPr lang="en-GB" sz="500" dirty="0">
              <a:solidFill>
                <a:srgbClr val="0073AE"/>
              </a:solidFill>
              <a:latin typeface="Open sans"/>
            </a:endParaRPr>
          </a:p>
          <a:p>
            <a:pPr lvl="1"/>
            <a:r>
              <a:rPr lang="en-GB" sz="2000" b="1" i="1" dirty="0">
                <a:solidFill>
                  <a:srgbClr val="0073AE"/>
                </a:solidFill>
                <a:latin typeface="Open sans"/>
              </a:rPr>
              <a:t>Charging equipment</a:t>
            </a:r>
          </a:p>
          <a:p>
            <a:pPr lvl="1"/>
            <a:r>
              <a:rPr lang="en-GB" sz="2400" dirty="0">
                <a:solidFill>
                  <a:srgbClr val="0073AE"/>
                </a:solidFill>
                <a:latin typeface="Open sans"/>
              </a:rPr>
              <a:t>-   </a:t>
            </a:r>
            <a:r>
              <a:rPr lang="en-GB" sz="2000" dirty="0">
                <a:solidFill>
                  <a:srgbClr val="0073AE"/>
                </a:solidFill>
                <a:latin typeface="Open sans"/>
              </a:rPr>
              <a:t>10 DC fast chargers of 300 kW (2 hoods) - 3 fast chargers</a:t>
            </a:r>
          </a:p>
          <a:p>
            <a:pPr lvl="1"/>
            <a:r>
              <a:rPr lang="en-GB" sz="2000" dirty="0">
                <a:solidFill>
                  <a:srgbClr val="0073AE"/>
                </a:solidFill>
                <a:latin typeface="Open sans"/>
              </a:rPr>
              <a:t>     placed in open air, the others inside the depot.</a:t>
            </a:r>
          </a:p>
          <a:p>
            <a:pPr lvl="1"/>
            <a:endParaRPr lang="en-GB" sz="500" dirty="0">
              <a:solidFill>
                <a:srgbClr val="0073AE"/>
              </a:solidFill>
              <a:latin typeface="Open sans"/>
            </a:endParaRPr>
          </a:p>
          <a:p>
            <a:pPr marL="800100" lvl="1" indent="-342900">
              <a:buFontTx/>
              <a:buChar char="-"/>
            </a:pPr>
            <a:r>
              <a:rPr lang="en-GB" sz="2000" dirty="0">
                <a:solidFill>
                  <a:srgbClr val="0073AE"/>
                </a:solidFill>
                <a:latin typeface="Open sans"/>
              </a:rPr>
              <a:t>22 DC slow chargers of 30 kW (1 hood) overnight charging.</a:t>
            </a:r>
          </a:p>
          <a:p>
            <a:pPr lvl="1"/>
            <a:endParaRPr lang="en-GB" sz="500" dirty="0">
              <a:solidFill>
                <a:srgbClr val="0073AE"/>
              </a:solidFill>
              <a:latin typeface="Open sans"/>
            </a:endParaRPr>
          </a:p>
          <a:p>
            <a:pPr marL="800100" lvl="1" indent="-342900">
              <a:buFontTx/>
              <a:buChar char="-"/>
            </a:pPr>
            <a:r>
              <a:rPr lang="en-GB" sz="2000" dirty="0">
                <a:solidFill>
                  <a:srgbClr val="0073AE"/>
                </a:solidFill>
                <a:latin typeface="Open sans"/>
              </a:rPr>
              <a:t>2 mobile chargers (workshop).</a:t>
            </a:r>
          </a:p>
          <a:p>
            <a:pPr lvl="1"/>
            <a:endParaRPr lang="en-GB" sz="500" dirty="0">
              <a:solidFill>
                <a:srgbClr val="0073AE"/>
              </a:solidFill>
              <a:latin typeface="Open sans"/>
            </a:endParaRPr>
          </a:p>
          <a:p>
            <a:pPr lvl="1"/>
            <a:r>
              <a:rPr lang="en-GB" sz="2000" dirty="0">
                <a:solidFill>
                  <a:srgbClr val="0073AE"/>
                </a:solidFill>
                <a:latin typeface="Open sans"/>
              </a:rPr>
              <a:t>-    Monitoring charging equipment:  </a:t>
            </a:r>
            <a:r>
              <a:rPr lang="en-GB" sz="2000" i="1" dirty="0">
                <a:solidFill>
                  <a:srgbClr val="0073AE"/>
                </a:solidFill>
                <a:latin typeface="Open sans"/>
              </a:rPr>
              <a:t>VDL bus manufacturer</a:t>
            </a:r>
          </a:p>
        </p:txBody>
      </p:sp>
    </p:spTree>
    <p:extLst>
      <p:ext uri="{BB962C8B-B14F-4D97-AF65-F5344CB8AC3E}">
        <p14:creationId xmlns:p14="http://schemas.microsoft.com/office/powerpoint/2010/main" val="3450907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3C36B4BB-5054-4F91-AAAF-D9B574655608}"/>
              </a:ext>
            </a:extLst>
          </p:cNvPr>
          <p:cNvSpPr/>
          <p:nvPr/>
        </p:nvSpPr>
        <p:spPr>
          <a:xfrm>
            <a:off x="0" y="5735782"/>
            <a:ext cx="9144000" cy="1122218"/>
          </a:xfrm>
          <a:prstGeom prst="rect">
            <a:avLst/>
          </a:prstGeom>
          <a:solidFill>
            <a:srgbClr val="0073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296EB938-A8FD-4D33-BCAD-58A69CB4C82A}"/>
              </a:ext>
            </a:extLst>
          </p:cNvPr>
          <p:cNvSpPr/>
          <p:nvPr/>
        </p:nvSpPr>
        <p:spPr>
          <a:xfrm>
            <a:off x="7600382" y="5736009"/>
            <a:ext cx="1278960" cy="82328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pic>
        <p:nvPicPr>
          <p:cNvPr id="4" name="Picture 3" descr="cid:image003.png@01D30C3A.50F200B0">
            <a:extLst>
              <a:ext uri="{FF2B5EF4-FFF2-40B4-BE49-F238E27FC236}">
                <a16:creationId xmlns:a16="http://schemas.microsoft.com/office/drawing/2014/main" id="{8AB4AD43-D923-460A-BF1B-79A634AA41E6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4663"/>
          <a:stretch/>
        </p:blipFill>
        <p:spPr bwMode="auto">
          <a:xfrm>
            <a:off x="7628090" y="6154275"/>
            <a:ext cx="660116" cy="321899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314A74A2-217C-450E-9774-C1059E9E4530}"/>
              </a:ext>
            </a:extLst>
          </p:cNvPr>
          <p:cNvSpPr txBox="1"/>
          <p:nvPr/>
        </p:nvSpPr>
        <p:spPr>
          <a:xfrm>
            <a:off x="104115" y="5984572"/>
            <a:ext cx="446788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000" dirty="0" err="1">
                <a:solidFill>
                  <a:schemeClr val="bg1"/>
                </a:solidFill>
                <a:latin typeface="Open sans"/>
              </a:rPr>
              <a:t>Webinar</a:t>
            </a:r>
            <a:r>
              <a:rPr lang="es-ES" sz="1000" dirty="0">
                <a:solidFill>
                  <a:schemeClr val="bg1"/>
                </a:solidFill>
                <a:latin typeface="Open sans"/>
              </a:rPr>
              <a:t> </a:t>
            </a:r>
            <a:r>
              <a:rPr lang="es-ES" sz="1000" dirty="0" err="1">
                <a:solidFill>
                  <a:schemeClr val="bg1"/>
                </a:solidFill>
                <a:latin typeface="Open sans"/>
              </a:rPr>
              <a:t>delivered</a:t>
            </a:r>
            <a:r>
              <a:rPr lang="es-ES" sz="1000" dirty="0">
                <a:solidFill>
                  <a:schemeClr val="bg1"/>
                </a:solidFill>
                <a:latin typeface="Open sans"/>
              </a:rPr>
              <a:t> </a:t>
            </a:r>
            <a:r>
              <a:rPr lang="es-ES" sz="1000" dirty="0" err="1">
                <a:solidFill>
                  <a:schemeClr val="bg1"/>
                </a:solidFill>
                <a:latin typeface="Open sans"/>
              </a:rPr>
              <a:t>by</a:t>
            </a:r>
            <a:r>
              <a:rPr lang="es-ES" sz="1000" dirty="0">
                <a:solidFill>
                  <a:schemeClr val="bg1"/>
                </a:solidFill>
                <a:latin typeface="Open sans"/>
              </a:rPr>
              <a:t> </a:t>
            </a:r>
          </a:p>
          <a:p>
            <a:endParaRPr lang="es-ES" sz="1000" dirty="0">
              <a:solidFill>
                <a:schemeClr val="bg1"/>
              </a:solidFill>
              <a:latin typeface="Open sans"/>
            </a:endParaRPr>
          </a:p>
          <a:p>
            <a:r>
              <a:rPr lang="es-ES" sz="1000" b="1" dirty="0">
                <a:solidFill>
                  <a:schemeClr val="bg1"/>
                </a:solidFill>
                <a:latin typeface="Open sans"/>
              </a:rPr>
              <a:t>Smart Urban </a:t>
            </a:r>
            <a:r>
              <a:rPr lang="es-ES" sz="1000" b="1" dirty="0" err="1">
                <a:solidFill>
                  <a:schemeClr val="bg1"/>
                </a:solidFill>
                <a:latin typeface="Open sans"/>
              </a:rPr>
              <a:t>Mobility</a:t>
            </a:r>
            <a:r>
              <a:rPr lang="es-ES" sz="1000" b="1" dirty="0">
                <a:solidFill>
                  <a:schemeClr val="bg1"/>
                </a:solidFill>
                <a:latin typeface="Open sans"/>
              </a:rPr>
              <a:t> </a:t>
            </a:r>
            <a:r>
              <a:rPr lang="es-ES" sz="1000" b="1" dirty="0" err="1">
                <a:solidFill>
                  <a:schemeClr val="bg1"/>
                </a:solidFill>
                <a:latin typeface="Open sans"/>
              </a:rPr>
              <a:t>Support</a:t>
            </a:r>
            <a:r>
              <a:rPr lang="es-ES" sz="1000" b="1" dirty="0">
                <a:solidFill>
                  <a:schemeClr val="bg1"/>
                </a:solidFill>
                <a:latin typeface="Open sans"/>
              </a:rPr>
              <a:t> Office </a:t>
            </a:r>
            <a:r>
              <a:rPr lang="es-ES" sz="1000" dirty="0" err="1">
                <a:solidFill>
                  <a:schemeClr val="bg1"/>
                </a:solidFill>
                <a:latin typeface="Open sans"/>
              </a:rPr>
              <a:t>on</a:t>
            </a:r>
            <a:r>
              <a:rPr lang="es-ES" sz="1000" dirty="0">
                <a:solidFill>
                  <a:schemeClr val="bg1"/>
                </a:solidFill>
                <a:latin typeface="Open sans"/>
              </a:rPr>
              <a:t> </a:t>
            </a:r>
            <a:r>
              <a:rPr lang="es-ES" sz="1000" dirty="0" err="1">
                <a:solidFill>
                  <a:schemeClr val="bg1"/>
                </a:solidFill>
                <a:latin typeface="Open sans"/>
              </a:rPr>
              <a:t>behalf</a:t>
            </a:r>
            <a:r>
              <a:rPr lang="es-ES" sz="1000" dirty="0">
                <a:solidFill>
                  <a:schemeClr val="bg1"/>
                </a:solidFill>
                <a:latin typeface="Open sans"/>
              </a:rPr>
              <a:t> </a:t>
            </a:r>
            <a:r>
              <a:rPr lang="es-ES" sz="1000" dirty="0" err="1">
                <a:solidFill>
                  <a:schemeClr val="bg1"/>
                </a:solidFill>
                <a:latin typeface="Open sans"/>
              </a:rPr>
              <a:t>of</a:t>
            </a:r>
            <a:r>
              <a:rPr lang="es-ES" sz="1000" dirty="0">
                <a:solidFill>
                  <a:schemeClr val="bg1"/>
                </a:solidFill>
                <a:latin typeface="Open sans"/>
              </a:rPr>
              <a:t> </a:t>
            </a:r>
            <a:r>
              <a:rPr lang="es-ES" sz="1000" dirty="0" err="1">
                <a:solidFill>
                  <a:schemeClr val="bg1"/>
                </a:solidFill>
                <a:latin typeface="Open sans"/>
              </a:rPr>
              <a:t>European</a:t>
            </a:r>
            <a:r>
              <a:rPr lang="es-ES" sz="1000" dirty="0">
                <a:solidFill>
                  <a:schemeClr val="bg1"/>
                </a:solidFill>
                <a:latin typeface="Open sans"/>
              </a:rPr>
              <a:t> </a:t>
            </a:r>
            <a:r>
              <a:rPr lang="es-ES" sz="1000" dirty="0" err="1">
                <a:solidFill>
                  <a:schemeClr val="bg1"/>
                </a:solidFill>
                <a:latin typeface="Open sans"/>
              </a:rPr>
              <a:t>Commission</a:t>
            </a:r>
            <a:endParaRPr lang="es-ES" sz="1000" dirty="0">
              <a:solidFill>
                <a:schemeClr val="bg1"/>
              </a:solidFill>
              <a:latin typeface="Open sans"/>
            </a:endParaRPr>
          </a:p>
          <a:p>
            <a:r>
              <a:rPr lang="es-ES" sz="1000" dirty="0">
                <a:solidFill>
                  <a:schemeClr val="bg1"/>
                </a:solidFill>
                <a:latin typeface="Open sans"/>
              </a:rPr>
              <a:t>www.jiip.eu/smarturbanbolity/ </a:t>
            </a:r>
            <a:endParaRPr lang="fr-BE" sz="1000" dirty="0">
              <a:solidFill>
                <a:schemeClr val="bg1"/>
              </a:solidFill>
              <a:latin typeface="Open sans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F4D681E4-FDF5-4DB2-8C90-251BD085646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0382" y="5115088"/>
            <a:ext cx="1278960" cy="885077"/>
          </a:xfrm>
          <a:prstGeom prst="rect">
            <a:avLst/>
          </a:prstGeom>
        </p:spPr>
      </p:pic>
      <p:pic>
        <p:nvPicPr>
          <p:cNvPr id="11" name="Picture 10" descr="A picture containing clipart&#10;&#10;Description generated with high confidence">
            <a:extLst>
              <a:ext uri="{FF2B5EF4-FFF2-40B4-BE49-F238E27FC236}">
                <a16:creationId xmlns:a16="http://schemas.microsoft.com/office/drawing/2014/main" id="{473FDF67-9EF2-4B23-81F3-F0173AAFF80E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800" t="1" r="34190" b="30689"/>
          <a:stretch/>
        </p:blipFill>
        <p:spPr>
          <a:xfrm>
            <a:off x="8350258" y="6154728"/>
            <a:ext cx="519848" cy="321446"/>
          </a:xfrm>
          <a:prstGeom prst="rect">
            <a:avLst/>
          </a:prstGeom>
        </p:spPr>
      </p:pic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1A6FF917-6748-4D51-99E2-18B3DA07658E}"/>
              </a:ext>
            </a:extLst>
          </p:cNvPr>
          <p:cNvCxnSpPr>
            <a:cxnSpLocks/>
          </p:cNvCxnSpPr>
          <p:nvPr/>
        </p:nvCxnSpPr>
        <p:spPr>
          <a:xfrm>
            <a:off x="0" y="655629"/>
            <a:ext cx="9144000" cy="0"/>
          </a:xfrm>
          <a:prstGeom prst="line">
            <a:avLst/>
          </a:prstGeom>
          <a:ln w="19050">
            <a:solidFill>
              <a:srgbClr val="0073A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F6112DD8-730E-47E3-AB24-7F3EDBA809A5}"/>
              </a:ext>
            </a:extLst>
          </p:cNvPr>
          <p:cNvSpPr txBox="1"/>
          <p:nvPr/>
        </p:nvSpPr>
        <p:spPr>
          <a:xfrm>
            <a:off x="0" y="5339099"/>
            <a:ext cx="559261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>
                <a:solidFill>
                  <a:srgbClr val="0073AE"/>
                </a:solidFill>
                <a:latin typeface="Open sans"/>
                <a:cs typeface="Arial" panose="020B0604020202020204" pitchFamily="34" charset="0"/>
              </a:rPr>
              <a:t>Webinar – Clean Bus Deployment Initiative</a:t>
            </a:r>
          </a:p>
        </p:txBody>
      </p:sp>
      <p:sp>
        <p:nvSpPr>
          <p:cNvPr id="2" name="ZoneTexte 1"/>
          <p:cNvSpPr txBox="1"/>
          <p:nvPr/>
        </p:nvSpPr>
        <p:spPr>
          <a:xfrm>
            <a:off x="622671" y="125896"/>
            <a:ext cx="789865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rgbClr val="0073AE"/>
                </a:solidFill>
              </a:rPr>
              <a:t>4. </a:t>
            </a:r>
            <a:r>
              <a:rPr lang="en-GB" sz="2000" b="1" dirty="0" err="1">
                <a:solidFill>
                  <a:srgbClr val="0073AE"/>
                </a:solidFill>
              </a:rPr>
              <a:t>Zuid</a:t>
            </a:r>
            <a:r>
              <a:rPr lang="en-GB" sz="2000" b="1" dirty="0">
                <a:solidFill>
                  <a:srgbClr val="0073AE"/>
                </a:solidFill>
              </a:rPr>
              <a:t> – </a:t>
            </a:r>
            <a:r>
              <a:rPr lang="en-GB" sz="2000" b="1" dirty="0" err="1">
                <a:solidFill>
                  <a:srgbClr val="0073AE"/>
                </a:solidFill>
              </a:rPr>
              <a:t>Oost</a:t>
            </a:r>
            <a:r>
              <a:rPr lang="en-GB" sz="2000" b="1" dirty="0">
                <a:solidFill>
                  <a:srgbClr val="0073AE"/>
                </a:solidFill>
              </a:rPr>
              <a:t> Brabant Charging equipment phase 1 </a:t>
            </a:r>
          </a:p>
        </p:txBody>
      </p:sp>
      <p:pic>
        <p:nvPicPr>
          <p:cNvPr id="13" name="Image 1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835" y="776209"/>
            <a:ext cx="3638621" cy="2137114"/>
          </a:xfrm>
          <a:prstGeom prst="rect">
            <a:avLst/>
          </a:prstGeom>
        </p:spPr>
      </p:pic>
      <p:pic>
        <p:nvPicPr>
          <p:cNvPr id="15" name="Picture 2" descr="G:\Projecten\Kenniscentrum Zero Emission\IMG_20160920_123507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834" y="3169953"/>
            <a:ext cx="3638621" cy="216914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Espace réservé du texte 1"/>
          <p:cNvSpPr txBox="1">
            <a:spLocks/>
          </p:cNvSpPr>
          <p:nvPr/>
        </p:nvSpPr>
        <p:spPr>
          <a:xfrm>
            <a:off x="3785646" y="879349"/>
            <a:ext cx="4824536" cy="2137006"/>
          </a:xfrm>
          <a:prstGeom prst="rect">
            <a:avLst/>
          </a:prstGeom>
        </p:spPr>
        <p:txBody>
          <a:bodyPr anchor="ctr"/>
          <a:lstStyle>
            <a:lvl1pPr marL="0" indent="0" algn="l" defTabSz="457200" rtl="0" eaLnBrk="1" latinLnBrk="0" hangingPunct="1">
              <a:spcBef>
                <a:spcPct val="20000"/>
              </a:spcBef>
              <a:buFontTx/>
              <a:buNone/>
              <a:defRPr sz="3200" kern="1200">
                <a:solidFill>
                  <a:schemeClr val="accent1"/>
                </a:solidFill>
                <a:latin typeface="Quicksand Book Regular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3"/>
              </a:buClr>
              <a:buSzPct val="100000"/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713600" indent="-270000" algn="l" defTabSz="457200" rtl="0" eaLnBrk="1" latinLnBrk="0" hangingPunct="1">
              <a:spcBef>
                <a:spcPts val="600"/>
              </a:spcBef>
              <a:buClr>
                <a:schemeClr val="accent4"/>
              </a:buClr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1" indent="0" algn="just">
              <a:spcBef>
                <a:spcPts val="0"/>
              </a:spcBef>
              <a:buNone/>
            </a:pPr>
            <a:r>
              <a:rPr lang="en-US" sz="1800" dirty="0">
                <a:solidFill>
                  <a:srgbClr val="0073AE"/>
                </a:solidFill>
                <a:latin typeface="Open sans"/>
              </a:rPr>
              <a:t>43 articulated e-buses since Dec 11, 2016</a:t>
            </a:r>
          </a:p>
          <a:p>
            <a:pPr marL="457200" lvl="1" indent="0" algn="just">
              <a:spcBef>
                <a:spcPts val="0"/>
              </a:spcBef>
              <a:buNone/>
            </a:pPr>
            <a:r>
              <a:rPr lang="en-US" sz="1800" dirty="0">
                <a:solidFill>
                  <a:srgbClr val="0073AE"/>
                </a:solidFill>
                <a:latin typeface="Open sans"/>
              </a:rPr>
              <a:t>180 kWh battery pack </a:t>
            </a:r>
          </a:p>
          <a:p>
            <a:pPr marL="457200" lvl="1" indent="0" algn="just">
              <a:spcBef>
                <a:spcPts val="0"/>
              </a:spcBef>
              <a:buNone/>
            </a:pPr>
            <a:r>
              <a:rPr lang="en-US" sz="1800" b="1" dirty="0">
                <a:solidFill>
                  <a:srgbClr val="0073AE"/>
                </a:solidFill>
                <a:latin typeface="Open sans"/>
              </a:rPr>
              <a:t>Transition of the complete fleet to a Z.E. fleet before 1</a:t>
            </a:r>
            <a:r>
              <a:rPr lang="en-US" sz="1800" b="1" baseline="30000" dirty="0">
                <a:solidFill>
                  <a:srgbClr val="0073AE"/>
                </a:solidFill>
                <a:latin typeface="Open sans"/>
              </a:rPr>
              <a:t>st</a:t>
            </a:r>
            <a:r>
              <a:rPr lang="en-US" sz="1800" b="1" dirty="0">
                <a:solidFill>
                  <a:srgbClr val="0073AE"/>
                </a:solidFill>
                <a:latin typeface="Open sans"/>
              </a:rPr>
              <a:t> of January 2025. </a:t>
            </a:r>
          </a:p>
          <a:p>
            <a:pPr marL="457200" lvl="1" indent="0" algn="just">
              <a:spcBef>
                <a:spcPts val="0"/>
              </a:spcBef>
              <a:buNone/>
            </a:pPr>
            <a:r>
              <a:rPr lang="en-US" sz="1800" b="1" dirty="0">
                <a:solidFill>
                  <a:srgbClr val="0073AE"/>
                </a:solidFill>
                <a:latin typeface="Open sans"/>
              </a:rPr>
              <a:t>(216 e-buses) </a:t>
            </a:r>
          </a:p>
          <a:p>
            <a:pPr lvl="1">
              <a:spcBef>
                <a:spcPts val="0"/>
              </a:spcBef>
              <a:buFont typeface="Wingdings" panose="05000000000000000000" pitchFamily="2" charset="2"/>
              <a:buChar char="§"/>
            </a:pPr>
            <a:endParaRPr lang="en-US" sz="2000" dirty="0"/>
          </a:p>
        </p:txBody>
      </p:sp>
      <p:sp>
        <p:nvSpPr>
          <p:cNvPr id="17" name="Espace réservé du texte 1"/>
          <p:cNvSpPr txBox="1">
            <a:spLocks/>
          </p:cNvSpPr>
          <p:nvPr/>
        </p:nvSpPr>
        <p:spPr>
          <a:xfrm>
            <a:off x="3785646" y="3187263"/>
            <a:ext cx="5099369" cy="2169146"/>
          </a:xfrm>
          <a:prstGeom prst="rect">
            <a:avLst/>
          </a:prstGeom>
        </p:spPr>
        <p:txBody>
          <a:bodyPr anchor="ctr"/>
          <a:lstStyle>
            <a:lvl1pPr marL="0" indent="0" algn="l" defTabSz="457200" rtl="0" eaLnBrk="1" latinLnBrk="0" hangingPunct="1">
              <a:spcBef>
                <a:spcPct val="20000"/>
              </a:spcBef>
              <a:buFontTx/>
              <a:buNone/>
              <a:defRPr sz="3200" kern="1200">
                <a:solidFill>
                  <a:schemeClr val="accent1"/>
                </a:solidFill>
                <a:latin typeface="Quicksand Book Regular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3"/>
              </a:buClr>
              <a:buSzPct val="100000"/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713600" indent="-270000" algn="l" defTabSz="457200" rtl="0" eaLnBrk="1" latinLnBrk="0" hangingPunct="1">
              <a:spcBef>
                <a:spcPts val="600"/>
              </a:spcBef>
              <a:buClr>
                <a:schemeClr val="accent4"/>
              </a:buClr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1" indent="0" algn="just">
              <a:spcBef>
                <a:spcPts val="0"/>
              </a:spcBef>
              <a:buNone/>
            </a:pPr>
            <a:r>
              <a:rPr lang="en-US" sz="1800" b="1" dirty="0">
                <a:solidFill>
                  <a:srgbClr val="0073AE"/>
                </a:solidFill>
                <a:latin typeface="Open sans"/>
              </a:rPr>
              <a:t>22 slow chargers and 10 fast chargers </a:t>
            </a:r>
          </a:p>
          <a:p>
            <a:pPr marL="457200" lvl="1" indent="0" algn="just">
              <a:spcBef>
                <a:spcPts val="0"/>
              </a:spcBef>
              <a:buNone/>
            </a:pPr>
            <a:r>
              <a:rPr lang="en-US" sz="1800" dirty="0">
                <a:solidFill>
                  <a:srgbClr val="0073AE"/>
                </a:solidFill>
                <a:latin typeface="Open sans"/>
              </a:rPr>
              <a:t>Slow charging during the night (4 hours)</a:t>
            </a:r>
          </a:p>
          <a:p>
            <a:pPr marL="457200" lvl="1" indent="0" algn="just">
              <a:spcBef>
                <a:spcPts val="0"/>
              </a:spcBef>
              <a:buNone/>
            </a:pPr>
            <a:r>
              <a:rPr lang="en-US" sz="1800" dirty="0">
                <a:solidFill>
                  <a:srgbClr val="0073AE"/>
                </a:solidFill>
                <a:latin typeface="Open sans"/>
              </a:rPr>
              <a:t>Fast charging during the day (35 min.) </a:t>
            </a:r>
          </a:p>
          <a:p>
            <a:pPr marL="457200" lvl="1" indent="0" algn="just">
              <a:spcBef>
                <a:spcPts val="0"/>
              </a:spcBef>
              <a:buNone/>
            </a:pPr>
            <a:r>
              <a:rPr lang="en-US" sz="1800" dirty="0">
                <a:solidFill>
                  <a:srgbClr val="0073AE"/>
                </a:solidFill>
                <a:latin typeface="Open sans"/>
              </a:rPr>
              <a:t>Exchanging buses at the railway station</a:t>
            </a:r>
          </a:p>
        </p:txBody>
      </p:sp>
    </p:spTree>
    <p:extLst>
      <p:ext uri="{BB962C8B-B14F-4D97-AF65-F5344CB8AC3E}">
        <p14:creationId xmlns:p14="http://schemas.microsoft.com/office/powerpoint/2010/main" val="10258761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3C36B4BB-5054-4F91-AAAF-D9B574655608}"/>
              </a:ext>
            </a:extLst>
          </p:cNvPr>
          <p:cNvSpPr/>
          <p:nvPr/>
        </p:nvSpPr>
        <p:spPr>
          <a:xfrm>
            <a:off x="0" y="5735782"/>
            <a:ext cx="9144000" cy="1122218"/>
          </a:xfrm>
          <a:prstGeom prst="rect">
            <a:avLst/>
          </a:prstGeom>
          <a:solidFill>
            <a:srgbClr val="0073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296EB938-A8FD-4D33-BCAD-58A69CB4C82A}"/>
              </a:ext>
            </a:extLst>
          </p:cNvPr>
          <p:cNvSpPr/>
          <p:nvPr/>
        </p:nvSpPr>
        <p:spPr>
          <a:xfrm>
            <a:off x="7600382" y="5736009"/>
            <a:ext cx="1278960" cy="82328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pic>
        <p:nvPicPr>
          <p:cNvPr id="4" name="Picture 3" descr="cid:image003.png@01D30C3A.50F200B0">
            <a:extLst>
              <a:ext uri="{FF2B5EF4-FFF2-40B4-BE49-F238E27FC236}">
                <a16:creationId xmlns:a16="http://schemas.microsoft.com/office/drawing/2014/main" id="{8AB4AD43-D923-460A-BF1B-79A634AA41E6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4663"/>
          <a:stretch/>
        </p:blipFill>
        <p:spPr bwMode="auto">
          <a:xfrm>
            <a:off x="7628090" y="6154275"/>
            <a:ext cx="660116" cy="321899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314A74A2-217C-450E-9774-C1059E9E4530}"/>
              </a:ext>
            </a:extLst>
          </p:cNvPr>
          <p:cNvSpPr txBox="1"/>
          <p:nvPr/>
        </p:nvSpPr>
        <p:spPr>
          <a:xfrm>
            <a:off x="104115" y="5984572"/>
            <a:ext cx="446788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000" dirty="0" err="1">
                <a:solidFill>
                  <a:schemeClr val="bg1"/>
                </a:solidFill>
                <a:latin typeface="Open sans"/>
              </a:rPr>
              <a:t>Webinar</a:t>
            </a:r>
            <a:r>
              <a:rPr lang="es-ES" sz="1000" dirty="0">
                <a:solidFill>
                  <a:schemeClr val="bg1"/>
                </a:solidFill>
                <a:latin typeface="Open sans"/>
              </a:rPr>
              <a:t> </a:t>
            </a:r>
            <a:r>
              <a:rPr lang="es-ES" sz="1000" dirty="0" err="1">
                <a:solidFill>
                  <a:schemeClr val="bg1"/>
                </a:solidFill>
                <a:latin typeface="Open sans"/>
              </a:rPr>
              <a:t>delivered</a:t>
            </a:r>
            <a:r>
              <a:rPr lang="es-ES" sz="1000" dirty="0">
                <a:solidFill>
                  <a:schemeClr val="bg1"/>
                </a:solidFill>
                <a:latin typeface="Open sans"/>
              </a:rPr>
              <a:t> </a:t>
            </a:r>
            <a:r>
              <a:rPr lang="es-ES" sz="1000" dirty="0" err="1">
                <a:solidFill>
                  <a:schemeClr val="bg1"/>
                </a:solidFill>
                <a:latin typeface="Open sans"/>
              </a:rPr>
              <a:t>by</a:t>
            </a:r>
            <a:r>
              <a:rPr lang="es-ES" sz="1000" dirty="0">
                <a:solidFill>
                  <a:schemeClr val="bg1"/>
                </a:solidFill>
                <a:latin typeface="Open sans"/>
              </a:rPr>
              <a:t> </a:t>
            </a:r>
          </a:p>
          <a:p>
            <a:endParaRPr lang="es-ES" sz="1000" dirty="0">
              <a:solidFill>
                <a:schemeClr val="bg1"/>
              </a:solidFill>
              <a:latin typeface="Open sans"/>
            </a:endParaRPr>
          </a:p>
          <a:p>
            <a:r>
              <a:rPr lang="es-ES" sz="1000" b="1" dirty="0">
                <a:solidFill>
                  <a:schemeClr val="bg1"/>
                </a:solidFill>
                <a:latin typeface="Open sans"/>
              </a:rPr>
              <a:t>Smart Urban </a:t>
            </a:r>
            <a:r>
              <a:rPr lang="es-ES" sz="1000" b="1" dirty="0" err="1">
                <a:solidFill>
                  <a:schemeClr val="bg1"/>
                </a:solidFill>
                <a:latin typeface="Open sans"/>
              </a:rPr>
              <a:t>Mobility</a:t>
            </a:r>
            <a:r>
              <a:rPr lang="es-ES" sz="1000" b="1" dirty="0">
                <a:solidFill>
                  <a:schemeClr val="bg1"/>
                </a:solidFill>
                <a:latin typeface="Open sans"/>
              </a:rPr>
              <a:t> </a:t>
            </a:r>
            <a:r>
              <a:rPr lang="es-ES" sz="1000" b="1" dirty="0" err="1">
                <a:solidFill>
                  <a:schemeClr val="bg1"/>
                </a:solidFill>
                <a:latin typeface="Open sans"/>
              </a:rPr>
              <a:t>Support</a:t>
            </a:r>
            <a:r>
              <a:rPr lang="es-ES" sz="1000" b="1" dirty="0">
                <a:solidFill>
                  <a:schemeClr val="bg1"/>
                </a:solidFill>
                <a:latin typeface="Open sans"/>
              </a:rPr>
              <a:t> Office </a:t>
            </a:r>
            <a:r>
              <a:rPr lang="es-ES" sz="1000" dirty="0" err="1">
                <a:solidFill>
                  <a:schemeClr val="bg1"/>
                </a:solidFill>
                <a:latin typeface="Open sans"/>
              </a:rPr>
              <a:t>on</a:t>
            </a:r>
            <a:r>
              <a:rPr lang="es-ES" sz="1000" dirty="0">
                <a:solidFill>
                  <a:schemeClr val="bg1"/>
                </a:solidFill>
                <a:latin typeface="Open sans"/>
              </a:rPr>
              <a:t> </a:t>
            </a:r>
            <a:r>
              <a:rPr lang="es-ES" sz="1000" dirty="0" err="1">
                <a:solidFill>
                  <a:schemeClr val="bg1"/>
                </a:solidFill>
                <a:latin typeface="Open sans"/>
              </a:rPr>
              <a:t>behalf</a:t>
            </a:r>
            <a:r>
              <a:rPr lang="es-ES" sz="1000" dirty="0">
                <a:solidFill>
                  <a:schemeClr val="bg1"/>
                </a:solidFill>
                <a:latin typeface="Open sans"/>
              </a:rPr>
              <a:t> </a:t>
            </a:r>
            <a:r>
              <a:rPr lang="es-ES" sz="1000" dirty="0" err="1">
                <a:solidFill>
                  <a:schemeClr val="bg1"/>
                </a:solidFill>
                <a:latin typeface="Open sans"/>
              </a:rPr>
              <a:t>of</a:t>
            </a:r>
            <a:r>
              <a:rPr lang="es-ES" sz="1000" dirty="0">
                <a:solidFill>
                  <a:schemeClr val="bg1"/>
                </a:solidFill>
                <a:latin typeface="Open sans"/>
              </a:rPr>
              <a:t> </a:t>
            </a:r>
            <a:r>
              <a:rPr lang="es-ES" sz="1000" dirty="0" err="1">
                <a:solidFill>
                  <a:schemeClr val="bg1"/>
                </a:solidFill>
                <a:latin typeface="Open sans"/>
              </a:rPr>
              <a:t>European</a:t>
            </a:r>
            <a:r>
              <a:rPr lang="es-ES" sz="1000" dirty="0">
                <a:solidFill>
                  <a:schemeClr val="bg1"/>
                </a:solidFill>
                <a:latin typeface="Open sans"/>
              </a:rPr>
              <a:t> </a:t>
            </a:r>
            <a:r>
              <a:rPr lang="es-ES" sz="1000" dirty="0" err="1">
                <a:solidFill>
                  <a:schemeClr val="bg1"/>
                </a:solidFill>
                <a:latin typeface="Open sans"/>
              </a:rPr>
              <a:t>Commission</a:t>
            </a:r>
            <a:endParaRPr lang="es-ES" sz="1000" dirty="0">
              <a:solidFill>
                <a:schemeClr val="bg1"/>
              </a:solidFill>
              <a:latin typeface="Open sans"/>
            </a:endParaRPr>
          </a:p>
          <a:p>
            <a:r>
              <a:rPr lang="es-ES" sz="1000" dirty="0">
                <a:solidFill>
                  <a:schemeClr val="bg1"/>
                </a:solidFill>
                <a:latin typeface="Open sans"/>
              </a:rPr>
              <a:t>www.jiip.eu/smarturbanbolity/ </a:t>
            </a:r>
            <a:endParaRPr lang="fr-BE" sz="1000" dirty="0">
              <a:solidFill>
                <a:schemeClr val="bg1"/>
              </a:solidFill>
              <a:latin typeface="Open sans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F4D681E4-FDF5-4DB2-8C90-251BD085646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0382" y="5115088"/>
            <a:ext cx="1278960" cy="885077"/>
          </a:xfrm>
          <a:prstGeom prst="rect">
            <a:avLst/>
          </a:prstGeom>
        </p:spPr>
      </p:pic>
      <p:pic>
        <p:nvPicPr>
          <p:cNvPr id="11" name="Picture 10" descr="A picture containing clipart&#10;&#10;Description generated with high confidence">
            <a:extLst>
              <a:ext uri="{FF2B5EF4-FFF2-40B4-BE49-F238E27FC236}">
                <a16:creationId xmlns:a16="http://schemas.microsoft.com/office/drawing/2014/main" id="{473FDF67-9EF2-4B23-81F3-F0173AAFF80E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800" t="1" r="34190" b="30689"/>
          <a:stretch/>
        </p:blipFill>
        <p:spPr>
          <a:xfrm>
            <a:off x="8350258" y="6154728"/>
            <a:ext cx="519848" cy="321446"/>
          </a:xfrm>
          <a:prstGeom prst="rect">
            <a:avLst/>
          </a:prstGeom>
        </p:spPr>
      </p:pic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1A6FF917-6748-4D51-99E2-18B3DA07658E}"/>
              </a:ext>
            </a:extLst>
          </p:cNvPr>
          <p:cNvCxnSpPr>
            <a:cxnSpLocks/>
          </p:cNvCxnSpPr>
          <p:nvPr/>
        </p:nvCxnSpPr>
        <p:spPr>
          <a:xfrm>
            <a:off x="0" y="655629"/>
            <a:ext cx="9144000" cy="0"/>
          </a:xfrm>
          <a:prstGeom prst="line">
            <a:avLst/>
          </a:prstGeom>
          <a:ln w="19050">
            <a:solidFill>
              <a:srgbClr val="0073A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F6112DD8-730E-47E3-AB24-7F3EDBA809A5}"/>
              </a:ext>
            </a:extLst>
          </p:cNvPr>
          <p:cNvSpPr txBox="1"/>
          <p:nvPr/>
        </p:nvSpPr>
        <p:spPr>
          <a:xfrm>
            <a:off x="0" y="5339099"/>
            <a:ext cx="559261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>
                <a:solidFill>
                  <a:srgbClr val="0073AE"/>
                </a:solidFill>
                <a:latin typeface="Open sans"/>
                <a:cs typeface="Arial" panose="020B0604020202020204" pitchFamily="34" charset="0"/>
              </a:rPr>
              <a:t>Webinar – Clean Bus Deployment Initiative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557" y="678666"/>
            <a:ext cx="8765991" cy="4720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/>
          <p:cNvSpPr/>
          <p:nvPr/>
        </p:nvSpPr>
        <p:spPr>
          <a:xfrm>
            <a:off x="510309" y="105094"/>
            <a:ext cx="744783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>
                <a:solidFill>
                  <a:srgbClr val="0073AE"/>
                </a:solidFill>
                <a:latin typeface="Open sans"/>
                <a:cs typeface="Arial" panose="020B0604020202020204" pitchFamily="34" charset="0"/>
              </a:rPr>
              <a:t>1. Preamble – The way to electrification</a:t>
            </a:r>
          </a:p>
        </p:txBody>
      </p:sp>
    </p:spTree>
    <p:extLst>
      <p:ext uri="{BB962C8B-B14F-4D97-AF65-F5344CB8AC3E}">
        <p14:creationId xmlns:p14="http://schemas.microsoft.com/office/powerpoint/2010/main" val="5109173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3C36B4BB-5054-4F91-AAAF-D9B574655608}"/>
              </a:ext>
            </a:extLst>
          </p:cNvPr>
          <p:cNvSpPr/>
          <p:nvPr/>
        </p:nvSpPr>
        <p:spPr>
          <a:xfrm>
            <a:off x="0" y="5735782"/>
            <a:ext cx="9144000" cy="1122218"/>
          </a:xfrm>
          <a:prstGeom prst="rect">
            <a:avLst/>
          </a:prstGeom>
          <a:solidFill>
            <a:srgbClr val="0073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296EB938-A8FD-4D33-BCAD-58A69CB4C82A}"/>
              </a:ext>
            </a:extLst>
          </p:cNvPr>
          <p:cNvSpPr/>
          <p:nvPr/>
        </p:nvSpPr>
        <p:spPr>
          <a:xfrm>
            <a:off x="7600382" y="5736009"/>
            <a:ext cx="1278960" cy="82328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pic>
        <p:nvPicPr>
          <p:cNvPr id="4" name="Picture 3" descr="cid:image003.png@01D30C3A.50F200B0">
            <a:extLst>
              <a:ext uri="{FF2B5EF4-FFF2-40B4-BE49-F238E27FC236}">
                <a16:creationId xmlns:a16="http://schemas.microsoft.com/office/drawing/2014/main" id="{8AB4AD43-D923-460A-BF1B-79A634AA41E6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4663"/>
          <a:stretch/>
        </p:blipFill>
        <p:spPr bwMode="auto">
          <a:xfrm>
            <a:off x="7628090" y="6154275"/>
            <a:ext cx="660116" cy="321899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314A74A2-217C-450E-9774-C1059E9E4530}"/>
              </a:ext>
            </a:extLst>
          </p:cNvPr>
          <p:cNvSpPr txBox="1"/>
          <p:nvPr/>
        </p:nvSpPr>
        <p:spPr>
          <a:xfrm>
            <a:off x="104115" y="5984572"/>
            <a:ext cx="446788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000" dirty="0" err="1">
                <a:solidFill>
                  <a:schemeClr val="bg1"/>
                </a:solidFill>
                <a:latin typeface="Open sans"/>
              </a:rPr>
              <a:t>Webinar</a:t>
            </a:r>
            <a:r>
              <a:rPr lang="es-ES" sz="1000" dirty="0">
                <a:solidFill>
                  <a:schemeClr val="bg1"/>
                </a:solidFill>
                <a:latin typeface="Open sans"/>
              </a:rPr>
              <a:t> </a:t>
            </a:r>
            <a:r>
              <a:rPr lang="es-ES" sz="1000" dirty="0" err="1">
                <a:solidFill>
                  <a:schemeClr val="bg1"/>
                </a:solidFill>
                <a:latin typeface="Open sans"/>
              </a:rPr>
              <a:t>delivered</a:t>
            </a:r>
            <a:r>
              <a:rPr lang="es-ES" sz="1000" dirty="0">
                <a:solidFill>
                  <a:schemeClr val="bg1"/>
                </a:solidFill>
                <a:latin typeface="Open sans"/>
              </a:rPr>
              <a:t> </a:t>
            </a:r>
            <a:r>
              <a:rPr lang="es-ES" sz="1000" dirty="0" err="1">
                <a:solidFill>
                  <a:schemeClr val="bg1"/>
                </a:solidFill>
                <a:latin typeface="Open sans"/>
              </a:rPr>
              <a:t>by</a:t>
            </a:r>
            <a:r>
              <a:rPr lang="es-ES" sz="1000" dirty="0">
                <a:solidFill>
                  <a:schemeClr val="bg1"/>
                </a:solidFill>
                <a:latin typeface="Open sans"/>
              </a:rPr>
              <a:t> </a:t>
            </a:r>
          </a:p>
          <a:p>
            <a:endParaRPr lang="es-ES" sz="1000" dirty="0">
              <a:solidFill>
                <a:schemeClr val="bg1"/>
              </a:solidFill>
              <a:latin typeface="Open sans"/>
            </a:endParaRPr>
          </a:p>
          <a:p>
            <a:r>
              <a:rPr lang="es-ES" sz="1000" b="1" dirty="0">
                <a:solidFill>
                  <a:schemeClr val="bg1"/>
                </a:solidFill>
                <a:latin typeface="Open sans"/>
              </a:rPr>
              <a:t>Smart Urban </a:t>
            </a:r>
            <a:r>
              <a:rPr lang="es-ES" sz="1000" b="1" dirty="0" err="1">
                <a:solidFill>
                  <a:schemeClr val="bg1"/>
                </a:solidFill>
                <a:latin typeface="Open sans"/>
              </a:rPr>
              <a:t>Mobility</a:t>
            </a:r>
            <a:r>
              <a:rPr lang="es-ES" sz="1000" b="1" dirty="0">
                <a:solidFill>
                  <a:schemeClr val="bg1"/>
                </a:solidFill>
                <a:latin typeface="Open sans"/>
              </a:rPr>
              <a:t> </a:t>
            </a:r>
            <a:r>
              <a:rPr lang="es-ES" sz="1000" b="1" dirty="0" err="1">
                <a:solidFill>
                  <a:schemeClr val="bg1"/>
                </a:solidFill>
                <a:latin typeface="Open sans"/>
              </a:rPr>
              <a:t>Support</a:t>
            </a:r>
            <a:r>
              <a:rPr lang="es-ES" sz="1000" b="1" dirty="0">
                <a:solidFill>
                  <a:schemeClr val="bg1"/>
                </a:solidFill>
                <a:latin typeface="Open sans"/>
              </a:rPr>
              <a:t> Office </a:t>
            </a:r>
            <a:r>
              <a:rPr lang="es-ES" sz="1000" dirty="0" err="1">
                <a:solidFill>
                  <a:schemeClr val="bg1"/>
                </a:solidFill>
                <a:latin typeface="Open sans"/>
              </a:rPr>
              <a:t>on</a:t>
            </a:r>
            <a:r>
              <a:rPr lang="es-ES" sz="1000" dirty="0">
                <a:solidFill>
                  <a:schemeClr val="bg1"/>
                </a:solidFill>
                <a:latin typeface="Open sans"/>
              </a:rPr>
              <a:t> </a:t>
            </a:r>
            <a:r>
              <a:rPr lang="es-ES" sz="1000" dirty="0" err="1">
                <a:solidFill>
                  <a:schemeClr val="bg1"/>
                </a:solidFill>
                <a:latin typeface="Open sans"/>
              </a:rPr>
              <a:t>behalf</a:t>
            </a:r>
            <a:r>
              <a:rPr lang="es-ES" sz="1000" dirty="0">
                <a:solidFill>
                  <a:schemeClr val="bg1"/>
                </a:solidFill>
                <a:latin typeface="Open sans"/>
              </a:rPr>
              <a:t> </a:t>
            </a:r>
            <a:r>
              <a:rPr lang="es-ES" sz="1000" dirty="0" err="1">
                <a:solidFill>
                  <a:schemeClr val="bg1"/>
                </a:solidFill>
                <a:latin typeface="Open sans"/>
              </a:rPr>
              <a:t>of</a:t>
            </a:r>
            <a:r>
              <a:rPr lang="es-ES" sz="1000" dirty="0">
                <a:solidFill>
                  <a:schemeClr val="bg1"/>
                </a:solidFill>
                <a:latin typeface="Open sans"/>
              </a:rPr>
              <a:t> </a:t>
            </a:r>
            <a:r>
              <a:rPr lang="es-ES" sz="1000" dirty="0" err="1">
                <a:solidFill>
                  <a:schemeClr val="bg1"/>
                </a:solidFill>
                <a:latin typeface="Open sans"/>
              </a:rPr>
              <a:t>European</a:t>
            </a:r>
            <a:r>
              <a:rPr lang="es-ES" sz="1000" dirty="0">
                <a:solidFill>
                  <a:schemeClr val="bg1"/>
                </a:solidFill>
                <a:latin typeface="Open sans"/>
              </a:rPr>
              <a:t> </a:t>
            </a:r>
            <a:r>
              <a:rPr lang="es-ES" sz="1000" dirty="0" err="1">
                <a:solidFill>
                  <a:schemeClr val="bg1"/>
                </a:solidFill>
                <a:latin typeface="Open sans"/>
              </a:rPr>
              <a:t>Commission</a:t>
            </a:r>
            <a:endParaRPr lang="es-ES" sz="1000" dirty="0">
              <a:solidFill>
                <a:schemeClr val="bg1"/>
              </a:solidFill>
              <a:latin typeface="Open sans"/>
            </a:endParaRPr>
          </a:p>
          <a:p>
            <a:r>
              <a:rPr lang="es-ES" sz="1000" dirty="0">
                <a:solidFill>
                  <a:schemeClr val="bg1"/>
                </a:solidFill>
                <a:latin typeface="Open sans"/>
              </a:rPr>
              <a:t>www.jiip.eu/smarturbanbolity/ </a:t>
            </a:r>
            <a:endParaRPr lang="fr-BE" sz="1000" dirty="0">
              <a:solidFill>
                <a:schemeClr val="bg1"/>
              </a:solidFill>
              <a:latin typeface="Open sans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F4D681E4-FDF5-4DB2-8C90-251BD085646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0382" y="5115088"/>
            <a:ext cx="1278960" cy="885077"/>
          </a:xfrm>
          <a:prstGeom prst="rect">
            <a:avLst/>
          </a:prstGeom>
        </p:spPr>
      </p:pic>
      <p:pic>
        <p:nvPicPr>
          <p:cNvPr id="11" name="Picture 10" descr="A picture containing clipart&#10;&#10;Description generated with high confidence">
            <a:extLst>
              <a:ext uri="{FF2B5EF4-FFF2-40B4-BE49-F238E27FC236}">
                <a16:creationId xmlns:a16="http://schemas.microsoft.com/office/drawing/2014/main" id="{473FDF67-9EF2-4B23-81F3-F0173AAFF80E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800" t="1" r="34190" b="30689"/>
          <a:stretch/>
        </p:blipFill>
        <p:spPr>
          <a:xfrm>
            <a:off x="8350258" y="6154728"/>
            <a:ext cx="519848" cy="321446"/>
          </a:xfrm>
          <a:prstGeom prst="rect">
            <a:avLst/>
          </a:prstGeom>
        </p:spPr>
      </p:pic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1A6FF917-6748-4D51-99E2-18B3DA07658E}"/>
              </a:ext>
            </a:extLst>
          </p:cNvPr>
          <p:cNvCxnSpPr>
            <a:cxnSpLocks/>
          </p:cNvCxnSpPr>
          <p:nvPr/>
        </p:nvCxnSpPr>
        <p:spPr>
          <a:xfrm>
            <a:off x="0" y="655629"/>
            <a:ext cx="9144000" cy="0"/>
          </a:xfrm>
          <a:prstGeom prst="line">
            <a:avLst/>
          </a:prstGeom>
          <a:ln w="19050">
            <a:solidFill>
              <a:srgbClr val="0073A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F6112DD8-730E-47E3-AB24-7F3EDBA809A5}"/>
              </a:ext>
            </a:extLst>
          </p:cNvPr>
          <p:cNvSpPr txBox="1"/>
          <p:nvPr/>
        </p:nvSpPr>
        <p:spPr>
          <a:xfrm>
            <a:off x="0" y="5339099"/>
            <a:ext cx="559261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>
                <a:solidFill>
                  <a:srgbClr val="0073AE"/>
                </a:solidFill>
                <a:latin typeface="Open sans"/>
                <a:cs typeface="Arial" panose="020B0604020202020204" pitchFamily="34" charset="0"/>
              </a:rPr>
              <a:t>Webinar – Clean Bus Deployment Initiative</a:t>
            </a:r>
          </a:p>
        </p:txBody>
      </p:sp>
      <p:sp>
        <p:nvSpPr>
          <p:cNvPr id="2" name="ZoneTexte 1"/>
          <p:cNvSpPr txBox="1"/>
          <p:nvPr/>
        </p:nvSpPr>
        <p:spPr>
          <a:xfrm>
            <a:off x="711524" y="125896"/>
            <a:ext cx="72466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rgbClr val="0073AE"/>
                </a:solidFill>
              </a:rPr>
              <a:t>4. </a:t>
            </a:r>
            <a:r>
              <a:rPr lang="en-GB" sz="2000" b="1" dirty="0" err="1">
                <a:solidFill>
                  <a:srgbClr val="0073AE"/>
                </a:solidFill>
              </a:rPr>
              <a:t>Zuid</a:t>
            </a:r>
            <a:r>
              <a:rPr lang="en-GB" sz="2000" b="1" dirty="0">
                <a:solidFill>
                  <a:srgbClr val="0073AE"/>
                </a:solidFill>
              </a:rPr>
              <a:t> – </a:t>
            </a:r>
            <a:r>
              <a:rPr lang="en-GB" sz="2000" b="1" dirty="0" err="1">
                <a:solidFill>
                  <a:srgbClr val="0073AE"/>
                </a:solidFill>
              </a:rPr>
              <a:t>Oost</a:t>
            </a:r>
            <a:r>
              <a:rPr lang="en-GB" sz="2000" b="1" dirty="0">
                <a:solidFill>
                  <a:srgbClr val="0073AE"/>
                </a:solidFill>
              </a:rPr>
              <a:t> Brabant Charging equipment phase 1 </a:t>
            </a:r>
          </a:p>
        </p:txBody>
      </p:sp>
      <p:pic>
        <p:nvPicPr>
          <p:cNvPr id="13" name="Picture 3" descr="C:\MARC VANHOUTTE\Klassement\2017.2 feb\Z.O.Br opvolging\2017.02.25 Charging - infra\Fast charging alignment1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6402" y="655629"/>
            <a:ext cx="4603395" cy="24913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2" descr="C:\MARC VANHOUTTE\Klassement\2017.2 feb\Z.O.Br opvolging\2017.02.25 Charging - infra\Chargers3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23642" y="3268752"/>
            <a:ext cx="3828913" cy="21537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515095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3C36B4BB-5054-4F91-AAAF-D9B574655608}"/>
              </a:ext>
            </a:extLst>
          </p:cNvPr>
          <p:cNvSpPr/>
          <p:nvPr/>
        </p:nvSpPr>
        <p:spPr>
          <a:xfrm>
            <a:off x="0" y="5735782"/>
            <a:ext cx="9144000" cy="1122218"/>
          </a:xfrm>
          <a:prstGeom prst="rect">
            <a:avLst/>
          </a:prstGeom>
          <a:solidFill>
            <a:srgbClr val="0073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296EB938-A8FD-4D33-BCAD-58A69CB4C82A}"/>
              </a:ext>
            </a:extLst>
          </p:cNvPr>
          <p:cNvSpPr/>
          <p:nvPr/>
        </p:nvSpPr>
        <p:spPr>
          <a:xfrm>
            <a:off x="7600382" y="5736009"/>
            <a:ext cx="1278960" cy="82328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pic>
        <p:nvPicPr>
          <p:cNvPr id="4" name="Picture 3" descr="cid:image003.png@01D30C3A.50F200B0">
            <a:extLst>
              <a:ext uri="{FF2B5EF4-FFF2-40B4-BE49-F238E27FC236}">
                <a16:creationId xmlns:a16="http://schemas.microsoft.com/office/drawing/2014/main" id="{8AB4AD43-D923-460A-BF1B-79A634AA41E6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4663"/>
          <a:stretch/>
        </p:blipFill>
        <p:spPr bwMode="auto">
          <a:xfrm>
            <a:off x="7628090" y="6154275"/>
            <a:ext cx="660116" cy="321899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314A74A2-217C-450E-9774-C1059E9E4530}"/>
              </a:ext>
            </a:extLst>
          </p:cNvPr>
          <p:cNvSpPr txBox="1"/>
          <p:nvPr/>
        </p:nvSpPr>
        <p:spPr>
          <a:xfrm>
            <a:off x="104115" y="5984572"/>
            <a:ext cx="446788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000" dirty="0" err="1">
                <a:solidFill>
                  <a:schemeClr val="bg1"/>
                </a:solidFill>
                <a:latin typeface="Open sans"/>
              </a:rPr>
              <a:t>Webinar</a:t>
            </a:r>
            <a:r>
              <a:rPr lang="es-ES" sz="1000" dirty="0">
                <a:solidFill>
                  <a:schemeClr val="bg1"/>
                </a:solidFill>
                <a:latin typeface="Open sans"/>
              </a:rPr>
              <a:t> </a:t>
            </a:r>
            <a:r>
              <a:rPr lang="es-ES" sz="1000" dirty="0" err="1">
                <a:solidFill>
                  <a:schemeClr val="bg1"/>
                </a:solidFill>
                <a:latin typeface="Open sans"/>
              </a:rPr>
              <a:t>delivered</a:t>
            </a:r>
            <a:r>
              <a:rPr lang="es-ES" sz="1000" dirty="0">
                <a:solidFill>
                  <a:schemeClr val="bg1"/>
                </a:solidFill>
                <a:latin typeface="Open sans"/>
              </a:rPr>
              <a:t> </a:t>
            </a:r>
            <a:r>
              <a:rPr lang="es-ES" sz="1000" dirty="0" err="1">
                <a:solidFill>
                  <a:schemeClr val="bg1"/>
                </a:solidFill>
                <a:latin typeface="Open sans"/>
              </a:rPr>
              <a:t>by</a:t>
            </a:r>
            <a:r>
              <a:rPr lang="es-ES" sz="1000" dirty="0">
                <a:solidFill>
                  <a:schemeClr val="bg1"/>
                </a:solidFill>
                <a:latin typeface="Open sans"/>
              </a:rPr>
              <a:t> </a:t>
            </a:r>
          </a:p>
          <a:p>
            <a:endParaRPr lang="es-ES" sz="1000" dirty="0">
              <a:solidFill>
                <a:schemeClr val="bg1"/>
              </a:solidFill>
              <a:latin typeface="Open sans"/>
            </a:endParaRPr>
          </a:p>
          <a:p>
            <a:r>
              <a:rPr lang="es-ES" sz="1000" b="1" dirty="0">
                <a:solidFill>
                  <a:schemeClr val="bg1"/>
                </a:solidFill>
                <a:latin typeface="Open sans"/>
              </a:rPr>
              <a:t>Smart Urban </a:t>
            </a:r>
            <a:r>
              <a:rPr lang="es-ES" sz="1000" b="1" dirty="0" err="1">
                <a:solidFill>
                  <a:schemeClr val="bg1"/>
                </a:solidFill>
                <a:latin typeface="Open sans"/>
              </a:rPr>
              <a:t>Mobility</a:t>
            </a:r>
            <a:r>
              <a:rPr lang="es-ES" sz="1000" b="1" dirty="0">
                <a:solidFill>
                  <a:schemeClr val="bg1"/>
                </a:solidFill>
                <a:latin typeface="Open sans"/>
              </a:rPr>
              <a:t> </a:t>
            </a:r>
            <a:r>
              <a:rPr lang="es-ES" sz="1000" b="1" dirty="0" err="1">
                <a:solidFill>
                  <a:schemeClr val="bg1"/>
                </a:solidFill>
                <a:latin typeface="Open sans"/>
              </a:rPr>
              <a:t>Support</a:t>
            </a:r>
            <a:r>
              <a:rPr lang="es-ES" sz="1000" b="1" dirty="0">
                <a:solidFill>
                  <a:schemeClr val="bg1"/>
                </a:solidFill>
                <a:latin typeface="Open sans"/>
              </a:rPr>
              <a:t> Office </a:t>
            </a:r>
            <a:r>
              <a:rPr lang="es-ES" sz="1000" dirty="0" err="1">
                <a:solidFill>
                  <a:schemeClr val="bg1"/>
                </a:solidFill>
                <a:latin typeface="Open sans"/>
              </a:rPr>
              <a:t>on</a:t>
            </a:r>
            <a:r>
              <a:rPr lang="es-ES" sz="1000" dirty="0">
                <a:solidFill>
                  <a:schemeClr val="bg1"/>
                </a:solidFill>
                <a:latin typeface="Open sans"/>
              </a:rPr>
              <a:t> </a:t>
            </a:r>
            <a:r>
              <a:rPr lang="es-ES" sz="1000" dirty="0" err="1">
                <a:solidFill>
                  <a:schemeClr val="bg1"/>
                </a:solidFill>
                <a:latin typeface="Open sans"/>
              </a:rPr>
              <a:t>behalf</a:t>
            </a:r>
            <a:r>
              <a:rPr lang="es-ES" sz="1000" dirty="0">
                <a:solidFill>
                  <a:schemeClr val="bg1"/>
                </a:solidFill>
                <a:latin typeface="Open sans"/>
              </a:rPr>
              <a:t> </a:t>
            </a:r>
            <a:r>
              <a:rPr lang="es-ES" sz="1000" dirty="0" err="1">
                <a:solidFill>
                  <a:schemeClr val="bg1"/>
                </a:solidFill>
                <a:latin typeface="Open sans"/>
              </a:rPr>
              <a:t>of</a:t>
            </a:r>
            <a:r>
              <a:rPr lang="es-ES" sz="1000" dirty="0">
                <a:solidFill>
                  <a:schemeClr val="bg1"/>
                </a:solidFill>
                <a:latin typeface="Open sans"/>
              </a:rPr>
              <a:t> </a:t>
            </a:r>
            <a:r>
              <a:rPr lang="es-ES" sz="1000" dirty="0" err="1">
                <a:solidFill>
                  <a:schemeClr val="bg1"/>
                </a:solidFill>
                <a:latin typeface="Open sans"/>
              </a:rPr>
              <a:t>European</a:t>
            </a:r>
            <a:r>
              <a:rPr lang="es-ES" sz="1000" dirty="0">
                <a:solidFill>
                  <a:schemeClr val="bg1"/>
                </a:solidFill>
                <a:latin typeface="Open sans"/>
              </a:rPr>
              <a:t> </a:t>
            </a:r>
            <a:r>
              <a:rPr lang="es-ES" sz="1000" dirty="0" err="1">
                <a:solidFill>
                  <a:schemeClr val="bg1"/>
                </a:solidFill>
                <a:latin typeface="Open sans"/>
              </a:rPr>
              <a:t>Commission</a:t>
            </a:r>
            <a:endParaRPr lang="es-ES" sz="1000" dirty="0">
              <a:solidFill>
                <a:schemeClr val="bg1"/>
              </a:solidFill>
              <a:latin typeface="Open sans"/>
            </a:endParaRPr>
          </a:p>
          <a:p>
            <a:r>
              <a:rPr lang="es-ES" sz="1000" dirty="0">
                <a:solidFill>
                  <a:schemeClr val="bg1"/>
                </a:solidFill>
                <a:latin typeface="Open sans"/>
              </a:rPr>
              <a:t>www.jiip.eu/smarturbanbolity/ </a:t>
            </a:r>
            <a:endParaRPr lang="fr-BE" sz="1000" dirty="0">
              <a:solidFill>
                <a:schemeClr val="bg1"/>
              </a:solidFill>
              <a:latin typeface="Open sans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F4D681E4-FDF5-4DB2-8C90-251BD085646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0382" y="5115088"/>
            <a:ext cx="1278960" cy="885077"/>
          </a:xfrm>
          <a:prstGeom prst="rect">
            <a:avLst/>
          </a:prstGeom>
        </p:spPr>
      </p:pic>
      <p:pic>
        <p:nvPicPr>
          <p:cNvPr id="11" name="Picture 10" descr="A picture containing clipart&#10;&#10;Description generated with high confidence">
            <a:extLst>
              <a:ext uri="{FF2B5EF4-FFF2-40B4-BE49-F238E27FC236}">
                <a16:creationId xmlns:a16="http://schemas.microsoft.com/office/drawing/2014/main" id="{473FDF67-9EF2-4B23-81F3-F0173AAFF80E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800" t="1" r="34190" b="30689"/>
          <a:stretch/>
        </p:blipFill>
        <p:spPr>
          <a:xfrm>
            <a:off x="8350258" y="6154728"/>
            <a:ext cx="519848" cy="321446"/>
          </a:xfrm>
          <a:prstGeom prst="rect">
            <a:avLst/>
          </a:prstGeom>
        </p:spPr>
      </p:pic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1A6FF917-6748-4D51-99E2-18B3DA07658E}"/>
              </a:ext>
            </a:extLst>
          </p:cNvPr>
          <p:cNvCxnSpPr>
            <a:cxnSpLocks/>
          </p:cNvCxnSpPr>
          <p:nvPr/>
        </p:nvCxnSpPr>
        <p:spPr>
          <a:xfrm>
            <a:off x="0" y="655629"/>
            <a:ext cx="9144000" cy="0"/>
          </a:xfrm>
          <a:prstGeom prst="line">
            <a:avLst/>
          </a:prstGeom>
          <a:ln w="19050">
            <a:solidFill>
              <a:srgbClr val="0073A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F6112DD8-730E-47E3-AB24-7F3EDBA809A5}"/>
              </a:ext>
            </a:extLst>
          </p:cNvPr>
          <p:cNvSpPr txBox="1"/>
          <p:nvPr/>
        </p:nvSpPr>
        <p:spPr>
          <a:xfrm>
            <a:off x="0" y="5339099"/>
            <a:ext cx="559261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>
                <a:solidFill>
                  <a:srgbClr val="0073AE"/>
                </a:solidFill>
                <a:latin typeface="Open sans"/>
                <a:cs typeface="Arial" panose="020B0604020202020204" pitchFamily="34" charset="0"/>
              </a:rPr>
              <a:t>Webinar – Clean Bus Deployment Initiative</a:t>
            </a:r>
          </a:p>
        </p:txBody>
      </p:sp>
      <p:sp>
        <p:nvSpPr>
          <p:cNvPr id="2" name="ZoneTexte 1"/>
          <p:cNvSpPr txBox="1"/>
          <p:nvPr/>
        </p:nvSpPr>
        <p:spPr>
          <a:xfrm>
            <a:off x="602709" y="156990"/>
            <a:ext cx="800747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rgbClr val="0073AE"/>
                </a:solidFill>
                <a:latin typeface="Open sans"/>
              </a:rPr>
              <a:t>5. Coming Up: </a:t>
            </a:r>
            <a:r>
              <a:rPr lang="en-GB" sz="2000" b="1" dirty="0" err="1">
                <a:solidFill>
                  <a:srgbClr val="0073AE"/>
                </a:solidFill>
                <a:latin typeface="Open sans"/>
              </a:rPr>
              <a:t>Amstelland</a:t>
            </a:r>
            <a:r>
              <a:rPr lang="en-GB" sz="2000" b="1" dirty="0">
                <a:solidFill>
                  <a:srgbClr val="0073AE"/>
                </a:solidFill>
                <a:latin typeface="Open sans"/>
              </a:rPr>
              <a:t> – </a:t>
            </a:r>
            <a:r>
              <a:rPr lang="en-GB" sz="2000" b="1" dirty="0" err="1">
                <a:solidFill>
                  <a:srgbClr val="0073AE"/>
                </a:solidFill>
                <a:latin typeface="Open sans"/>
              </a:rPr>
              <a:t>Meerlanden</a:t>
            </a:r>
            <a:r>
              <a:rPr lang="en-GB" sz="2000" b="1" dirty="0">
                <a:solidFill>
                  <a:srgbClr val="0073AE"/>
                </a:solidFill>
                <a:latin typeface="Open sans"/>
              </a:rPr>
              <a:t> concession </a:t>
            </a:r>
          </a:p>
        </p:txBody>
      </p:sp>
      <p:sp>
        <p:nvSpPr>
          <p:cNvPr id="6" name="ZoneTexte 5"/>
          <p:cNvSpPr txBox="1"/>
          <p:nvPr/>
        </p:nvSpPr>
        <p:spPr>
          <a:xfrm>
            <a:off x="711525" y="1017431"/>
            <a:ext cx="7528337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GB" sz="2000" dirty="0">
                <a:solidFill>
                  <a:srgbClr val="0073AE"/>
                </a:solidFill>
                <a:latin typeface="Open sans"/>
              </a:rPr>
              <a:t>Concession won by </a:t>
            </a:r>
            <a:r>
              <a:rPr lang="en-GB" sz="2000" dirty="0" err="1">
                <a:solidFill>
                  <a:srgbClr val="0073AE"/>
                </a:solidFill>
                <a:latin typeface="Open sans"/>
              </a:rPr>
              <a:t>Connexxion</a:t>
            </a:r>
            <a:r>
              <a:rPr lang="en-GB" sz="2000" dirty="0">
                <a:solidFill>
                  <a:srgbClr val="0073AE"/>
                </a:solidFill>
                <a:latin typeface="Open sans"/>
              </a:rPr>
              <a:t> (Transdev NL</a:t>
            </a:r>
            <a:r>
              <a:rPr lang="en-GB" dirty="0">
                <a:solidFill>
                  <a:srgbClr val="0073AE"/>
                </a:solidFill>
                <a:latin typeface="Open sans"/>
              </a:rPr>
              <a:t>)</a:t>
            </a:r>
          </a:p>
          <a:p>
            <a:endParaRPr lang="en-GB" sz="500" dirty="0">
              <a:solidFill>
                <a:srgbClr val="0073AE"/>
              </a:solidFill>
              <a:latin typeface="Open sans"/>
            </a:endParaRPr>
          </a:p>
          <a:p>
            <a:pPr marL="285750" indent="-285750">
              <a:buFontTx/>
              <a:buChar char="-"/>
            </a:pPr>
            <a:r>
              <a:rPr lang="en-GB" sz="2000" dirty="0">
                <a:solidFill>
                  <a:srgbClr val="0073AE"/>
                </a:solidFill>
                <a:latin typeface="Open sans"/>
              </a:rPr>
              <a:t>Start concession: 10 December 2017</a:t>
            </a:r>
          </a:p>
          <a:p>
            <a:endParaRPr lang="en-GB" sz="500" dirty="0">
              <a:solidFill>
                <a:srgbClr val="0073AE"/>
              </a:solidFill>
              <a:latin typeface="Open sans"/>
            </a:endParaRPr>
          </a:p>
          <a:p>
            <a:pPr marL="285750" indent="-285750">
              <a:buFontTx/>
              <a:buChar char="-"/>
            </a:pPr>
            <a:r>
              <a:rPr lang="en-GB" sz="2000" dirty="0">
                <a:solidFill>
                  <a:srgbClr val="0073AE"/>
                </a:solidFill>
                <a:latin typeface="Open sans"/>
              </a:rPr>
              <a:t>Starting with 270 buses among them 100 articulated e-buses</a:t>
            </a:r>
            <a:r>
              <a:rPr lang="en-GB" dirty="0">
                <a:solidFill>
                  <a:srgbClr val="0073AE"/>
                </a:solidFill>
                <a:latin typeface="Open sans"/>
              </a:rPr>
              <a:t>.</a:t>
            </a:r>
          </a:p>
          <a:p>
            <a:pPr marL="285750" indent="-285750">
              <a:buFontTx/>
              <a:buChar char="-"/>
            </a:pPr>
            <a:endParaRPr lang="fr-FR" dirty="0"/>
          </a:p>
        </p:txBody>
      </p:sp>
      <p:pic>
        <p:nvPicPr>
          <p:cNvPr id="8" name="Imag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427767"/>
            <a:ext cx="9144000" cy="20024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87688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3C36B4BB-5054-4F91-AAAF-D9B574655608}"/>
              </a:ext>
            </a:extLst>
          </p:cNvPr>
          <p:cNvSpPr/>
          <p:nvPr/>
        </p:nvSpPr>
        <p:spPr>
          <a:xfrm>
            <a:off x="0" y="5735782"/>
            <a:ext cx="9144000" cy="1122218"/>
          </a:xfrm>
          <a:prstGeom prst="rect">
            <a:avLst/>
          </a:prstGeom>
          <a:solidFill>
            <a:srgbClr val="0073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296EB938-A8FD-4D33-BCAD-58A69CB4C82A}"/>
              </a:ext>
            </a:extLst>
          </p:cNvPr>
          <p:cNvSpPr/>
          <p:nvPr/>
        </p:nvSpPr>
        <p:spPr>
          <a:xfrm>
            <a:off x="7600382" y="5736009"/>
            <a:ext cx="1278960" cy="82328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pic>
        <p:nvPicPr>
          <p:cNvPr id="4" name="Picture 3" descr="cid:image003.png@01D30C3A.50F200B0">
            <a:extLst>
              <a:ext uri="{FF2B5EF4-FFF2-40B4-BE49-F238E27FC236}">
                <a16:creationId xmlns:a16="http://schemas.microsoft.com/office/drawing/2014/main" id="{8AB4AD43-D923-460A-BF1B-79A634AA41E6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4663"/>
          <a:stretch/>
        </p:blipFill>
        <p:spPr bwMode="auto">
          <a:xfrm>
            <a:off x="7628090" y="6154275"/>
            <a:ext cx="660116" cy="321899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314A74A2-217C-450E-9774-C1059E9E4530}"/>
              </a:ext>
            </a:extLst>
          </p:cNvPr>
          <p:cNvSpPr txBox="1"/>
          <p:nvPr/>
        </p:nvSpPr>
        <p:spPr>
          <a:xfrm>
            <a:off x="104115" y="5984572"/>
            <a:ext cx="446788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000" dirty="0" err="1">
                <a:solidFill>
                  <a:schemeClr val="bg1"/>
                </a:solidFill>
                <a:latin typeface="Open sans"/>
              </a:rPr>
              <a:t>Webinar</a:t>
            </a:r>
            <a:r>
              <a:rPr lang="es-ES" sz="1000" dirty="0">
                <a:solidFill>
                  <a:schemeClr val="bg1"/>
                </a:solidFill>
                <a:latin typeface="Open sans"/>
              </a:rPr>
              <a:t> </a:t>
            </a:r>
            <a:r>
              <a:rPr lang="es-ES" sz="1000" dirty="0" err="1">
                <a:solidFill>
                  <a:schemeClr val="bg1"/>
                </a:solidFill>
                <a:latin typeface="Open sans"/>
              </a:rPr>
              <a:t>delivered</a:t>
            </a:r>
            <a:r>
              <a:rPr lang="es-ES" sz="1000" dirty="0">
                <a:solidFill>
                  <a:schemeClr val="bg1"/>
                </a:solidFill>
                <a:latin typeface="Open sans"/>
              </a:rPr>
              <a:t> </a:t>
            </a:r>
            <a:r>
              <a:rPr lang="es-ES" sz="1000" dirty="0" err="1">
                <a:solidFill>
                  <a:schemeClr val="bg1"/>
                </a:solidFill>
                <a:latin typeface="Open sans"/>
              </a:rPr>
              <a:t>by</a:t>
            </a:r>
            <a:r>
              <a:rPr lang="es-ES" sz="1000" dirty="0">
                <a:solidFill>
                  <a:schemeClr val="bg1"/>
                </a:solidFill>
                <a:latin typeface="Open sans"/>
              </a:rPr>
              <a:t> </a:t>
            </a:r>
          </a:p>
          <a:p>
            <a:endParaRPr lang="es-ES" sz="1000" dirty="0">
              <a:solidFill>
                <a:schemeClr val="bg1"/>
              </a:solidFill>
              <a:latin typeface="Open sans"/>
            </a:endParaRPr>
          </a:p>
          <a:p>
            <a:r>
              <a:rPr lang="es-ES" sz="1000" b="1" dirty="0">
                <a:solidFill>
                  <a:schemeClr val="bg1"/>
                </a:solidFill>
                <a:latin typeface="Open sans"/>
              </a:rPr>
              <a:t>Smart Urban </a:t>
            </a:r>
            <a:r>
              <a:rPr lang="es-ES" sz="1000" b="1" dirty="0" err="1">
                <a:solidFill>
                  <a:schemeClr val="bg1"/>
                </a:solidFill>
                <a:latin typeface="Open sans"/>
              </a:rPr>
              <a:t>Mobility</a:t>
            </a:r>
            <a:r>
              <a:rPr lang="es-ES" sz="1000" b="1" dirty="0">
                <a:solidFill>
                  <a:schemeClr val="bg1"/>
                </a:solidFill>
                <a:latin typeface="Open sans"/>
              </a:rPr>
              <a:t> </a:t>
            </a:r>
            <a:r>
              <a:rPr lang="es-ES" sz="1000" b="1" dirty="0" err="1">
                <a:solidFill>
                  <a:schemeClr val="bg1"/>
                </a:solidFill>
                <a:latin typeface="Open sans"/>
              </a:rPr>
              <a:t>Support</a:t>
            </a:r>
            <a:r>
              <a:rPr lang="es-ES" sz="1000" b="1" dirty="0">
                <a:solidFill>
                  <a:schemeClr val="bg1"/>
                </a:solidFill>
                <a:latin typeface="Open sans"/>
              </a:rPr>
              <a:t> Office </a:t>
            </a:r>
            <a:r>
              <a:rPr lang="es-ES" sz="1000" dirty="0" err="1">
                <a:solidFill>
                  <a:schemeClr val="bg1"/>
                </a:solidFill>
                <a:latin typeface="Open sans"/>
              </a:rPr>
              <a:t>on</a:t>
            </a:r>
            <a:r>
              <a:rPr lang="es-ES" sz="1000" dirty="0">
                <a:solidFill>
                  <a:schemeClr val="bg1"/>
                </a:solidFill>
                <a:latin typeface="Open sans"/>
              </a:rPr>
              <a:t> </a:t>
            </a:r>
            <a:r>
              <a:rPr lang="es-ES" sz="1000" dirty="0" err="1">
                <a:solidFill>
                  <a:schemeClr val="bg1"/>
                </a:solidFill>
                <a:latin typeface="Open sans"/>
              </a:rPr>
              <a:t>behalf</a:t>
            </a:r>
            <a:r>
              <a:rPr lang="es-ES" sz="1000" dirty="0">
                <a:solidFill>
                  <a:schemeClr val="bg1"/>
                </a:solidFill>
                <a:latin typeface="Open sans"/>
              </a:rPr>
              <a:t> </a:t>
            </a:r>
            <a:r>
              <a:rPr lang="es-ES" sz="1000" dirty="0" err="1">
                <a:solidFill>
                  <a:schemeClr val="bg1"/>
                </a:solidFill>
                <a:latin typeface="Open sans"/>
              </a:rPr>
              <a:t>of</a:t>
            </a:r>
            <a:r>
              <a:rPr lang="es-ES" sz="1000" dirty="0">
                <a:solidFill>
                  <a:schemeClr val="bg1"/>
                </a:solidFill>
                <a:latin typeface="Open sans"/>
              </a:rPr>
              <a:t> </a:t>
            </a:r>
            <a:r>
              <a:rPr lang="es-ES" sz="1000" dirty="0" err="1">
                <a:solidFill>
                  <a:schemeClr val="bg1"/>
                </a:solidFill>
                <a:latin typeface="Open sans"/>
              </a:rPr>
              <a:t>European</a:t>
            </a:r>
            <a:r>
              <a:rPr lang="es-ES" sz="1000" dirty="0">
                <a:solidFill>
                  <a:schemeClr val="bg1"/>
                </a:solidFill>
                <a:latin typeface="Open sans"/>
              </a:rPr>
              <a:t> </a:t>
            </a:r>
            <a:r>
              <a:rPr lang="es-ES" sz="1000" dirty="0" err="1">
                <a:solidFill>
                  <a:schemeClr val="bg1"/>
                </a:solidFill>
                <a:latin typeface="Open sans"/>
              </a:rPr>
              <a:t>Commission</a:t>
            </a:r>
            <a:endParaRPr lang="es-ES" sz="1000" dirty="0">
              <a:solidFill>
                <a:schemeClr val="bg1"/>
              </a:solidFill>
              <a:latin typeface="Open sans"/>
            </a:endParaRPr>
          </a:p>
          <a:p>
            <a:r>
              <a:rPr lang="es-ES" sz="1000" dirty="0">
                <a:solidFill>
                  <a:schemeClr val="bg1"/>
                </a:solidFill>
                <a:latin typeface="Open sans"/>
              </a:rPr>
              <a:t>www.jiip.eu/smarturbanbolity/ </a:t>
            </a:r>
            <a:endParaRPr lang="fr-BE" sz="1000" dirty="0">
              <a:solidFill>
                <a:schemeClr val="bg1"/>
              </a:solidFill>
              <a:latin typeface="Open sans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F4D681E4-FDF5-4DB2-8C90-251BD085646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0382" y="5115088"/>
            <a:ext cx="1278960" cy="885077"/>
          </a:xfrm>
          <a:prstGeom prst="rect">
            <a:avLst/>
          </a:prstGeom>
        </p:spPr>
      </p:pic>
      <p:pic>
        <p:nvPicPr>
          <p:cNvPr id="11" name="Picture 10" descr="A picture containing clipart&#10;&#10;Description generated with high confidence">
            <a:extLst>
              <a:ext uri="{FF2B5EF4-FFF2-40B4-BE49-F238E27FC236}">
                <a16:creationId xmlns:a16="http://schemas.microsoft.com/office/drawing/2014/main" id="{473FDF67-9EF2-4B23-81F3-F0173AAFF80E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800" t="1" r="34190" b="30689"/>
          <a:stretch/>
        </p:blipFill>
        <p:spPr>
          <a:xfrm>
            <a:off x="8350258" y="6154728"/>
            <a:ext cx="519848" cy="321446"/>
          </a:xfrm>
          <a:prstGeom prst="rect">
            <a:avLst/>
          </a:prstGeom>
        </p:spPr>
      </p:pic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1A6FF917-6748-4D51-99E2-18B3DA07658E}"/>
              </a:ext>
            </a:extLst>
          </p:cNvPr>
          <p:cNvCxnSpPr>
            <a:cxnSpLocks/>
          </p:cNvCxnSpPr>
          <p:nvPr/>
        </p:nvCxnSpPr>
        <p:spPr>
          <a:xfrm>
            <a:off x="0" y="655629"/>
            <a:ext cx="9144000" cy="0"/>
          </a:xfrm>
          <a:prstGeom prst="line">
            <a:avLst/>
          </a:prstGeom>
          <a:ln w="19050">
            <a:solidFill>
              <a:srgbClr val="0073A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F6112DD8-730E-47E3-AB24-7F3EDBA809A5}"/>
              </a:ext>
            </a:extLst>
          </p:cNvPr>
          <p:cNvSpPr txBox="1"/>
          <p:nvPr/>
        </p:nvSpPr>
        <p:spPr>
          <a:xfrm>
            <a:off x="0" y="5339099"/>
            <a:ext cx="559261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>
                <a:solidFill>
                  <a:srgbClr val="0073AE"/>
                </a:solidFill>
                <a:latin typeface="Open sans"/>
                <a:cs typeface="Arial" panose="020B0604020202020204" pitchFamily="34" charset="0"/>
              </a:rPr>
              <a:t>Webinar – Clean Bus Deployment Initiative</a:t>
            </a:r>
          </a:p>
        </p:txBody>
      </p:sp>
      <p:sp>
        <p:nvSpPr>
          <p:cNvPr id="2" name="ZoneTexte 1"/>
          <p:cNvSpPr txBox="1"/>
          <p:nvPr/>
        </p:nvSpPr>
        <p:spPr>
          <a:xfrm>
            <a:off x="537104" y="110406"/>
            <a:ext cx="789865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rgbClr val="0073AE"/>
                </a:solidFill>
                <a:latin typeface="Open sans"/>
              </a:rPr>
              <a:t>5. Coming Up: </a:t>
            </a:r>
            <a:r>
              <a:rPr lang="en-GB" sz="2000" b="1" dirty="0" err="1">
                <a:solidFill>
                  <a:srgbClr val="0073AE"/>
                </a:solidFill>
                <a:latin typeface="Open sans"/>
              </a:rPr>
              <a:t>Amstelland</a:t>
            </a:r>
            <a:r>
              <a:rPr lang="en-GB" sz="2000" b="1" dirty="0">
                <a:solidFill>
                  <a:srgbClr val="0073AE"/>
                </a:solidFill>
                <a:latin typeface="Open sans"/>
              </a:rPr>
              <a:t> – </a:t>
            </a:r>
            <a:r>
              <a:rPr lang="en-GB" sz="2000" b="1" dirty="0" err="1">
                <a:solidFill>
                  <a:srgbClr val="0073AE"/>
                </a:solidFill>
                <a:latin typeface="Open sans"/>
              </a:rPr>
              <a:t>Meerlanden</a:t>
            </a:r>
            <a:r>
              <a:rPr lang="en-GB" sz="2000" b="1" dirty="0">
                <a:solidFill>
                  <a:srgbClr val="0073AE"/>
                </a:solidFill>
                <a:latin typeface="Open sans"/>
              </a:rPr>
              <a:t> concession </a:t>
            </a:r>
          </a:p>
        </p:txBody>
      </p:sp>
      <p:pic>
        <p:nvPicPr>
          <p:cNvPr id="13" name="Image 1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440" y="1024961"/>
            <a:ext cx="3581862" cy="2014797"/>
          </a:xfrm>
          <a:prstGeom prst="rect">
            <a:avLst/>
          </a:prstGeom>
        </p:spPr>
      </p:pic>
      <p:sp>
        <p:nvSpPr>
          <p:cNvPr id="3" name="ZoneTexte 2"/>
          <p:cNvSpPr txBox="1"/>
          <p:nvPr/>
        </p:nvSpPr>
        <p:spPr>
          <a:xfrm>
            <a:off x="362684" y="655629"/>
            <a:ext cx="82474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0073AE"/>
                </a:solidFill>
                <a:latin typeface="Open sans"/>
              </a:rPr>
              <a:t>2 different types of articulated e-buses</a:t>
            </a:r>
          </a:p>
        </p:txBody>
      </p:sp>
      <p:sp>
        <p:nvSpPr>
          <p:cNvPr id="15" name="Espace réservé du texte 1"/>
          <p:cNvSpPr txBox="1">
            <a:spLocks/>
          </p:cNvSpPr>
          <p:nvPr/>
        </p:nvSpPr>
        <p:spPr>
          <a:xfrm>
            <a:off x="3563888" y="1024961"/>
            <a:ext cx="5580112" cy="2014797"/>
          </a:xfrm>
          <a:prstGeom prst="rect">
            <a:avLst/>
          </a:prstGeom>
        </p:spPr>
        <p:txBody>
          <a:bodyPr anchor="ctr"/>
          <a:lstStyle>
            <a:lvl1pPr marL="0" indent="0" algn="l" defTabSz="457200" rtl="0" eaLnBrk="1" latinLnBrk="0" hangingPunct="1">
              <a:spcBef>
                <a:spcPct val="20000"/>
              </a:spcBef>
              <a:buFontTx/>
              <a:buNone/>
              <a:defRPr sz="3200" kern="1200">
                <a:solidFill>
                  <a:schemeClr val="accent1"/>
                </a:solidFill>
                <a:latin typeface="Quicksand Book Regular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3"/>
              </a:buClr>
              <a:buSzPct val="100000"/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713600" indent="-270000" algn="l" defTabSz="457200" rtl="0" eaLnBrk="1" latinLnBrk="0" hangingPunct="1">
              <a:spcBef>
                <a:spcPts val="600"/>
              </a:spcBef>
              <a:buClr>
                <a:schemeClr val="accent4"/>
              </a:buClr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1" indent="0">
              <a:spcBef>
                <a:spcPts val="0"/>
              </a:spcBef>
              <a:buNone/>
            </a:pPr>
            <a:r>
              <a:rPr lang="en-US" sz="1800" dirty="0">
                <a:solidFill>
                  <a:srgbClr val="0073AE"/>
                </a:solidFill>
                <a:latin typeface="Open sans"/>
              </a:rPr>
              <a:t>Starting in December 2017 with 49 electric articulated buses on </a:t>
            </a:r>
            <a:r>
              <a:rPr lang="en-US" sz="1800" b="1" dirty="0">
                <a:solidFill>
                  <a:srgbClr val="0073AE"/>
                </a:solidFill>
                <a:latin typeface="Open sans"/>
              </a:rPr>
              <a:t>R-net</a:t>
            </a:r>
          </a:p>
          <a:p>
            <a:pPr marL="457200" lvl="1" indent="0">
              <a:spcBef>
                <a:spcPts val="0"/>
              </a:spcBef>
              <a:buNone/>
            </a:pPr>
            <a:r>
              <a:rPr lang="en-US" sz="1800" dirty="0">
                <a:solidFill>
                  <a:srgbClr val="0073AE"/>
                </a:solidFill>
                <a:latin typeface="Open sans"/>
              </a:rPr>
              <a:t>170 kWh battery pack </a:t>
            </a:r>
          </a:p>
          <a:p>
            <a:pPr marL="457200" lvl="1" indent="0">
              <a:spcBef>
                <a:spcPts val="0"/>
              </a:spcBef>
              <a:buNone/>
            </a:pPr>
            <a:r>
              <a:rPr lang="en-US" sz="1800" b="1" dirty="0">
                <a:solidFill>
                  <a:srgbClr val="0073AE"/>
                </a:solidFill>
                <a:latin typeface="Open sans"/>
              </a:rPr>
              <a:t>Additional 85 electric R-net buses end of 2020</a:t>
            </a:r>
          </a:p>
          <a:p>
            <a:pPr lvl="1">
              <a:spcBef>
                <a:spcPts val="0"/>
              </a:spcBef>
              <a:buFont typeface="Wingdings" panose="05000000000000000000" pitchFamily="2" charset="2"/>
              <a:buChar char="§"/>
            </a:pPr>
            <a:endParaRPr lang="en-US" sz="2000" dirty="0"/>
          </a:p>
        </p:txBody>
      </p:sp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288859"/>
            <a:ext cx="4929396" cy="10521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Espace réservé du texte 1"/>
          <p:cNvSpPr txBox="1">
            <a:spLocks/>
          </p:cNvSpPr>
          <p:nvPr/>
        </p:nvSpPr>
        <p:spPr>
          <a:xfrm>
            <a:off x="4328598" y="2948597"/>
            <a:ext cx="4725250" cy="1732648"/>
          </a:xfrm>
          <a:prstGeom prst="rect">
            <a:avLst/>
          </a:prstGeom>
        </p:spPr>
        <p:txBody>
          <a:bodyPr anchor="ctr"/>
          <a:lstStyle>
            <a:lvl1pPr marL="0" indent="0" algn="l" defTabSz="457200" rtl="0" eaLnBrk="1" latinLnBrk="0" hangingPunct="1">
              <a:spcBef>
                <a:spcPct val="20000"/>
              </a:spcBef>
              <a:buFontTx/>
              <a:buNone/>
              <a:defRPr sz="3200" kern="1200">
                <a:solidFill>
                  <a:schemeClr val="accent1"/>
                </a:solidFill>
                <a:latin typeface="Quicksand Book Regular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3"/>
              </a:buClr>
              <a:buSzPct val="100000"/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713600" indent="-270000" algn="l" defTabSz="457200" rtl="0" eaLnBrk="1" latinLnBrk="0" hangingPunct="1">
              <a:spcBef>
                <a:spcPts val="600"/>
              </a:spcBef>
              <a:buClr>
                <a:schemeClr val="accent4"/>
              </a:buClr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1" indent="0">
              <a:spcBef>
                <a:spcPts val="0"/>
              </a:spcBef>
              <a:buNone/>
            </a:pPr>
            <a:r>
              <a:rPr lang="en-US" sz="1800" dirty="0">
                <a:solidFill>
                  <a:srgbClr val="0073AE"/>
                </a:solidFill>
                <a:latin typeface="Open sans"/>
              </a:rPr>
              <a:t>51 electric articulated buses on </a:t>
            </a:r>
            <a:r>
              <a:rPr lang="en-US" sz="1800" b="1" dirty="0" err="1">
                <a:solidFill>
                  <a:srgbClr val="0073AE"/>
                </a:solidFill>
                <a:latin typeface="Open sans"/>
              </a:rPr>
              <a:t>Schipholnet</a:t>
            </a:r>
            <a:r>
              <a:rPr lang="en-US" sz="1800" b="1" dirty="0">
                <a:solidFill>
                  <a:srgbClr val="0073AE"/>
                </a:solidFill>
                <a:latin typeface="Open sans"/>
              </a:rPr>
              <a:t>.</a:t>
            </a:r>
          </a:p>
          <a:p>
            <a:pPr marL="457200" lvl="1" indent="0">
              <a:spcBef>
                <a:spcPts val="0"/>
              </a:spcBef>
              <a:buNone/>
            </a:pPr>
            <a:r>
              <a:rPr lang="en-US" sz="1800" b="1" dirty="0">
                <a:solidFill>
                  <a:srgbClr val="0073AE"/>
                </a:solidFill>
                <a:latin typeface="Open sans"/>
              </a:rPr>
              <a:t>Adding 2 e-buses during the contract</a:t>
            </a:r>
            <a:r>
              <a:rPr lang="en-US" sz="1800" b="1" dirty="0">
                <a:latin typeface="Open sans"/>
              </a:rPr>
              <a:t>. </a:t>
            </a:r>
          </a:p>
        </p:txBody>
      </p:sp>
      <p:sp>
        <p:nvSpPr>
          <p:cNvPr id="18" name="ZoneTexte 17"/>
          <p:cNvSpPr txBox="1"/>
          <p:nvPr/>
        </p:nvSpPr>
        <p:spPr>
          <a:xfrm>
            <a:off x="220440" y="4495797"/>
            <a:ext cx="7737708" cy="646331"/>
          </a:xfrm>
          <a:prstGeom prst="rect">
            <a:avLst/>
          </a:prstGeom>
          <a:solidFill>
            <a:schemeClr val="bg1">
              <a:alpha val="74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73AE"/>
                </a:solidFill>
                <a:latin typeface="Open sans"/>
              </a:rPr>
              <a:t>Introducing </a:t>
            </a:r>
            <a:r>
              <a:rPr lang="en-US" b="1" dirty="0">
                <a:solidFill>
                  <a:srgbClr val="0073AE"/>
                </a:solidFill>
                <a:latin typeface="Open sans"/>
              </a:rPr>
              <a:t>78 electric articulated high capacity e-buses.</a:t>
            </a:r>
            <a:endParaRPr lang="en-US" dirty="0">
              <a:solidFill>
                <a:srgbClr val="0073AE"/>
              </a:solidFill>
              <a:latin typeface="Open sans"/>
            </a:endParaRPr>
          </a:p>
          <a:p>
            <a:r>
              <a:rPr lang="en-US" dirty="0">
                <a:solidFill>
                  <a:srgbClr val="0073AE"/>
                </a:solidFill>
                <a:latin typeface="Open sans"/>
              </a:rPr>
              <a:t>end of December 2020. Bringing the total electric fleet towards 266 units</a:t>
            </a:r>
            <a:r>
              <a:rPr lang="en-US" dirty="0">
                <a:solidFill>
                  <a:srgbClr val="0073AE"/>
                </a:solidFill>
                <a:latin typeface="Karbon Medium" pitchFamily="50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7579685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3C36B4BB-5054-4F91-AAAF-D9B574655608}"/>
              </a:ext>
            </a:extLst>
          </p:cNvPr>
          <p:cNvSpPr/>
          <p:nvPr/>
        </p:nvSpPr>
        <p:spPr>
          <a:xfrm>
            <a:off x="0" y="5735782"/>
            <a:ext cx="9144000" cy="1122218"/>
          </a:xfrm>
          <a:prstGeom prst="rect">
            <a:avLst/>
          </a:prstGeom>
          <a:solidFill>
            <a:srgbClr val="0073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296EB938-A8FD-4D33-BCAD-58A69CB4C82A}"/>
              </a:ext>
            </a:extLst>
          </p:cNvPr>
          <p:cNvSpPr/>
          <p:nvPr/>
        </p:nvSpPr>
        <p:spPr>
          <a:xfrm>
            <a:off x="7600382" y="5736009"/>
            <a:ext cx="1278960" cy="82328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pic>
        <p:nvPicPr>
          <p:cNvPr id="4" name="Picture 3" descr="cid:image003.png@01D30C3A.50F200B0">
            <a:extLst>
              <a:ext uri="{FF2B5EF4-FFF2-40B4-BE49-F238E27FC236}">
                <a16:creationId xmlns:a16="http://schemas.microsoft.com/office/drawing/2014/main" id="{8AB4AD43-D923-460A-BF1B-79A634AA41E6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4663"/>
          <a:stretch/>
        </p:blipFill>
        <p:spPr bwMode="auto">
          <a:xfrm>
            <a:off x="7628090" y="6154275"/>
            <a:ext cx="660116" cy="321899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314A74A2-217C-450E-9774-C1059E9E4530}"/>
              </a:ext>
            </a:extLst>
          </p:cNvPr>
          <p:cNvSpPr txBox="1"/>
          <p:nvPr/>
        </p:nvSpPr>
        <p:spPr>
          <a:xfrm>
            <a:off x="104115" y="5984572"/>
            <a:ext cx="446788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000" dirty="0" err="1">
                <a:solidFill>
                  <a:schemeClr val="bg1"/>
                </a:solidFill>
                <a:latin typeface="Open sans"/>
              </a:rPr>
              <a:t>Webinar</a:t>
            </a:r>
            <a:r>
              <a:rPr lang="es-ES" sz="1000" dirty="0">
                <a:solidFill>
                  <a:schemeClr val="bg1"/>
                </a:solidFill>
                <a:latin typeface="Open sans"/>
              </a:rPr>
              <a:t> </a:t>
            </a:r>
            <a:r>
              <a:rPr lang="es-ES" sz="1000" dirty="0" err="1">
                <a:solidFill>
                  <a:schemeClr val="bg1"/>
                </a:solidFill>
                <a:latin typeface="Open sans"/>
              </a:rPr>
              <a:t>delivered</a:t>
            </a:r>
            <a:r>
              <a:rPr lang="es-ES" sz="1000" dirty="0">
                <a:solidFill>
                  <a:schemeClr val="bg1"/>
                </a:solidFill>
                <a:latin typeface="Open sans"/>
              </a:rPr>
              <a:t> </a:t>
            </a:r>
            <a:r>
              <a:rPr lang="es-ES" sz="1000" dirty="0" err="1">
                <a:solidFill>
                  <a:schemeClr val="bg1"/>
                </a:solidFill>
                <a:latin typeface="Open sans"/>
              </a:rPr>
              <a:t>by</a:t>
            </a:r>
            <a:r>
              <a:rPr lang="es-ES" sz="1000" dirty="0">
                <a:solidFill>
                  <a:schemeClr val="bg1"/>
                </a:solidFill>
                <a:latin typeface="Open sans"/>
              </a:rPr>
              <a:t> </a:t>
            </a:r>
          </a:p>
          <a:p>
            <a:endParaRPr lang="es-ES" sz="1000" dirty="0">
              <a:solidFill>
                <a:schemeClr val="bg1"/>
              </a:solidFill>
              <a:latin typeface="Open sans"/>
            </a:endParaRPr>
          </a:p>
          <a:p>
            <a:r>
              <a:rPr lang="es-ES" sz="1000" b="1" dirty="0">
                <a:solidFill>
                  <a:schemeClr val="bg1"/>
                </a:solidFill>
                <a:latin typeface="Open sans"/>
              </a:rPr>
              <a:t>Smart Urban </a:t>
            </a:r>
            <a:r>
              <a:rPr lang="es-ES" sz="1000" b="1" dirty="0" err="1">
                <a:solidFill>
                  <a:schemeClr val="bg1"/>
                </a:solidFill>
                <a:latin typeface="Open sans"/>
              </a:rPr>
              <a:t>Mobility</a:t>
            </a:r>
            <a:r>
              <a:rPr lang="es-ES" sz="1000" b="1" dirty="0">
                <a:solidFill>
                  <a:schemeClr val="bg1"/>
                </a:solidFill>
                <a:latin typeface="Open sans"/>
              </a:rPr>
              <a:t> </a:t>
            </a:r>
            <a:r>
              <a:rPr lang="es-ES" sz="1000" b="1" dirty="0" err="1">
                <a:solidFill>
                  <a:schemeClr val="bg1"/>
                </a:solidFill>
                <a:latin typeface="Open sans"/>
              </a:rPr>
              <a:t>Support</a:t>
            </a:r>
            <a:r>
              <a:rPr lang="es-ES" sz="1000" b="1" dirty="0">
                <a:solidFill>
                  <a:schemeClr val="bg1"/>
                </a:solidFill>
                <a:latin typeface="Open sans"/>
              </a:rPr>
              <a:t> Office </a:t>
            </a:r>
            <a:r>
              <a:rPr lang="es-ES" sz="1000" dirty="0" err="1">
                <a:solidFill>
                  <a:schemeClr val="bg1"/>
                </a:solidFill>
                <a:latin typeface="Open sans"/>
              </a:rPr>
              <a:t>on</a:t>
            </a:r>
            <a:r>
              <a:rPr lang="es-ES" sz="1000" dirty="0">
                <a:solidFill>
                  <a:schemeClr val="bg1"/>
                </a:solidFill>
                <a:latin typeface="Open sans"/>
              </a:rPr>
              <a:t> </a:t>
            </a:r>
            <a:r>
              <a:rPr lang="es-ES" sz="1000" dirty="0" err="1">
                <a:solidFill>
                  <a:schemeClr val="bg1"/>
                </a:solidFill>
                <a:latin typeface="Open sans"/>
              </a:rPr>
              <a:t>behalf</a:t>
            </a:r>
            <a:r>
              <a:rPr lang="es-ES" sz="1000" dirty="0">
                <a:solidFill>
                  <a:schemeClr val="bg1"/>
                </a:solidFill>
                <a:latin typeface="Open sans"/>
              </a:rPr>
              <a:t> </a:t>
            </a:r>
            <a:r>
              <a:rPr lang="es-ES" sz="1000" dirty="0" err="1">
                <a:solidFill>
                  <a:schemeClr val="bg1"/>
                </a:solidFill>
                <a:latin typeface="Open sans"/>
              </a:rPr>
              <a:t>of</a:t>
            </a:r>
            <a:r>
              <a:rPr lang="es-ES" sz="1000" dirty="0">
                <a:solidFill>
                  <a:schemeClr val="bg1"/>
                </a:solidFill>
                <a:latin typeface="Open sans"/>
              </a:rPr>
              <a:t> </a:t>
            </a:r>
            <a:r>
              <a:rPr lang="es-ES" sz="1000" dirty="0" err="1">
                <a:solidFill>
                  <a:schemeClr val="bg1"/>
                </a:solidFill>
                <a:latin typeface="Open sans"/>
              </a:rPr>
              <a:t>European</a:t>
            </a:r>
            <a:r>
              <a:rPr lang="es-ES" sz="1000" dirty="0">
                <a:solidFill>
                  <a:schemeClr val="bg1"/>
                </a:solidFill>
                <a:latin typeface="Open sans"/>
              </a:rPr>
              <a:t> </a:t>
            </a:r>
            <a:r>
              <a:rPr lang="es-ES" sz="1000" dirty="0" err="1">
                <a:solidFill>
                  <a:schemeClr val="bg1"/>
                </a:solidFill>
                <a:latin typeface="Open sans"/>
              </a:rPr>
              <a:t>Commission</a:t>
            </a:r>
            <a:endParaRPr lang="es-ES" sz="1000" dirty="0">
              <a:solidFill>
                <a:schemeClr val="bg1"/>
              </a:solidFill>
              <a:latin typeface="Open sans"/>
            </a:endParaRPr>
          </a:p>
          <a:p>
            <a:r>
              <a:rPr lang="es-ES" sz="1000" dirty="0">
                <a:solidFill>
                  <a:schemeClr val="bg1"/>
                </a:solidFill>
                <a:latin typeface="Open sans"/>
              </a:rPr>
              <a:t>www.jiip.eu/smarturbanbolity/ </a:t>
            </a:r>
            <a:endParaRPr lang="fr-BE" sz="1000" dirty="0">
              <a:solidFill>
                <a:schemeClr val="bg1"/>
              </a:solidFill>
              <a:latin typeface="Open sans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F4D681E4-FDF5-4DB2-8C90-251BD085646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0382" y="5115088"/>
            <a:ext cx="1278960" cy="885077"/>
          </a:xfrm>
          <a:prstGeom prst="rect">
            <a:avLst/>
          </a:prstGeom>
        </p:spPr>
      </p:pic>
      <p:pic>
        <p:nvPicPr>
          <p:cNvPr id="11" name="Picture 10" descr="A picture containing clipart&#10;&#10;Description generated with high confidence">
            <a:extLst>
              <a:ext uri="{FF2B5EF4-FFF2-40B4-BE49-F238E27FC236}">
                <a16:creationId xmlns:a16="http://schemas.microsoft.com/office/drawing/2014/main" id="{473FDF67-9EF2-4B23-81F3-F0173AAFF80E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800" t="1" r="34190" b="30689"/>
          <a:stretch/>
        </p:blipFill>
        <p:spPr>
          <a:xfrm>
            <a:off x="8350258" y="6154728"/>
            <a:ext cx="519848" cy="321446"/>
          </a:xfrm>
          <a:prstGeom prst="rect">
            <a:avLst/>
          </a:prstGeom>
        </p:spPr>
      </p:pic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1A6FF917-6748-4D51-99E2-18B3DA07658E}"/>
              </a:ext>
            </a:extLst>
          </p:cNvPr>
          <p:cNvCxnSpPr>
            <a:cxnSpLocks/>
          </p:cNvCxnSpPr>
          <p:nvPr/>
        </p:nvCxnSpPr>
        <p:spPr>
          <a:xfrm>
            <a:off x="0" y="655629"/>
            <a:ext cx="9144000" cy="0"/>
          </a:xfrm>
          <a:prstGeom prst="line">
            <a:avLst/>
          </a:prstGeom>
          <a:ln w="19050">
            <a:solidFill>
              <a:srgbClr val="0073A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F6112DD8-730E-47E3-AB24-7F3EDBA809A5}"/>
              </a:ext>
            </a:extLst>
          </p:cNvPr>
          <p:cNvSpPr txBox="1"/>
          <p:nvPr/>
        </p:nvSpPr>
        <p:spPr>
          <a:xfrm>
            <a:off x="0" y="5339099"/>
            <a:ext cx="559261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>
                <a:solidFill>
                  <a:srgbClr val="0073AE"/>
                </a:solidFill>
                <a:latin typeface="Open sans"/>
                <a:cs typeface="Arial" panose="020B0604020202020204" pitchFamily="34" charset="0"/>
              </a:rPr>
              <a:t>Webinar – Clean Bus Deployment Initiative</a:t>
            </a:r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115" y="677413"/>
            <a:ext cx="8820266" cy="506676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446810" y="169811"/>
            <a:ext cx="816337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>
                <a:solidFill>
                  <a:srgbClr val="0073AE"/>
                </a:solidFill>
                <a:latin typeface="Open sans"/>
                <a:cs typeface="Arial" panose="020B0604020202020204" pitchFamily="34" charset="0"/>
              </a:rPr>
              <a:t>1. Preamble - E-buses technologies and charging systems</a:t>
            </a:r>
          </a:p>
        </p:txBody>
      </p:sp>
    </p:spTree>
    <p:extLst>
      <p:ext uri="{BB962C8B-B14F-4D97-AF65-F5344CB8AC3E}">
        <p14:creationId xmlns:p14="http://schemas.microsoft.com/office/powerpoint/2010/main" val="27706654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3C36B4BB-5054-4F91-AAAF-D9B574655608}"/>
              </a:ext>
            </a:extLst>
          </p:cNvPr>
          <p:cNvSpPr/>
          <p:nvPr/>
        </p:nvSpPr>
        <p:spPr>
          <a:xfrm>
            <a:off x="0" y="5735782"/>
            <a:ext cx="9144000" cy="1122218"/>
          </a:xfrm>
          <a:prstGeom prst="rect">
            <a:avLst/>
          </a:prstGeom>
          <a:solidFill>
            <a:srgbClr val="0073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296EB938-A8FD-4D33-BCAD-58A69CB4C82A}"/>
              </a:ext>
            </a:extLst>
          </p:cNvPr>
          <p:cNvSpPr/>
          <p:nvPr/>
        </p:nvSpPr>
        <p:spPr>
          <a:xfrm>
            <a:off x="7600382" y="5736009"/>
            <a:ext cx="1278960" cy="82328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pic>
        <p:nvPicPr>
          <p:cNvPr id="4" name="Picture 3" descr="cid:image003.png@01D30C3A.50F200B0">
            <a:extLst>
              <a:ext uri="{FF2B5EF4-FFF2-40B4-BE49-F238E27FC236}">
                <a16:creationId xmlns:a16="http://schemas.microsoft.com/office/drawing/2014/main" id="{8AB4AD43-D923-460A-BF1B-79A634AA41E6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4663"/>
          <a:stretch/>
        </p:blipFill>
        <p:spPr bwMode="auto">
          <a:xfrm>
            <a:off x="7628090" y="6154275"/>
            <a:ext cx="660116" cy="321899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314A74A2-217C-450E-9774-C1059E9E4530}"/>
              </a:ext>
            </a:extLst>
          </p:cNvPr>
          <p:cNvSpPr txBox="1"/>
          <p:nvPr/>
        </p:nvSpPr>
        <p:spPr>
          <a:xfrm>
            <a:off x="104115" y="5984572"/>
            <a:ext cx="446788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000" dirty="0" err="1">
                <a:solidFill>
                  <a:schemeClr val="bg1"/>
                </a:solidFill>
                <a:latin typeface="Open sans"/>
              </a:rPr>
              <a:t>Webinar</a:t>
            </a:r>
            <a:r>
              <a:rPr lang="es-ES" sz="1000" dirty="0">
                <a:solidFill>
                  <a:schemeClr val="bg1"/>
                </a:solidFill>
                <a:latin typeface="Open sans"/>
              </a:rPr>
              <a:t> </a:t>
            </a:r>
            <a:r>
              <a:rPr lang="es-ES" sz="1000" dirty="0" err="1">
                <a:solidFill>
                  <a:schemeClr val="bg1"/>
                </a:solidFill>
                <a:latin typeface="Open sans"/>
              </a:rPr>
              <a:t>delivered</a:t>
            </a:r>
            <a:r>
              <a:rPr lang="es-ES" sz="1000" dirty="0">
                <a:solidFill>
                  <a:schemeClr val="bg1"/>
                </a:solidFill>
                <a:latin typeface="Open sans"/>
              </a:rPr>
              <a:t> </a:t>
            </a:r>
            <a:r>
              <a:rPr lang="es-ES" sz="1000" dirty="0" err="1">
                <a:solidFill>
                  <a:schemeClr val="bg1"/>
                </a:solidFill>
                <a:latin typeface="Open sans"/>
              </a:rPr>
              <a:t>by</a:t>
            </a:r>
            <a:r>
              <a:rPr lang="es-ES" sz="1000" dirty="0">
                <a:solidFill>
                  <a:schemeClr val="bg1"/>
                </a:solidFill>
                <a:latin typeface="Open sans"/>
              </a:rPr>
              <a:t> </a:t>
            </a:r>
          </a:p>
          <a:p>
            <a:endParaRPr lang="es-ES" sz="1000" dirty="0">
              <a:solidFill>
                <a:schemeClr val="bg1"/>
              </a:solidFill>
              <a:latin typeface="Open sans"/>
            </a:endParaRPr>
          </a:p>
          <a:p>
            <a:r>
              <a:rPr lang="es-ES" sz="1000" b="1" dirty="0">
                <a:solidFill>
                  <a:schemeClr val="bg1"/>
                </a:solidFill>
                <a:latin typeface="Open sans"/>
              </a:rPr>
              <a:t>Smart Urban </a:t>
            </a:r>
            <a:r>
              <a:rPr lang="es-ES" sz="1000" b="1" dirty="0" err="1">
                <a:solidFill>
                  <a:schemeClr val="bg1"/>
                </a:solidFill>
                <a:latin typeface="Open sans"/>
              </a:rPr>
              <a:t>Mobility</a:t>
            </a:r>
            <a:r>
              <a:rPr lang="es-ES" sz="1000" b="1" dirty="0">
                <a:solidFill>
                  <a:schemeClr val="bg1"/>
                </a:solidFill>
                <a:latin typeface="Open sans"/>
              </a:rPr>
              <a:t> </a:t>
            </a:r>
            <a:r>
              <a:rPr lang="es-ES" sz="1000" b="1" dirty="0" err="1">
                <a:solidFill>
                  <a:schemeClr val="bg1"/>
                </a:solidFill>
                <a:latin typeface="Open sans"/>
              </a:rPr>
              <a:t>Support</a:t>
            </a:r>
            <a:r>
              <a:rPr lang="es-ES" sz="1000" b="1" dirty="0">
                <a:solidFill>
                  <a:schemeClr val="bg1"/>
                </a:solidFill>
                <a:latin typeface="Open sans"/>
              </a:rPr>
              <a:t> Office </a:t>
            </a:r>
            <a:r>
              <a:rPr lang="es-ES" sz="1000" dirty="0" err="1">
                <a:solidFill>
                  <a:schemeClr val="bg1"/>
                </a:solidFill>
                <a:latin typeface="Open sans"/>
              </a:rPr>
              <a:t>on</a:t>
            </a:r>
            <a:r>
              <a:rPr lang="es-ES" sz="1000" dirty="0">
                <a:solidFill>
                  <a:schemeClr val="bg1"/>
                </a:solidFill>
                <a:latin typeface="Open sans"/>
              </a:rPr>
              <a:t> </a:t>
            </a:r>
            <a:r>
              <a:rPr lang="es-ES" sz="1000" dirty="0" err="1">
                <a:solidFill>
                  <a:schemeClr val="bg1"/>
                </a:solidFill>
                <a:latin typeface="Open sans"/>
              </a:rPr>
              <a:t>behalf</a:t>
            </a:r>
            <a:r>
              <a:rPr lang="es-ES" sz="1000" dirty="0">
                <a:solidFill>
                  <a:schemeClr val="bg1"/>
                </a:solidFill>
                <a:latin typeface="Open sans"/>
              </a:rPr>
              <a:t> </a:t>
            </a:r>
            <a:r>
              <a:rPr lang="es-ES" sz="1000" dirty="0" err="1">
                <a:solidFill>
                  <a:schemeClr val="bg1"/>
                </a:solidFill>
                <a:latin typeface="Open sans"/>
              </a:rPr>
              <a:t>of</a:t>
            </a:r>
            <a:r>
              <a:rPr lang="es-ES" sz="1000" dirty="0">
                <a:solidFill>
                  <a:schemeClr val="bg1"/>
                </a:solidFill>
                <a:latin typeface="Open sans"/>
              </a:rPr>
              <a:t> </a:t>
            </a:r>
            <a:r>
              <a:rPr lang="es-ES" sz="1000" dirty="0" err="1">
                <a:solidFill>
                  <a:schemeClr val="bg1"/>
                </a:solidFill>
                <a:latin typeface="Open sans"/>
              </a:rPr>
              <a:t>European</a:t>
            </a:r>
            <a:r>
              <a:rPr lang="es-ES" sz="1000" dirty="0">
                <a:solidFill>
                  <a:schemeClr val="bg1"/>
                </a:solidFill>
                <a:latin typeface="Open sans"/>
              </a:rPr>
              <a:t> </a:t>
            </a:r>
            <a:r>
              <a:rPr lang="es-ES" sz="1000" dirty="0" err="1">
                <a:solidFill>
                  <a:schemeClr val="bg1"/>
                </a:solidFill>
                <a:latin typeface="Open sans"/>
              </a:rPr>
              <a:t>Commission</a:t>
            </a:r>
            <a:endParaRPr lang="es-ES" sz="1000" dirty="0">
              <a:solidFill>
                <a:schemeClr val="bg1"/>
              </a:solidFill>
              <a:latin typeface="Open sans"/>
            </a:endParaRPr>
          </a:p>
          <a:p>
            <a:r>
              <a:rPr lang="es-ES" sz="1000" dirty="0">
                <a:solidFill>
                  <a:schemeClr val="bg1"/>
                </a:solidFill>
                <a:latin typeface="Open sans"/>
              </a:rPr>
              <a:t>www.jiip.eu/smarturbanbolity/ </a:t>
            </a:r>
            <a:endParaRPr lang="fr-BE" sz="1000" dirty="0">
              <a:solidFill>
                <a:schemeClr val="bg1"/>
              </a:solidFill>
              <a:latin typeface="Open sans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F4D681E4-FDF5-4DB2-8C90-251BD085646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0382" y="5115088"/>
            <a:ext cx="1278960" cy="885077"/>
          </a:xfrm>
          <a:prstGeom prst="rect">
            <a:avLst/>
          </a:prstGeom>
        </p:spPr>
      </p:pic>
      <p:pic>
        <p:nvPicPr>
          <p:cNvPr id="11" name="Picture 10" descr="A picture containing clipart&#10;&#10;Description generated with high confidence">
            <a:extLst>
              <a:ext uri="{FF2B5EF4-FFF2-40B4-BE49-F238E27FC236}">
                <a16:creationId xmlns:a16="http://schemas.microsoft.com/office/drawing/2014/main" id="{473FDF67-9EF2-4B23-81F3-F0173AAFF80E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800" t="1" r="34190" b="30689"/>
          <a:stretch/>
        </p:blipFill>
        <p:spPr>
          <a:xfrm>
            <a:off x="8350258" y="6154728"/>
            <a:ext cx="519848" cy="321446"/>
          </a:xfrm>
          <a:prstGeom prst="rect">
            <a:avLst/>
          </a:prstGeom>
        </p:spPr>
      </p:pic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1A6FF917-6748-4D51-99E2-18B3DA07658E}"/>
              </a:ext>
            </a:extLst>
          </p:cNvPr>
          <p:cNvCxnSpPr>
            <a:cxnSpLocks/>
          </p:cNvCxnSpPr>
          <p:nvPr/>
        </p:nvCxnSpPr>
        <p:spPr>
          <a:xfrm>
            <a:off x="0" y="655629"/>
            <a:ext cx="9144000" cy="0"/>
          </a:xfrm>
          <a:prstGeom prst="line">
            <a:avLst/>
          </a:prstGeom>
          <a:ln w="19050">
            <a:solidFill>
              <a:srgbClr val="0073A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F6112DD8-730E-47E3-AB24-7F3EDBA809A5}"/>
              </a:ext>
            </a:extLst>
          </p:cNvPr>
          <p:cNvSpPr txBox="1"/>
          <p:nvPr/>
        </p:nvSpPr>
        <p:spPr>
          <a:xfrm>
            <a:off x="0" y="5339099"/>
            <a:ext cx="559261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>
                <a:solidFill>
                  <a:srgbClr val="0073AE"/>
                </a:solidFill>
                <a:latin typeface="Open sans"/>
                <a:cs typeface="Arial" panose="020B0604020202020204" pitchFamily="34" charset="0"/>
              </a:rPr>
              <a:t>Webinar – Clean Bus Deployment Initiative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A26F1E2-51AF-45CB-B0FA-F68EE289D935}"/>
              </a:ext>
            </a:extLst>
          </p:cNvPr>
          <p:cNvSpPr txBox="1"/>
          <p:nvPr/>
        </p:nvSpPr>
        <p:spPr>
          <a:xfrm>
            <a:off x="445654" y="154837"/>
            <a:ext cx="62510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0073AE"/>
                </a:solidFill>
                <a:latin typeface="Open sans"/>
                <a:cs typeface="Arial" panose="020B0604020202020204" pitchFamily="34" charset="0"/>
              </a:rPr>
              <a:t>1. Preamble - E-buses at Transdev worldwide</a:t>
            </a:r>
          </a:p>
        </p:txBody>
      </p:sp>
      <p:sp>
        <p:nvSpPr>
          <p:cNvPr id="2" name="Rectangle 1"/>
          <p:cNvSpPr/>
          <p:nvPr/>
        </p:nvSpPr>
        <p:spPr>
          <a:xfrm>
            <a:off x="566670" y="676102"/>
            <a:ext cx="8043512" cy="46935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b="1" dirty="0">
                <a:solidFill>
                  <a:srgbClr val="0073AE"/>
                </a:solidFill>
              </a:rPr>
              <a:t>Battery buses with overnight charging</a:t>
            </a:r>
          </a:p>
          <a:p>
            <a:pPr algn="ctr"/>
            <a:endParaRPr lang="en-US" sz="500" b="1" dirty="0">
              <a:solidFill>
                <a:srgbClr val="0073AE"/>
              </a:solidFill>
            </a:endParaRPr>
          </a:p>
          <a:p>
            <a:r>
              <a:rPr lang="en-US" b="1" dirty="0">
                <a:solidFill>
                  <a:srgbClr val="0073AE"/>
                </a:solidFill>
              </a:rPr>
              <a:t>Mini and Midi buses					      						</a:t>
            </a:r>
            <a:r>
              <a:rPr lang="en-US" dirty="0">
                <a:solidFill>
                  <a:srgbClr val="0073AE"/>
                </a:solidFill>
              </a:rPr>
              <a:t>80</a:t>
            </a:r>
            <a:r>
              <a:rPr lang="en-US" b="1" dirty="0">
                <a:solidFill>
                  <a:srgbClr val="0073AE"/>
                </a:solidFill>
              </a:rPr>
              <a:t>	</a:t>
            </a:r>
          </a:p>
          <a:p>
            <a:r>
              <a:rPr lang="en-US" b="1" dirty="0">
                <a:solidFill>
                  <a:srgbClr val="0073AE"/>
                </a:solidFill>
              </a:rPr>
              <a:t>BYD</a:t>
            </a:r>
            <a:r>
              <a:rPr lang="en-US" dirty="0">
                <a:solidFill>
                  <a:srgbClr val="0073AE"/>
                </a:solidFill>
              </a:rPr>
              <a:t>  		 		8 – 12 m		United States: 	30</a:t>
            </a:r>
          </a:p>
          <a:p>
            <a:r>
              <a:rPr lang="en-US" dirty="0">
                <a:solidFill>
                  <a:srgbClr val="0073AE"/>
                </a:solidFill>
              </a:rPr>
              <a:t>								Sweden:			12      												The NL’s			  8	   total     50</a:t>
            </a:r>
          </a:p>
          <a:p>
            <a:r>
              <a:rPr lang="en-US" b="1" dirty="0">
                <a:solidFill>
                  <a:srgbClr val="0073AE"/>
                </a:solidFill>
              </a:rPr>
              <a:t>BYD		 		      </a:t>
            </a:r>
            <a:r>
              <a:rPr lang="en-US" dirty="0">
                <a:solidFill>
                  <a:srgbClr val="0073AE"/>
                </a:solidFill>
              </a:rPr>
              <a:t>18 m		United States: 				12</a:t>
            </a:r>
          </a:p>
          <a:p>
            <a:r>
              <a:rPr lang="en-US" b="1" dirty="0">
                <a:solidFill>
                  <a:srgbClr val="0073AE"/>
                </a:solidFill>
              </a:rPr>
              <a:t>PROTERRA	 		      </a:t>
            </a:r>
            <a:r>
              <a:rPr lang="en-US" dirty="0">
                <a:solidFill>
                  <a:srgbClr val="0073AE"/>
                </a:solidFill>
              </a:rPr>
              <a:t>12 m		United States: 				13</a:t>
            </a:r>
          </a:p>
          <a:p>
            <a:r>
              <a:rPr lang="en-US" b="1" dirty="0">
                <a:solidFill>
                  <a:srgbClr val="0073AE"/>
                </a:solidFill>
              </a:rPr>
              <a:t>HYBRICON</a:t>
            </a:r>
            <a:r>
              <a:rPr lang="en-US" dirty="0">
                <a:solidFill>
                  <a:srgbClr val="0073AE"/>
                </a:solidFill>
              </a:rPr>
              <a:t>    		      12 m  	Sweden:			       			10</a:t>
            </a:r>
          </a:p>
          <a:p>
            <a:r>
              <a:rPr lang="en-US" b="1" dirty="0">
                <a:solidFill>
                  <a:srgbClr val="0073AE"/>
                </a:solidFill>
              </a:rPr>
              <a:t>EBUSCO</a:t>
            </a:r>
            <a:r>
              <a:rPr lang="en-US" dirty="0">
                <a:solidFill>
                  <a:srgbClr val="0073AE"/>
                </a:solidFill>
              </a:rPr>
              <a:t>  	 		      12 m 	France (Argenteuil):		         8</a:t>
            </a:r>
          </a:p>
          <a:p>
            <a:r>
              <a:rPr lang="en-US" b="1" dirty="0">
                <a:solidFill>
                  <a:srgbClr val="0073AE"/>
                </a:solidFill>
              </a:rPr>
              <a:t>BOLLORE	 		      </a:t>
            </a:r>
            <a:r>
              <a:rPr lang="en-US" dirty="0">
                <a:solidFill>
                  <a:srgbClr val="0073AE"/>
                </a:solidFill>
              </a:rPr>
              <a:t>12 m		France (Aubervilliers):			  5</a:t>
            </a:r>
            <a:endParaRPr lang="en-US" b="1" dirty="0">
              <a:solidFill>
                <a:srgbClr val="0073AE"/>
              </a:solidFill>
            </a:endParaRPr>
          </a:p>
          <a:p>
            <a:r>
              <a:rPr lang="en-US" b="1" dirty="0">
                <a:solidFill>
                  <a:srgbClr val="0073AE"/>
                </a:solidFill>
              </a:rPr>
              <a:t>LINKKER</a:t>
            </a:r>
            <a:r>
              <a:rPr lang="en-US" dirty="0">
                <a:solidFill>
                  <a:srgbClr val="0073AE"/>
                </a:solidFill>
              </a:rPr>
              <a:t>       		      12 m 	Finland:			         	         1</a:t>
            </a:r>
          </a:p>
          <a:p>
            <a:r>
              <a:rPr lang="en-US" b="1" dirty="0">
                <a:solidFill>
                  <a:srgbClr val="0073AE"/>
                </a:solidFill>
              </a:rPr>
              <a:t>Autobus Lion</a:t>
            </a:r>
            <a:r>
              <a:rPr lang="en-US" dirty="0">
                <a:solidFill>
                  <a:srgbClr val="0073AE"/>
                </a:solidFill>
              </a:rPr>
              <a:t>	    School bus  	Canada:				         	  3</a:t>
            </a:r>
          </a:p>
          <a:p>
            <a:r>
              <a:rPr lang="en-US" b="1" dirty="0">
                <a:solidFill>
                  <a:srgbClr val="0073AE"/>
                </a:solidFill>
              </a:rPr>
              <a:t>IRIZAR		  		      </a:t>
            </a:r>
            <a:r>
              <a:rPr lang="en-US" dirty="0">
                <a:solidFill>
                  <a:srgbClr val="0073AE"/>
                </a:solidFill>
              </a:rPr>
              <a:t>12 m		France (Le Havre):			  3</a:t>
            </a:r>
          </a:p>
          <a:p>
            <a:r>
              <a:rPr lang="en-US" b="1" dirty="0">
                <a:solidFill>
                  <a:srgbClr val="0073AE"/>
                </a:solidFill>
              </a:rPr>
              <a:t>VDL 		 	        </a:t>
            </a:r>
            <a:r>
              <a:rPr lang="en-US" dirty="0">
                <a:solidFill>
                  <a:srgbClr val="0073AE"/>
                </a:solidFill>
              </a:rPr>
              <a:t>midi bus</a:t>
            </a:r>
            <a:r>
              <a:rPr lang="en-US" b="1" dirty="0">
                <a:solidFill>
                  <a:srgbClr val="0073AE"/>
                </a:solidFill>
              </a:rPr>
              <a:t> 	</a:t>
            </a:r>
            <a:r>
              <a:rPr lang="en-US" dirty="0">
                <a:solidFill>
                  <a:srgbClr val="0073AE"/>
                </a:solidFill>
              </a:rPr>
              <a:t>The NL’s:					  8</a:t>
            </a:r>
          </a:p>
          <a:p>
            <a:r>
              <a:rPr lang="en-US" b="1" dirty="0" err="1">
                <a:solidFill>
                  <a:srgbClr val="0073AE"/>
                </a:solidFill>
              </a:rPr>
              <a:t>Magtec</a:t>
            </a:r>
            <a:r>
              <a:rPr lang="en-US" b="1" dirty="0">
                <a:solidFill>
                  <a:srgbClr val="0073AE"/>
                </a:solidFill>
              </a:rPr>
              <a:t> 	          </a:t>
            </a:r>
            <a:r>
              <a:rPr lang="en-US" dirty="0">
                <a:solidFill>
                  <a:srgbClr val="0073AE"/>
                </a:solidFill>
              </a:rPr>
              <a:t>double deck bus	United Kingdom		</a:t>
            </a:r>
            <a:r>
              <a:rPr lang="en-US" u="sng" dirty="0">
                <a:solidFill>
                  <a:srgbClr val="0073AE"/>
                </a:solidFill>
              </a:rPr>
              <a:t>         	  6</a:t>
            </a:r>
          </a:p>
          <a:p>
            <a:r>
              <a:rPr lang="en-US" dirty="0"/>
              <a:t>													</a:t>
            </a:r>
            <a:r>
              <a:rPr lang="en-US" dirty="0">
                <a:solidFill>
                  <a:srgbClr val="0073AE"/>
                </a:solidFill>
              </a:rPr>
              <a:t>total	     </a:t>
            </a:r>
            <a:r>
              <a:rPr lang="en-US" b="1" dirty="0">
                <a:solidFill>
                  <a:srgbClr val="0073AE"/>
                </a:solidFill>
              </a:rPr>
              <a:t>199</a:t>
            </a:r>
          </a:p>
        </p:txBody>
      </p:sp>
    </p:spTree>
    <p:extLst>
      <p:ext uri="{BB962C8B-B14F-4D97-AF65-F5344CB8AC3E}">
        <p14:creationId xmlns:p14="http://schemas.microsoft.com/office/powerpoint/2010/main" val="192849061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3C36B4BB-5054-4F91-AAAF-D9B574655608}"/>
              </a:ext>
            </a:extLst>
          </p:cNvPr>
          <p:cNvSpPr/>
          <p:nvPr/>
        </p:nvSpPr>
        <p:spPr>
          <a:xfrm>
            <a:off x="0" y="5735782"/>
            <a:ext cx="9144000" cy="1122218"/>
          </a:xfrm>
          <a:prstGeom prst="rect">
            <a:avLst/>
          </a:prstGeom>
          <a:solidFill>
            <a:srgbClr val="0073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296EB938-A8FD-4D33-BCAD-58A69CB4C82A}"/>
              </a:ext>
            </a:extLst>
          </p:cNvPr>
          <p:cNvSpPr/>
          <p:nvPr/>
        </p:nvSpPr>
        <p:spPr>
          <a:xfrm>
            <a:off x="7600382" y="5736009"/>
            <a:ext cx="1278960" cy="82328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pic>
        <p:nvPicPr>
          <p:cNvPr id="4" name="Picture 3" descr="cid:image003.png@01D30C3A.50F200B0">
            <a:extLst>
              <a:ext uri="{FF2B5EF4-FFF2-40B4-BE49-F238E27FC236}">
                <a16:creationId xmlns:a16="http://schemas.microsoft.com/office/drawing/2014/main" id="{8AB4AD43-D923-460A-BF1B-79A634AA41E6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4663"/>
          <a:stretch/>
        </p:blipFill>
        <p:spPr bwMode="auto">
          <a:xfrm>
            <a:off x="7628090" y="6154275"/>
            <a:ext cx="660116" cy="321899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314A74A2-217C-450E-9774-C1059E9E4530}"/>
              </a:ext>
            </a:extLst>
          </p:cNvPr>
          <p:cNvSpPr txBox="1"/>
          <p:nvPr/>
        </p:nvSpPr>
        <p:spPr>
          <a:xfrm>
            <a:off x="104115" y="5984572"/>
            <a:ext cx="446788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000" dirty="0" err="1">
                <a:solidFill>
                  <a:schemeClr val="bg1"/>
                </a:solidFill>
                <a:latin typeface="Open sans"/>
              </a:rPr>
              <a:t>Webinar</a:t>
            </a:r>
            <a:r>
              <a:rPr lang="es-ES" sz="1000" dirty="0">
                <a:solidFill>
                  <a:schemeClr val="bg1"/>
                </a:solidFill>
                <a:latin typeface="Open sans"/>
              </a:rPr>
              <a:t> </a:t>
            </a:r>
            <a:r>
              <a:rPr lang="es-ES" sz="1000" dirty="0" err="1">
                <a:solidFill>
                  <a:schemeClr val="bg1"/>
                </a:solidFill>
                <a:latin typeface="Open sans"/>
              </a:rPr>
              <a:t>delivered</a:t>
            </a:r>
            <a:r>
              <a:rPr lang="es-ES" sz="1000" dirty="0">
                <a:solidFill>
                  <a:schemeClr val="bg1"/>
                </a:solidFill>
                <a:latin typeface="Open sans"/>
              </a:rPr>
              <a:t> </a:t>
            </a:r>
            <a:r>
              <a:rPr lang="es-ES" sz="1000" dirty="0" err="1">
                <a:solidFill>
                  <a:schemeClr val="bg1"/>
                </a:solidFill>
                <a:latin typeface="Open sans"/>
              </a:rPr>
              <a:t>by</a:t>
            </a:r>
            <a:r>
              <a:rPr lang="es-ES" sz="1000" dirty="0">
                <a:solidFill>
                  <a:schemeClr val="bg1"/>
                </a:solidFill>
                <a:latin typeface="Open sans"/>
              </a:rPr>
              <a:t> </a:t>
            </a:r>
          </a:p>
          <a:p>
            <a:endParaRPr lang="es-ES" sz="1000" dirty="0">
              <a:solidFill>
                <a:schemeClr val="bg1"/>
              </a:solidFill>
              <a:latin typeface="Open sans"/>
            </a:endParaRPr>
          </a:p>
          <a:p>
            <a:r>
              <a:rPr lang="es-ES" sz="1000" b="1" dirty="0">
                <a:solidFill>
                  <a:schemeClr val="bg1"/>
                </a:solidFill>
                <a:latin typeface="Open sans"/>
              </a:rPr>
              <a:t>Smart Urban </a:t>
            </a:r>
            <a:r>
              <a:rPr lang="es-ES" sz="1000" b="1" dirty="0" err="1">
                <a:solidFill>
                  <a:schemeClr val="bg1"/>
                </a:solidFill>
                <a:latin typeface="Open sans"/>
              </a:rPr>
              <a:t>Mobility</a:t>
            </a:r>
            <a:r>
              <a:rPr lang="es-ES" sz="1000" b="1" dirty="0">
                <a:solidFill>
                  <a:schemeClr val="bg1"/>
                </a:solidFill>
                <a:latin typeface="Open sans"/>
              </a:rPr>
              <a:t> </a:t>
            </a:r>
            <a:r>
              <a:rPr lang="es-ES" sz="1000" b="1" dirty="0" err="1">
                <a:solidFill>
                  <a:schemeClr val="bg1"/>
                </a:solidFill>
                <a:latin typeface="Open sans"/>
              </a:rPr>
              <a:t>Support</a:t>
            </a:r>
            <a:r>
              <a:rPr lang="es-ES" sz="1000" b="1" dirty="0">
                <a:solidFill>
                  <a:schemeClr val="bg1"/>
                </a:solidFill>
                <a:latin typeface="Open sans"/>
              </a:rPr>
              <a:t> Office </a:t>
            </a:r>
            <a:r>
              <a:rPr lang="es-ES" sz="1000" dirty="0" err="1">
                <a:solidFill>
                  <a:schemeClr val="bg1"/>
                </a:solidFill>
                <a:latin typeface="Open sans"/>
              </a:rPr>
              <a:t>on</a:t>
            </a:r>
            <a:r>
              <a:rPr lang="es-ES" sz="1000" dirty="0">
                <a:solidFill>
                  <a:schemeClr val="bg1"/>
                </a:solidFill>
                <a:latin typeface="Open sans"/>
              </a:rPr>
              <a:t> </a:t>
            </a:r>
            <a:r>
              <a:rPr lang="es-ES" sz="1000" dirty="0" err="1">
                <a:solidFill>
                  <a:schemeClr val="bg1"/>
                </a:solidFill>
                <a:latin typeface="Open sans"/>
              </a:rPr>
              <a:t>behalf</a:t>
            </a:r>
            <a:r>
              <a:rPr lang="es-ES" sz="1000" dirty="0">
                <a:solidFill>
                  <a:schemeClr val="bg1"/>
                </a:solidFill>
                <a:latin typeface="Open sans"/>
              </a:rPr>
              <a:t> </a:t>
            </a:r>
            <a:r>
              <a:rPr lang="es-ES" sz="1000" dirty="0" err="1">
                <a:solidFill>
                  <a:schemeClr val="bg1"/>
                </a:solidFill>
                <a:latin typeface="Open sans"/>
              </a:rPr>
              <a:t>of</a:t>
            </a:r>
            <a:r>
              <a:rPr lang="es-ES" sz="1000" dirty="0">
                <a:solidFill>
                  <a:schemeClr val="bg1"/>
                </a:solidFill>
                <a:latin typeface="Open sans"/>
              </a:rPr>
              <a:t> </a:t>
            </a:r>
            <a:r>
              <a:rPr lang="es-ES" sz="1000" dirty="0" err="1">
                <a:solidFill>
                  <a:schemeClr val="bg1"/>
                </a:solidFill>
                <a:latin typeface="Open sans"/>
              </a:rPr>
              <a:t>European</a:t>
            </a:r>
            <a:r>
              <a:rPr lang="es-ES" sz="1000" dirty="0">
                <a:solidFill>
                  <a:schemeClr val="bg1"/>
                </a:solidFill>
                <a:latin typeface="Open sans"/>
              </a:rPr>
              <a:t> </a:t>
            </a:r>
            <a:r>
              <a:rPr lang="es-ES" sz="1000" dirty="0" err="1">
                <a:solidFill>
                  <a:schemeClr val="bg1"/>
                </a:solidFill>
                <a:latin typeface="Open sans"/>
              </a:rPr>
              <a:t>Commission</a:t>
            </a:r>
            <a:endParaRPr lang="es-ES" sz="1000" dirty="0">
              <a:solidFill>
                <a:schemeClr val="bg1"/>
              </a:solidFill>
              <a:latin typeface="Open sans"/>
            </a:endParaRPr>
          </a:p>
          <a:p>
            <a:r>
              <a:rPr lang="es-ES" sz="1000" dirty="0">
                <a:solidFill>
                  <a:schemeClr val="bg1"/>
                </a:solidFill>
                <a:latin typeface="Open sans"/>
              </a:rPr>
              <a:t>www.jiip.eu/smarturbanbolity/ </a:t>
            </a:r>
            <a:endParaRPr lang="fr-BE" sz="1000" dirty="0">
              <a:solidFill>
                <a:schemeClr val="bg1"/>
              </a:solidFill>
              <a:latin typeface="Open sans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F4D681E4-FDF5-4DB2-8C90-251BD085646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0382" y="5115088"/>
            <a:ext cx="1278960" cy="885077"/>
          </a:xfrm>
          <a:prstGeom prst="rect">
            <a:avLst/>
          </a:prstGeom>
        </p:spPr>
      </p:pic>
      <p:pic>
        <p:nvPicPr>
          <p:cNvPr id="11" name="Picture 10" descr="A picture containing clipart&#10;&#10;Description generated with high confidence">
            <a:extLst>
              <a:ext uri="{FF2B5EF4-FFF2-40B4-BE49-F238E27FC236}">
                <a16:creationId xmlns:a16="http://schemas.microsoft.com/office/drawing/2014/main" id="{473FDF67-9EF2-4B23-81F3-F0173AAFF80E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800" t="1" r="34190" b="30689"/>
          <a:stretch/>
        </p:blipFill>
        <p:spPr>
          <a:xfrm>
            <a:off x="8350258" y="6154728"/>
            <a:ext cx="519848" cy="321446"/>
          </a:xfrm>
          <a:prstGeom prst="rect">
            <a:avLst/>
          </a:prstGeom>
        </p:spPr>
      </p:pic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1A6FF917-6748-4D51-99E2-18B3DA07658E}"/>
              </a:ext>
            </a:extLst>
          </p:cNvPr>
          <p:cNvCxnSpPr>
            <a:cxnSpLocks/>
          </p:cNvCxnSpPr>
          <p:nvPr/>
        </p:nvCxnSpPr>
        <p:spPr>
          <a:xfrm>
            <a:off x="0" y="655629"/>
            <a:ext cx="9144000" cy="0"/>
          </a:xfrm>
          <a:prstGeom prst="line">
            <a:avLst/>
          </a:prstGeom>
          <a:ln w="19050">
            <a:solidFill>
              <a:srgbClr val="0073A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F6112DD8-730E-47E3-AB24-7F3EDBA809A5}"/>
              </a:ext>
            </a:extLst>
          </p:cNvPr>
          <p:cNvSpPr txBox="1"/>
          <p:nvPr/>
        </p:nvSpPr>
        <p:spPr>
          <a:xfrm>
            <a:off x="0" y="5339099"/>
            <a:ext cx="559261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>
                <a:solidFill>
                  <a:srgbClr val="0073AE"/>
                </a:solidFill>
                <a:latin typeface="Open sans"/>
                <a:cs typeface="Arial" panose="020B0604020202020204" pitchFamily="34" charset="0"/>
              </a:rPr>
              <a:t>Webinar – Clean Bus Deployment Initiative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A26F1E2-51AF-45CB-B0FA-F68EE289D935}"/>
              </a:ext>
            </a:extLst>
          </p:cNvPr>
          <p:cNvSpPr txBox="1"/>
          <p:nvPr/>
        </p:nvSpPr>
        <p:spPr>
          <a:xfrm>
            <a:off x="435262" y="165228"/>
            <a:ext cx="62510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0073AE"/>
                </a:solidFill>
                <a:latin typeface="Open sans"/>
                <a:cs typeface="Arial" panose="020B0604020202020204" pitchFamily="34" charset="0"/>
              </a:rPr>
              <a:t>1. Preamble - E-buses at Transdev worldwide</a:t>
            </a:r>
          </a:p>
        </p:txBody>
      </p:sp>
      <p:sp>
        <p:nvSpPr>
          <p:cNvPr id="2" name="Rectangle 1"/>
          <p:cNvSpPr/>
          <p:nvPr/>
        </p:nvSpPr>
        <p:spPr>
          <a:xfrm>
            <a:off x="682580" y="1012278"/>
            <a:ext cx="8043512" cy="37087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b="1" dirty="0">
                <a:solidFill>
                  <a:srgbClr val="0073AE"/>
                </a:solidFill>
              </a:rPr>
              <a:t>Electric buses with opportunity charging</a:t>
            </a:r>
          </a:p>
          <a:p>
            <a:pPr algn="ctr"/>
            <a:endParaRPr lang="en-US" sz="500" b="1" dirty="0">
              <a:solidFill>
                <a:srgbClr val="0073AE"/>
              </a:solidFill>
            </a:endParaRPr>
          </a:p>
          <a:p>
            <a:pPr algn="ctr"/>
            <a:endParaRPr lang="en-US" sz="500" b="1" dirty="0">
              <a:solidFill>
                <a:srgbClr val="0073AE"/>
              </a:solidFill>
            </a:endParaRPr>
          </a:p>
          <a:p>
            <a:pPr algn="ctr"/>
            <a:endParaRPr lang="en-US" sz="500" b="1" dirty="0">
              <a:solidFill>
                <a:srgbClr val="0073AE"/>
              </a:solidFill>
            </a:endParaRPr>
          </a:p>
          <a:p>
            <a:r>
              <a:rPr lang="en-US" sz="2000" b="1" dirty="0">
                <a:solidFill>
                  <a:srgbClr val="0073AE"/>
                </a:solidFill>
              </a:rPr>
              <a:t>VDL</a:t>
            </a:r>
            <a:r>
              <a:rPr lang="en-US" sz="2000" dirty="0">
                <a:solidFill>
                  <a:srgbClr val="0073AE"/>
                </a:solidFill>
              </a:rPr>
              <a:t>  18 m	 			The Netherlands (</a:t>
            </a:r>
            <a:r>
              <a:rPr lang="en-US" sz="2000" dirty="0" err="1">
                <a:solidFill>
                  <a:srgbClr val="0073AE"/>
                </a:solidFill>
              </a:rPr>
              <a:t>Z.O.Br</a:t>
            </a:r>
            <a:r>
              <a:rPr lang="en-US" sz="2000" dirty="0">
                <a:solidFill>
                  <a:srgbClr val="0073AE"/>
                </a:solidFill>
              </a:rPr>
              <a:t>):	         43</a:t>
            </a:r>
          </a:p>
          <a:p>
            <a:r>
              <a:rPr lang="en-US" sz="2000" b="1" dirty="0">
                <a:solidFill>
                  <a:srgbClr val="0073AE"/>
                </a:solidFill>
              </a:rPr>
              <a:t>VDL  </a:t>
            </a:r>
            <a:r>
              <a:rPr lang="en-US" sz="2000" dirty="0">
                <a:solidFill>
                  <a:srgbClr val="0073AE"/>
                </a:solidFill>
              </a:rPr>
              <a:t>18 m				The Netherlands (AML):			100</a:t>
            </a:r>
            <a:endParaRPr lang="en-US" sz="2000" b="1" dirty="0">
              <a:solidFill>
                <a:srgbClr val="0073AE"/>
              </a:solidFill>
            </a:endParaRPr>
          </a:p>
          <a:p>
            <a:endParaRPr lang="en-US" sz="2800" b="1" dirty="0">
              <a:solidFill>
                <a:srgbClr val="0073AE"/>
              </a:solidFill>
            </a:endParaRPr>
          </a:p>
          <a:p>
            <a:pPr algn="ctr"/>
            <a:r>
              <a:rPr lang="en-US" sz="2400" b="1" dirty="0">
                <a:solidFill>
                  <a:srgbClr val="0073AE"/>
                </a:solidFill>
              </a:rPr>
              <a:t>Other type of electric driven buses </a:t>
            </a:r>
          </a:p>
          <a:p>
            <a:pPr algn="ctr"/>
            <a:r>
              <a:rPr lang="en-US" sz="2400" b="1" dirty="0">
                <a:solidFill>
                  <a:srgbClr val="0073AE"/>
                </a:solidFill>
              </a:rPr>
              <a:t>Hydrogen buses</a:t>
            </a:r>
          </a:p>
          <a:p>
            <a:pPr algn="ctr"/>
            <a:endParaRPr lang="en-US" sz="200" b="1" dirty="0">
              <a:solidFill>
                <a:srgbClr val="0073AE"/>
              </a:solidFill>
            </a:endParaRPr>
          </a:p>
          <a:p>
            <a:endParaRPr lang="en-US" sz="500" b="1" dirty="0">
              <a:solidFill>
                <a:srgbClr val="0073AE"/>
              </a:solidFill>
            </a:endParaRPr>
          </a:p>
          <a:p>
            <a:r>
              <a:rPr lang="en-US" sz="2000" b="1" dirty="0">
                <a:solidFill>
                  <a:srgbClr val="0073AE"/>
                </a:solidFill>
              </a:rPr>
              <a:t>VDL</a:t>
            </a:r>
            <a:r>
              <a:rPr lang="en-US" sz="2000" dirty="0">
                <a:solidFill>
                  <a:srgbClr val="0073AE"/>
                </a:solidFill>
              </a:rPr>
              <a:t> 18 m H2 – electric    	The Netherlands </a:t>
            </a:r>
            <a:r>
              <a:rPr lang="en-US" sz="2400" dirty="0">
                <a:solidFill>
                  <a:srgbClr val="0073AE"/>
                </a:solidFill>
              </a:rPr>
              <a:t>		</a:t>
            </a:r>
            <a:r>
              <a:rPr lang="en-US" sz="2400" u="sng" dirty="0">
                <a:solidFill>
                  <a:srgbClr val="0073AE"/>
                </a:solidFill>
              </a:rPr>
              <a:t>         </a:t>
            </a:r>
            <a:r>
              <a:rPr lang="en-US" sz="2000" u="sng" dirty="0">
                <a:solidFill>
                  <a:srgbClr val="0073AE"/>
                </a:solidFill>
              </a:rPr>
              <a:t>2</a:t>
            </a:r>
            <a:r>
              <a:rPr lang="en-US" sz="2400" dirty="0">
                <a:solidFill>
                  <a:srgbClr val="0073AE"/>
                </a:solidFill>
              </a:rPr>
              <a:t>	</a:t>
            </a:r>
          </a:p>
          <a:p>
            <a:r>
              <a:rPr lang="en-US" sz="2400" dirty="0">
                <a:solidFill>
                  <a:srgbClr val="0073AE"/>
                </a:solidFill>
              </a:rPr>
              <a:t>											      </a:t>
            </a:r>
            <a:r>
              <a:rPr lang="en-US" sz="2000" dirty="0">
                <a:solidFill>
                  <a:srgbClr val="0073AE"/>
                </a:solidFill>
              </a:rPr>
              <a:t>total:       </a:t>
            </a:r>
            <a:r>
              <a:rPr lang="en-US" sz="2000" b="1" dirty="0">
                <a:solidFill>
                  <a:srgbClr val="0073AE"/>
                </a:solidFill>
              </a:rPr>
              <a:t>45</a:t>
            </a:r>
            <a:r>
              <a:rPr lang="en-US" sz="2400" dirty="0">
                <a:solidFill>
                  <a:srgbClr val="0073AE"/>
                </a:solidFill>
              </a:rPr>
              <a:t>			</a:t>
            </a:r>
            <a:r>
              <a:rPr lang="en-US" sz="500" dirty="0">
                <a:solidFill>
                  <a:srgbClr val="0073AE"/>
                </a:solidFill>
              </a:rPr>
              <a:t>			 	</a:t>
            </a:r>
          </a:p>
          <a:p>
            <a:r>
              <a:rPr lang="en-US" sz="2000" dirty="0">
                <a:solidFill>
                  <a:srgbClr val="0073AE"/>
                </a:solidFill>
              </a:rPr>
              <a:t>											  grand total </a:t>
            </a:r>
            <a:r>
              <a:rPr lang="en-US" sz="2000" b="1" dirty="0">
                <a:solidFill>
                  <a:srgbClr val="0073AE"/>
                </a:solidFill>
              </a:rPr>
              <a:t>344</a:t>
            </a:r>
          </a:p>
        </p:txBody>
      </p:sp>
    </p:spTree>
    <p:extLst>
      <p:ext uri="{BB962C8B-B14F-4D97-AF65-F5344CB8AC3E}">
        <p14:creationId xmlns:p14="http://schemas.microsoft.com/office/powerpoint/2010/main" val="193699354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3C36B4BB-5054-4F91-AAAF-D9B574655608}"/>
              </a:ext>
            </a:extLst>
          </p:cNvPr>
          <p:cNvSpPr/>
          <p:nvPr/>
        </p:nvSpPr>
        <p:spPr>
          <a:xfrm>
            <a:off x="0" y="5735782"/>
            <a:ext cx="9144000" cy="1122218"/>
          </a:xfrm>
          <a:prstGeom prst="rect">
            <a:avLst/>
          </a:prstGeom>
          <a:solidFill>
            <a:srgbClr val="0073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296EB938-A8FD-4D33-BCAD-58A69CB4C82A}"/>
              </a:ext>
            </a:extLst>
          </p:cNvPr>
          <p:cNvSpPr/>
          <p:nvPr/>
        </p:nvSpPr>
        <p:spPr>
          <a:xfrm>
            <a:off x="7600382" y="5736009"/>
            <a:ext cx="1278960" cy="82328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pic>
        <p:nvPicPr>
          <p:cNvPr id="4" name="Picture 3" descr="cid:image003.png@01D30C3A.50F200B0">
            <a:extLst>
              <a:ext uri="{FF2B5EF4-FFF2-40B4-BE49-F238E27FC236}">
                <a16:creationId xmlns:a16="http://schemas.microsoft.com/office/drawing/2014/main" id="{8AB4AD43-D923-460A-BF1B-79A634AA41E6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4663"/>
          <a:stretch/>
        </p:blipFill>
        <p:spPr bwMode="auto">
          <a:xfrm>
            <a:off x="7628090" y="6154275"/>
            <a:ext cx="660116" cy="321899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314A74A2-217C-450E-9774-C1059E9E4530}"/>
              </a:ext>
            </a:extLst>
          </p:cNvPr>
          <p:cNvSpPr txBox="1"/>
          <p:nvPr/>
        </p:nvSpPr>
        <p:spPr>
          <a:xfrm>
            <a:off x="104115" y="5984572"/>
            <a:ext cx="446788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000" dirty="0" err="1">
                <a:solidFill>
                  <a:schemeClr val="bg1"/>
                </a:solidFill>
                <a:latin typeface="Open sans"/>
              </a:rPr>
              <a:t>Webinar</a:t>
            </a:r>
            <a:r>
              <a:rPr lang="es-ES" sz="1000" dirty="0">
                <a:solidFill>
                  <a:schemeClr val="bg1"/>
                </a:solidFill>
                <a:latin typeface="Open sans"/>
              </a:rPr>
              <a:t> </a:t>
            </a:r>
            <a:r>
              <a:rPr lang="es-ES" sz="1000" dirty="0" err="1">
                <a:solidFill>
                  <a:schemeClr val="bg1"/>
                </a:solidFill>
                <a:latin typeface="Open sans"/>
              </a:rPr>
              <a:t>delivered</a:t>
            </a:r>
            <a:r>
              <a:rPr lang="es-ES" sz="1000" dirty="0">
                <a:solidFill>
                  <a:schemeClr val="bg1"/>
                </a:solidFill>
                <a:latin typeface="Open sans"/>
              </a:rPr>
              <a:t> </a:t>
            </a:r>
            <a:r>
              <a:rPr lang="es-ES" sz="1000" dirty="0" err="1">
                <a:solidFill>
                  <a:schemeClr val="bg1"/>
                </a:solidFill>
                <a:latin typeface="Open sans"/>
              </a:rPr>
              <a:t>by</a:t>
            </a:r>
            <a:r>
              <a:rPr lang="es-ES" sz="1000" dirty="0">
                <a:solidFill>
                  <a:schemeClr val="bg1"/>
                </a:solidFill>
                <a:latin typeface="Open sans"/>
              </a:rPr>
              <a:t> </a:t>
            </a:r>
          </a:p>
          <a:p>
            <a:endParaRPr lang="es-ES" sz="1000" dirty="0">
              <a:solidFill>
                <a:schemeClr val="bg1"/>
              </a:solidFill>
              <a:latin typeface="Open sans"/>
            </a:endParaRPr>
          </a:p>
          <a:p>
            <a:r>
              <a:rPr lang="es-ES" sz="1000" b="1" dirty="0">
                <a:solidFill>
                  <a:schemeClr val="bg1"/>
                </a:solidFill>
                <a:latin typeface="Open sans"/>
              </a:rPr>
              <a:t>Smart Urban </a:t>
            </a:r>
            <a:r>
              <a:rPr lang="es-ES" sz="1000" b="1" dirty="0" err="1">
                <a:solidFill>
                  <a:schemeClr val="bg1"/>
                </a:solidFill>
                <a:latin typeface="Open sans"/>
              </a:rPr>
              <a:t>Mobility</a:t>
            </a:r>
            <a:r>
              <a:rPr lang="es-ES" sz="1000" b="1" dirty="0">
                <a:solidFill>
                  <a:schemeClr val="bg1"/>
                </a:solidFill>
                <a:latin typeface="Open sans"/>
              </a:rPr>
              <a:t> </a:t>
            </a:r>
            <a:r>
              <a:rPr lang="es-ES" sz="1000" b="1" dirty="0" err="1">
                <a:solidFill>
                  <a:schemeClr val="bg1"/>
                </a:solidFill>
                <a:latin typeface="Open sans"/>
              </a:rPr>
              <a:t>Support</a:t>
            </a:r>
            <a:r>
              <a:rPr lang="es-ES" sz="1000" b="1" dirty="0">
                <a:solidFill>
                  <a:schemeClr val="bg1"/>
                </a:solidFill>
                <a:latin typeface="Open sans"/>
              </a:rPr>
              <a:t> Office </a:t>
            </a:r>
            <a:r>
              <a:rPr lang="es-ES" sz="1000" dirty="0" err="1">
                <a:solidFill>
                  <a:schemeClr val="bg1"/>
                </a:solidFill>
                <a:latin typeface="Open sans"/>
              </a:rPr>
              <a:t>on</a:t>
            </a:r>
            <a:r>
              <a:rPr lang="es-ES" sz="1000" dirty="0">
                <a:solidFill>
                  <a:schemeClr val="bg1"/>
                </a:solidFill>
                <a:latin typeface="Open sans"/>
              </a:rPr>
              <a:t> </a:t>
            </a:r>
            <a:r>
              <a:rPr lang="es-ES" sz="1000" dirty="0" err="1">
                <a:solidFill>
                  <a:schemeClr val="bg1"/>
                </a:solidFill>
                <a:latin typeface="Open sans"/>
              </a:rPr>
              <a:t>behalf</a:t>
            </a:r>
            <a:r>
              <a:rPr lang="es-ES" sz="1000" dirty="0">
                <a:solidFill>
                  <a:schemeClr val="bg1"/>
                </a:solidFill>
                <a:latin typeface="Open sans"/>
              </a:rPr>
              <a:t> </a:t>
            </a:r>
            <a:r>
              <a:rPr lang="es-ES" sz="1000" dirty="0" err="1">
                <a:solidFill>
                  <a:schemeClr val="bg1"/>
                </a:solidFill>
                <a:latin typeface="Open sans"/>
              </a:rPr>
              <a:t>of</a:t>
            </a:r>
            <a:r>
              <a:rPr lang="es-ES" sz="1000" dirty="0">
                <a:solidFill>
                  <a:schemeClr val="bg1"/>
                </a:solidFill>
                <a:latin typeface="Open sans"/>
              </a:rPr>
              <a:t> </a:t>
            </a:r>
            <a:r>
              <a:rPr lang="es-ES" sz="1000" dirty="0" err="1">
                <a:solidFill>
                  <a:schemeClr val="bg1"/>
                </a:solidFill>
                <a:latin typeface="Open sans"/>
              </a:rPr>
              <a:t>European</a:t>
            </a:r>
            <a:r>
              <a:rPr lang="es-ES" sz="1000" dirty="0">
                <a:solidFill>
                  <a:schemeClr val="bg1"/>
                </a:solidFill>
                <a:latin typeface="Open sans"/>
              </a:rPr>
              <a:t> </a:t>
            </a:r>
            <a:r>
              <a:rPr lang="es-ES" sz="1000" dirty="0" err="1">
                <a:solidFill>
                  <a:schemeClr val="bg1"/>
                </a:solidFill>
                <a:latin typeface="Open sans"/>
              </a:rPr>
              <a:t>Commission</a:t>
            </a:r>
            <a:endParaRPr lang="es-ES" sz="1000" dirty="0">
              <a:solidFill>
                <a:schemeClr val="bg1"/>
              </a:solidFill>
              <a:latin typeface="Open sans"/>
            </a:endParaRPr>
          </a:p>
          <a:p>
            <a:r>
              <a:rPr lang="es-ES" sz="1000" dirty="0">
                <a:solidFill>
                  <a:schemeClr val="bg1"/>
                </a:solidFill>
                <a:latin typeface="Open sans"/>
              </a:rPr>
              <a:t>www.jiip.eu/smarturbanbolity/ </a:t>
            </a:r>
            <a:endParaRPr lang="fr-BE" sz="1000" dirty="0">
              <a:solidFill>
                <a:schemeClr val="bg1"/>
              </a:solidFill>
              <a:latin typeface="Open sans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F4D681E4-FDF5-4DB2-8C90-251BD085646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0382" y="5115088"/>
            <a:ext cx="1278960" cy="885077"/>
          </a:xfrm>
          <a:prstGeom prst="rect">
            <a:avLst/>
          </a:prstGeom>
        </p:spPr>
      </p:pic>
      <p:pic>
        <p:nvPicPr>
          <p:cNvPr id="11" name="Picture 10" descr="A picture containing clipart&#10;&#10;Description generated with high confidence">
            <a:extLst>
              <a:ext uri="{FF2B5EF4-FFF2-40B4-BE49-F238E27FC236}">
                <a16:creationId xmlns:a16="http://schemas.microsoft.com/office/drawing/2014/main" id="{473FDF67-9EF2-4B23-81F3-F0173AAFF80E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800" t="1" r="34190" b="30689"/>
          <a:stretch/>
        </p:blipFill>
        <p:spPr>
          <a:xfrm>
            <a:off x="8350258" y="6154728"/>
            <a:ext cx="519848" cy="321446"/>
          </a:xfrm>
          <a:prstGeom prst="rect">
            <a:avLst/>
          </a:prstGeom>
        </p:spPr>
      </p:pic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1A6FF917-6748-4D51-99E2-18B3DA07658E}"/>
              </a:ext>
            </a:extLst>
          </p:cNvPr>
          <p:cNvCxnSpPr>
            <a:cxnSpLocks/>
          </p:cNvCxnSpPr>
          <p:nvPr/>
        </p:nvCxnSpPr>
        <p:spPr>
          <a:xfrm>
            <a:off x="0" y="655629"/>
            <a:ext cx="9144000" cy="0"/>
          </a:xfrm>
          <a:prstGeom prst="line">
            <a:avLst/>
          </a:prstGeom>
          <a:ln w="19050">
            <a:solidFill>
              <a:srgbClr val="0073A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F6112DD8-730E-47E3-AB24-7F3EDBA809A5}"/>
              </a:ext>
            </a:extLst>
          </p:cNvPr>
          <p:cNvSpPr txBox="1"/>
          <p:nvPr/>
        </p:nvSpPr>
        <p:spPr>
          <a:xfrm>
            <a:off x="0" y="5339099"/>
            <a:ext cx="559261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>
                <a:solidFill>
                  <a:srgbClr val="0073AE"/>
                </a:solidFill>
                <a:latin typeface="Open sans"/>
                <a:cs typeface="Arial" panose="020B0604020202020204" pitchFamily="34" charset="0"/>
              </a:rPr>
              <a:t>Webinar – Clean Bus Deployment Initiative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A26F1E2-51AF-45CB-B0FA-F68EE289D935}"/>
              </a:ext>
            </a:extLst>
          </p:cNvPr>
          <p:cNvSpPr txBox="1"/>
          <p:nvPr/>
        </p:nvSpPr>
        <p:spPr>
          <a:xfrm>
            <a:off x="444649" y="168156"/>
            <a:ext cx="84346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0073AE"/>
                </a:solidFill>
                <a:latin typeface="Open sans"/>
                <a:cs typeface="Arial" panose="020B0604020202020204" pitchFamily="34" charset="0"/>
              </a:rPr>
              <a:t>2</a:t>
            </a:r>
            <a:r>
              <a:rPr lang="en-US" sz="2000" dirty="0">
                <a:solidFill>
                  <a:srgbClr val="0073AE"/>
                </a:solidFill>
                <a:latin typeface="Open sans"/>
                <a:cs typeface="Arial" panose="020B0604020202020204" pitchFamily="34" charset="0"/>
              </a:rPr>
              <a:t>. </a:t>
            </a:r>
            <a:r>
              <a:rPr lang="en-US" sz="2000" b="1" dirty="0">
                <a:solidFill>
                  <a:srgbClr val="0073AE"/>
                </a:solidFill>
                <a:latin typeface="Open sans"/>
                <a:cs typeface="Arial" panose="020B0604020202020204" pitchFamily="34" charset="0"/>
              </a:rPr>
              <a:t>PTA &amp; Operator within the Public Transport system.</a:t>
            </a: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0459" y="768972"/>
            <a:ext cx="7346372" cy="45701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772644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3C36B4BB-5054-4F91-AAAF-D9B574655608}"/>
              </a:ext>
            </a:extLst>
          </p:cNvPr>
          <p:cNvSpPr/>
          <p:nvPr/>
        </p:nvSpPr>
        <p:spPr>
          <a:xfrm>
            <a:off x="0" y="5735782"/>
            <a:ext cx="9144000" cy="1122218"/>
          </a:xfrm>
          <a:prstGeom prst="rect">
            <a:avLst/>
          </a:prstGeom>
          <a:solidFill>
            <a:srgbClr val="0073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296EB938-A8FD-4D33-BCAD-58A69CB4C82A}"/>
              </a:ext>
            </a:extLst>
          </p:cNvPr>
          <p:cNvSpPr/>
          <p:nvPr/>
        </p:nvSpPr>
        <p:spPr>
          <a:xfrm>
            <a:off x="7600382" y="5736009"/>
            <a:ext cx="1278960" cy="82328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pic>
        <p:nvPicPr>
          <p:cNvPr id="4" name="Picture 3" descr="cid:image003.png@01D30C3A.50F200B0">
            <a:extLst>
              <a:ext uri="{FF2B5EF4-FFF2-40B4-BE49-F238E27FC236}">
                <a16:creationId xmlns:a16="http://schemas.microsoft.com/office/drawing/2014/main" id="{8AB4AD43-D923-460A-BF1B-79A634AA41E6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4663"/>
          <a:stretch/>
        </p:blipFill>
        <p:spPr bwMode="auto">
          <a:xfrm>
            <a:off x="7628090" y="6154275"/>
            <a:ext cx="660116" cy="321899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314A74A2-217C-450E-9774-C1059E9E4530}"/>
              </a:ext>
            </a:extLst>
          </p:cNvPr>
          <p:cNvSpPr txBox="1"/>
          <p:nvPr/>
        </p:nvSpPr>
        <p:spPr>
          <a:xfrm>
            <a:off x="104115" y="5984572"/>
            <a:ext cx="446788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000" dirty="0" err="1">
                <a:solidFill>
                  <a:schemeClr val="bg1"/>
                </a:solidFill>
                <a:latin typeface="Open sans"/>
              </a:rPr>
              <a:t>Webinar</a:t>
            </a:r>
            <a:r>
              <a:rPr lang="es-ES" sz="1000" dirty="0">
                <a:solidFill>
                  <a:schemeClr val="bg1"/>
                </a:solidFill>
                <a:latin typeface="Open sans"/>
              </a:rPr>
              <a:t> </a:t>
            </a:r>
            <a:r>
              <a:rPr lang="es-ES" sz="1000" dirty="0" err="1">
                <a:solidFill>
                  <a:schemeClr val="bg1"/>
                </a:solidFill>
                <a:latin typeface="Open sans"/>
              </a:rPr>
              <a:t>delivered</a:t>
            </a:r>
            <a:r>
              <a:rPr lang="es-ES" sz="1000" dirty="0">
                <a:solidFill>
                  <a:schemeClr val="bg1"/>
                </a:solidFill>
                <a:latin typeface="Open sans"/>
              </a:rPr>
              <a:t> </a:t>
            </a:r>
            <a:r>
              <a:rPr lang="es-ES" sz="1000" dirty="0" err="1">
                <a:solidFill>
                  <a:schemeClr val="bg1"/>
                </a:solidFill>
                <a:latin typeface="Open sans"/>
              </a:rPr>
              <a:t>by</a:t>
            </a:r>
            <a:r>
              <a:rPr lang="es-ES" sz="1000" dirty="0">
                <a:solidFill>
                  <a:schemeClr val="bg1"/>
                </a:solidFill>
                <a:latin typeface="Open sans"/>
              </a:rPr>
              <a:t> </a:t>
            </a:r>
          </a:p>
          <a:p>
            <a:endParaRPr lang="es-ES" sz="1000" dirty="0">
              <a:solidFill>
                <a:schemeClr val="bg1"/>
              </a:solidFill>
              <a:latin typeface="Open sans"/>
            </a:endParaRPr>
          </a:p>
          <a:p>
            <a:r>
              <a:rPr lang="es-ES" sz="1000" b="1" dirty="0">
                <a:solidFill>
                  <a:schemeClr val="bg1"/>
                </a:solidFill>
                <a:latin typeface="Open sans"/>
              </a:rPr>
              <a:t>Smart Urban </a:t>
            </a:r>
            <a:r>
              <a:rPr lang="es-ES" sz="1000" b="1" dirty="0" err="1">
                <a:solidFill>
                  <a:schemeClr val="bg1"/>
                </a:solidFill>
                <a:latin typeface="Open sans"/>
              </a:rPr>
              <a:t>Mobility</a:t>
            </a:r>
            <a:r>
              <a:rPr lang="es-ES" sz="1000" b="1" dirty="0">
                <a:solidFill>
                  <a:schemeClr val="bg1"/>
                </a:solidFill>
                <a:latin typeface="Open sans"/>
              </a:rPr>
              <a:t> </a:t>
            </a:r>
            <a:r>
              <a:rPr lang="es-ES" sz="1000" b="1" dirty="0" err="1">
                <a:solidFill>
                  <a:schemeClr val="bg1"/>
                </a:solidFill>
                <a:latin typeface="Open sans"/>
              </a:rPr>
              <a:t>Support</a:t>
            </a:r>
            <a:r>
              <a:rPr lang="es-ES" sz="1000" b="1" dirty="0">
                <a:solidFill>
                  <a:schemeClr val="bg1"/>
                </a:solidFill>
                <a:latin typeface="Open sans"/>
              </a:rPr>
              <a:t> Office </a:t>
            </a:r>
            <a:r>
              <a:rPr lang="es-ES" sz="1000" dirty="0" err="1">
                <a:solidFill>
                  <a:schemeClr val="bg1"/>
                </a:solidFill>
                <a:latin typeface="Open sans"/>
              </a:rPr>
              <a:t>on</a:t>
            </a:r>
            <a:r>
              <a:rPr lang="es-ES" sz="1000" dirty="0">
                <a:solidFill>
                  <a:schemeClr val="bg1"/>
                </a:solidFill>
                <a:latin typeface="Open sans"/>
              </a:rPr>
              <a:t> </a:t>
            </a:r>
            <a:r>
              <a:rPr lang="es-ES" sz="1000" dirty="0" err="1">
                <a:solidFill>
                  <a:schemeClr val="bg1"/>
                </a:solidFill>
                <a:latin typeface="Open sans"/>
              </a:rPr>
              <a:t>behalf</a:t>
            </a:r>
            <a:r>
              <a:rPr lang="es-ES" sz="1000" dirty="0">
                <a:solidFill>
                  <a:schemeClr val="bg1"/>
                </a:solidFill>
                <a:latin typeface="Open sans"/>
              </a:rPr>
              <a:t> </a:t>
            </a:r>
            <a:r>
              <a:rPr lang="es-ES" sz="1000" dirty="0" err="1">
                <a:solidFill>
                  <a:schemeClr val="bg1"/>
                </a:solidFill>
                <a:latin typeface="Open sans"/>
              </a:rPr>
              <a:t>of</a:t>
            </a:r>
            <a:r>
              <a:rPr lang="es-ES" sz="1000" dirty="0">
                <a:solidFill>
                  <a:schemeClr val="bg1"/>
                </a:solidFill>
                <a:latin typeface="Open sans"/>
              </a:rPr>
              <a:t> </a:t>
            </a:r>
            <a:r>
              <a:rPr lang="es-ES" sz="1000" dirty="0" err="1">
                <a:solidFill>
                  <a:schemeClr val="bg1"/>
                </a:solidFill>
                <a:latin typeface="Open sans"/>
              </a:rPr>
              <a:t>European</a:t>
            </a:r>
            <a:r>
              <a:rPr lang="es-ES" sz="1000" dirty="0">
                <a:solidFill>
                  <a:schemeClr val="bg1"/>
                </a:solidFill>
                <a:latin typeface="Open sans"/>
              </a:rPr>
              <a:t> </a:t>
            </a:r>
            <a:r>
              <a:rPr lang="es-ES" sz="1000" dirty="0" err="1">
                <a:solidFill>
                  <a:schemeClr val="bg1"/>
                </a:solidFill>
                <a:latin typeface="Open sans"/>
              </a:rPr>
              <a:t>Commission</a:t>
            </a:r>
            <a:endParaRPr lang="es-ES" sz="1000" dirty="0">
              <a:solidFill>
                <a:schemeClr val="bg1"/>
              </a:solidFill>
              <a:latin typeface="Open sans"/>
            </a:endParaRPr>
          </a:p>
          <a:p>
            <a:r>
              <a:rPr lang="es-ES" sz="1000" dirty="0">
                <a:solidFill>
                  <a:schemeClr val="bg1"/>
                </a:solidFill>
                <a:latin typeface="Open sans"/>
              </a:rPr>
              <a:t>www.jiip.eu/smarturbanbolity/ </a:t>
            </a:r>
            <a:endParaRPr lang="fr-BE" sz="1000" dirty="0">
              <a:solidFill>
                <a:schemeClr val="bg1"/>
              </a:solidFill>
              <a:latin typeface="Open sans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F4D681E4-FDF5-4DB2-8C90-251BD085646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0382" y="5115088"/>
            <a:ext cx="1278960" cy="885077"/>
          </a:xfrm>
          <a:prstGeom prst="rect">
            <a:avLst/>
          </a:prstGeom>
        </p:spPr>
      </p:pic>
      <p:pic>
        <p:nvPicPr>
          <p:cNvPr id="11" name="Picture 10" descr="A picture containing clipart&#10;&#10;Description generated with high confidence">
            <a:extLst>
              <a:ext uri="{FF2B5EF4-FFF2-40B4-BE49-F238E27FC236}">
                <a16:creationId xmlns:a16="http://schemas.microsoft.com/office/drawing/2014/main" id="{473FDF67-9EF2-4B23-81F3-F0173AAFF80E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800" t="1" r="34190" b="30689"/>
          <a:stretch/>
        </p:blipFill>
        <p:spPr>
          <a:xfrm>
            <a:off x="8350258" y="6154728"/>
            <a:ext cx="519848" cy="321446"/>
          </a:xfrm>
          <a:prstGeom prst="rect">
            <a:avLst/>
          </a:prstGeom>
        </p:spPr>
      </p:pic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1A6FF917-6748-4D51-99E2-18B3DA07658E}"/>
              </a:ext>
            </a:extLst>
          </p:cNvPr>
          <p:cNvCxnSpPr>
            <a:cxnSpLocks/>
          </p:cNvCxnSpPr>
          <p:nvPr/>
        </p:nvCxnSpPr>
        <p:spPr>
          <a:xfrm>
            <a:off x="0" y="642750"/>
            <a:ext cx="9144000" cy="0"/>
          </a:xfrm>
          <a:prstGeom prst="line">
            <a:avLst/>
          </a:prstGeom>
          <a:ln w="19050">
            <a:solidFill>
              <a:srgbClr val="0073A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F6112DD8-730E-47E3-AB24-7F3EDBA809A5}"/>
              </a:ext>
            </a:extLst>
          </p:cNvPr>
          <p:cNvSpPr txBox="1"/>
          <p:nvPr/>
        </p:nvSpPr>
        <p:spPr>
          <a:xfrm>
            <a:off x="0" y="5339099"/>
            <a:ext cx="559261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>
                <a:solidFill>
                  <a:srgbClr val="0073AE"/>
                </a:solidFill>
                <a:latin typeface="Open sans"/>
                <a:cs typeface="Arial" panose="020B0604020202020204" pitchFamily="34" charset="0"/>
              </a:rPr>
              <a:t>Webinar – Clean Bus Deployment Initiative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A26F1E2-51AF-45CB-B0FA-F68EE289D935}"/>
              </a:ext>
            </a:extLst>
          </p:cNvPr>
          <p:cNvSpPr txBox="1"/>
          <p:nvPr/>
        </p:nvSpPr>
        <p:spPr>
          <a:xfrm>
            <a:off x="482032" y="116425"/>
            <a:ext cx="62510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0073AE"/>
                </a:solidFill>
                <a:latin typeface="Open sans"/>
                <a:cs typeface="Arial" panose="020B0604020202020204" pitchFamily="34" charset="0"/>
              </a:rPr>
              <a:t>2. Rolling stock – Who is ordering the buses?</a:t>
            </a:r>
            <a:r>
              <a:rPr lang="en-US" sz="2000" dirty="0">
                <a:solidFill>
                  <a:srgbClr val="0073AE"/>
                </a:solidFill>
                <a:latin typeface="Open sans"/>
                <a:cs typeface="Arial" panose="020B0604020202020204" pitchFamily="34" charset="0"/>
              </a:rPr>
              <a:t>.</a:t>
            </a:r>
          </a:p>
        </p:txBody>
      </p:sp>
      <p:sp>
        <p:nvSpPr>
          <p:cNvPr id="2" name="Rectangle 1"/>
          <p:cNvSpPr/>
          <p:nvPr/>
        </p:nvSpPr>
        <p:spPr>
          <a:xfrm>
            <a:off x="482032" y="923444"/>
            <a:ext cx="8128150" cy="40626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>
                <a:solidFill>
                  <a:srgbClr val="0073AE"/>
                </a:solidFill>
                <a:latin typeface="Open sans"/>
                <a:cs typeface="Arial" panose="020B0604020202020204" pitchFamily="34" charset="0"/>
              </a:rPr>
              <a:t>Public Transport authorities (PTAs)</a:t>
            </a:r>
            <a:endParaRPr lang="en-US" dirty="0">
              <a:solidFill>
                <a:srgbClr val="0073AE"/>
              </a:solidFill>
              <a:latin typeface="Open sans"/>
              <a:cs typeface="Arial" panose="020B0604020202020204" pitchFamily="34" charset="0"/>
            </a:endParaRPr>
          </a:p>
          <a:p>
            <a:endParaRPr lang="en-US" sz="500" dirty="0">
              <a:solidFill>
                <a:srgbClr val="0073AE"/>
              </a:solidFill>
              <a:latin typeface="Open sans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en-US" sz="1600" dirty="0">
                <a:solidFill>
                  <a:srgbClr val="0073AE"/>
                </a:solidFill>
                <a:latin typeface="Open sans"/>
                <a:cs typeface="Arial" panose="020B0604020202020204" pitchFamily="34" charset="0"/>
              </a:rPr>
              <a:t>Considered are PTAs not operating the PT. (e.g. agglomerations in France)</a:t>
            </a:r>
          </a:p>
          <a:p>
            <a:pPr>
              <a:lnSpc>
                <a:spcPct val="150000"/>
              </a:lnSpc>
            </a:pPr>
            <a:endParaRPr lang="en-US" sz="500" dirty="0">
              <a:solidFill>
                <a:srgbClr val="0073AE"/>
              </a:solidFill>
              <a:latin typeface="Open sans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en-US" b="1" i="1" dirty="0">
                <a:solidFill>
                  <a:srgbClr val="0073AE"/>
                </a:solidFill>
                <a:latin typeface="Open sans"/>
                <a:cs typeface="Arial" panose="020B0604020202020204" pitchFamily="34" charset="0"/>
              </a:rPr>
              <a:t>Regarding the order for conventional vehicles</a:t>
            </a:r>
          </a:p>
          <a:p>
            <a:r>
              <a:rPr lang="en-US" sz="500" dirty="0">
                <a:solidFill>
                  <a:srgbClr val="0073AE"/>
                </a:solidFill>
                <a:latin typeface="Open sans"/>
                <a:cs typeface="Arial" panose="020B0604020202020204" pitchFamily="34" charset="0"/>
              </a:rPr>
              <a:t>	</a:t>
            </a:r>
          </a:p>
          <a:p>
            <a:pPr algn="just"/>
            <a:r>
              <a:rPr lang="en-US" sz="1600" dirty="0">
                <a:solidFill>
                  <a:srgbClr val="0073AE"/>
                </a:solidFill>
                <a:latin typeface="Open sans"/>
                <a:cs typeface="Arial" panose="020B0604020202020204" pitchFamily="34" charset="0"/>
              </a:rPr>
              <a:t>The PTA is launching a tender for selecting the brand and model based on an vehicle specification and a RFQ towards bus manufacturers.</a:t>
            </a:r>
          </a:p>
          <a:p>
            <a:pPr algn="just"/>
            <a:endParaRPr lang="en-US" sz="500" dirty="0">
              <a:solidFill>
                <a:srgbClr val="0073AE"/>
              </a:solidFill>
              <a:latin typeface="Open sans"/>
              <a:cs typeface="Arial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en-US" sz="1600" dirty="0">
                <a:solidFill>
                  <a:srgbClr val="0073AE"/>
                </a:solidFill>
                <a:latin typeface="Open sans"/>
                <a:cs typeface="Arial" panose="020B0604020202020204" pitchFamily="34" charset="0"/>
              </a:rPr>
              <a:t>The selection of the preferred brand is done without involving the PTOs.</a:t>
            </a:r>
          </a:p>
          <a:p>
            <a:pPr algn="just"/>
            <a:r>
              <a:rPr lang="en-US" sz="1600" dirty="0">
                <a:solidFill>
                  <a:srgbClr val="0073AE"/>
                </a:solidFill>
                <a:latin typeface="Open sans"/>
                <a:cs typeface="Arial" panose="020B0604020202020204" pitchFamily="34" charset="0"/>
              </a:rPr>
              <a:t>Afterwards a tender is launched towards the PTOs to operate the PT service.</a:t>
            </a:r>
          </a:p>
          <a:p>
            <a:pPr algn="just"/>
            <a:r>
              <a:rPr lang="en-US" sz="500" dirty="0">
                <a:solidFill>
                  <a:srgbClr val="0073AE"/>
                </a:solidFill>
                <a:latin typeface="Open sans"/>
                <a:cs typeface="Arial" panose="020B0604020202020204" pitchFamily="34" charset="0"/>
              </a:rPr>
              <a:t>   </a:t>
            </a:r>
          </a:p>
          <a:p>
            <a:pPr>
              <a:lnSpc>
                <a:spcPct val="150000"/>
              </a:lnSpc>
            </a:pPr>
            <a:r>
              <a:rPr lang="en-US" b="1" i="1" dirty="0">
                <a:solidFill>
                  <a:srgbClr val="0073AE"/>
                </a:solidFill>
                <a:latin typeface="Open sans"/>
                <a:cs typeface="Arial" panose="020B0604020202020204" pitchFamily="34" charset="0"/>
              </a:rPr>
              <a:t>Regarding the order for Zero emission buses</a:t>
            </a:r>
            <a:r>
              <a:rPr lang="en-US" i="1" dirty="0">
                <a:solidFill>
                  <a:srgbClr val="0073AE"/>
                </a:solidFill>
                <a:latin typeface="Open sans"/>
                <a:cs typeface="Arial" panose="020B0604020202020204" pitchFamily="34" charset="0"/>
              </a:rPr>
              <a:t>.</a:t>
            </a:r>
          </a:p>
          <a:p>
            <a:pPr>
              <a:lnSpc>
                <a:spcPct val="150000"/>
              </a:lnSpc>
            </a:pPr>
            <a:endParaRPr lang="en-US" sz="500" i="1" dirty="0">
              <a:solidFill>
                <a:srgbClr val="0073AE"/>
              </a:solidFill>
              <a:latin typeface="Open sans"/>
              <a:cs typeface="Arial" panose="020B0604020202020204" pitchFamily="34" charset="0"/>
            </a:endParaRPr>
          </a:p>
          <a:p>
            <a:pPr algn="just"/>
            <a:r>
              <a:rPr lang="en-US" sz="1600" dirty="0">
                <a:solidFill>
                  <a:srgbClr val="0073AE"/>
                </a:solidFill>
                <a:latin typeface="Open sans"/>
                <a:cs typeface="Arial" panose="020B0604020202020204" pitchFamily="34" charset="0"/>
              </a:rPr>
              <a:t>These PTA’s are not specialized in Z.E. technologies and don’t always know which technology to choose and what kind of infrastructure is needed to charge these buses.</a:t>
            </a:r>
          </a:p>
          <a:p>
            <a:endParaRPr lang="en-US" sz="500" dirty="0">
              <a:solidFill>
                <a:srgbClr val="0073AE"/>
              </a:solidFill>
              <a:latin typeface="Open sans"/>
              <a:cs typeface="Arial" panose="020B0604020202020204" pitchFamily="34" charset="0"/>
            </a:endParaRPr>
          </a:p>
          <a:p>
            <a:pPr algn="just"/>
            <a:r>
              <a:rPr lang="en-US" sz="1600" dirty="0">
                <a:solidFill>
                  <a:srgbClr val="0073AE"/>
                </a:solidFill>
                <a:latin typeface="Open sans"/>
                <a:cs typeface="Arial" panose="020B0604020202020204" pitchFamily="34" charset="0"/>
              </a:rPr>
              <a:t>There is also lack of knowledge about the costs of the installations and of the operation.</a:t>
            </a:r>
          </a:p>
        </p:txBody>
      </p:sp>
    </p:spTree>
    <p:extLst>
      <p:ext uri="{BB962C8B-B14F-4D97-AF65-F5344CB8AC3E}">
        <p14:creationId xmlns:p14="http://schemas.microsoft.com/office/powerpoint/2010/main" val="12592517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3C36B4BB-5054-4F91-AAAF-D9B574655608}"/>
              </a:ext>
            </a:extLst>
          </p:cNvPr>
          <p:cNvSpPr/>
          <p:nvPr/>
        </p:nvSpPr>
        <p:spPr>
          <a:xfrm>
            <a:off x="0" y="5735782"/>
            <a:ext cx="9144000" cy="1122218"/>
          </a:xfrm>
          <a:prstGeom prst="rect">
            <a:avLst/>
          </a:prstGeom>
          <a:solidFill>
            <a:srgbClr val="0073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296EB938-A8FD-4D33-BCAD-58A69CB4C82A}"/>
              </a:ext>
            </a:extLst>
          </p:cNvPr>
          <p:cNvSpPr/>
          <p:nvPr/>
        </p:nvSpPr>
        <p:spPr>
          <a:xfrm>
            <a:off x="7600382" y="5736009"/>
            <a:ext cx="1278960" cy="82328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pic>
        <p:nvPicPr>
          <p:cNvPr id="4" name="Picture 3" descr="cid:image003.png@01D30C3A.50F200B0">
            <a:extLst>
              <a:ext uri="{FF2B5EF4-FFF2-40B4-BE49-F238E27FC236}">
                <a16:creationId xmlns:a16="http://schemas.microsoft.com/office/drawing/2014/main" id="{8AB4AD43-D923-460A-BF1B-79A634AA41E6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4663"/>
          <a:stretch/>
        </p:blipFill>
        <p:spPr bwMode="auto">
          <a:xfrm>
            <a:off x="7628090" y="6154275"/>
            <a:ext cx="660116" cy="321899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314A74A2-217C-450E-9774-C1059E9E4530}"/>
              </a:ext>
            </a:extLst>
          </p:cNvPr>
          <p:cNvSpPr txBox="1"/>
          <p:nvPr/>
        </p:nvSpPr>
        <p:spPr>
          <a:xfrm>
            <a:off x="104115" y="5984572"/>
            <a:ext cx="446788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000" dirty="0" err="1">
                <a:solidFill>
                  <a:schemeClr val="bg1"/>
                </a:solidFill>
                <a:latin typeface="Open sans"/>
              </a:rPr>
              <a:t>Webinar</a:t>
            </a:r>
            <a:r>
              <a:rPr lang="es-ES" sz="1000" dirty="0">
                <a:solidFill>
                  <a:schemeClr val="bg1"/>
                </a:solidFill>
                <a:latin typeface="Open sans"/>
              </a:rPr>
              <a:t> </a:t>
            </a:r>
            <a:r>
              <a:rPr lang="es-ES" sz="1000" dirty="0" err="1">
                <a:solidFill>
                  <a:schemeClr val="bg1"/>
                </a:solidFill>
                <a:latin typeface="Open sans"/>
              </a:rPr>
              <a:t>delivered</a:t>
            </a:r>
            <a:r>
              <a:rPr lang="es-ES" sz="1000" dirty="0">
                <a:solidFill>
                  <a:schemeClr val="bg1"/>
                </a:solidFill>
                <a:latin typeface="Open sans"/>
              </a:rPr>
              <a:t> </a:t>
            </a:r>
            <a:r>
              <a:rPr lang="es-ES" sz="1000" dirty="0" err="1">
                <a:solidFill>
                  <a:schemeClr val="bg1"/>
                </a:solidFill>
                <a:latin typeface="Open sans"/>
              </a:rPr>
              <a:t>by</a:t>
            </a:r>
            <a:r>
              <a:rPr lang="es-ES" sz="1000" dirty="0">
                <a:solidFill>
                  <a:schemeClr val="bg1"/>
                </a:solidFill>
                <a:latin typeface="Open sans"/>
              </a:rPr>
              <a:t> </a:t>
            </a:r>
          </a:p>
          <a:p>
            <a:endParaRPr lang="es-ES" sz="1000" dirty="0">
              <a:solidFill>
                <a:schemeClr val="bg1"/>
              </a:solidFill>
              <a:latin typeface="Open sans"/>
            </a:endParaRPr>
          </a:p>
          <a:p>
            <a:r>
              <a:rPr lang="es-ES" sz="1000" b="1" dirty="0">
                <a:solidFill>
                  <a:schemeClr val="bg1"/>
                </a:solidFill>
                <a:latin typeface="Open sans"/>
              </a:rPr>
              <a:t>Smart Urban </a:t>
            </a:r>
            <a:r>
              <a:rPr lang="es-ES" sz="1000" b="1" dirty="0" err="1">
                <a:solidFill>
                  <a:schemeClr val="bg1"/>
                </a:solidFill>
                <a:latin typeface="Open sans"/>
              </a:rPr>
              <a:t>Mobility</a:t>
            </a:r>
            <a:r>
              <a:rPr lang="es-ES" sz="1000" b="1" dirty="0">
                <a:solidFill>
                  <a:schemeClr val="bg1"/>
                </a:solidFill>
                <a:latin typeface="Open sans"/>
              </a:rPr>
              <a:t> </a:t>
            </a:r>
            <a:r>
              <a:rPr lang="es-ES" sz="1000" b="1" dirty="0" err="1">
                <a:solidFill>
                  <a:schemeClr val="bg1"/>
                </a:solidFill>
                <a:latin typeface="Open sans"/>
              </a:rPr>
              <a:t>Support</a:t>
            </a:r>
            <a:r>
              <a:rPr lang="es-ES" sz="1000" b="1" dirty="0">
                <a:solidFill>
                  <a:schemeClr val="bg1"/>
                </a:solidFill>
                <a:latin typeface="Open sans"/>
              </a:rPr>
              <a:t> Office </a:t>
            </a:r>
            <a:r>
              <a:rPr lang="es-ES" sz="1000" dirty="0" err="1">
                <a:solidFill>
                  <a:schemeClr val="bg1"/>
                </a:solidFill>
                <a:latin typeface="Open sans"/>
              </a:rPr>
              <a:t>on</a:t>
            </a:r>
            <a:r>
              <a:rPr lang="es-ES" sz="1000" dirty="0">
                <a:solidFill>
                  <a:schemeClr val="bg1"/>
                </a:solidFill>
                <a:latin typeface="Open sans"/>
              </a:rPr>
              <a:t> </a:t>
            </a:r>
            <a:r>
              <a:rPr lang="es-ES" sz="1000" dirty="0" err="1">
                <a:solidFill>
                  <a:schemeClr val="bg1"/>
                </a:solidFill>
                <a:latin typeface="Open sans"/>
              </a:rPr>
              <a:t>behalf</a:t>
            </a:r>
            <a:r>
              <a:rPr lang="es-ES" sz="1000" dirty="0">
                <a:solidFill>
                  <a:schemeClr val="bg1"/>
                </a:solidFill>
                <a:latin typeface="Open sans"/>
              </a:rPr>
              <a:t> </a:t>
            </a:r>
            <a:r>
              <a:rPr lang="es-ES" sz="1000" dirty="0" err="1">
                <a:solidFill>
                  <a:schemeClr val="bg1"/>
                </a:solidFill>
                <a:latin typeface="Open sans"/>
              </a:rPr>
              <a:t>of</a:t>
            </a:r>
            <a:r>
              <a:rPr lang="es-ES" sz="1000" dirty="0">
                <a:solidFill>
                  <a:schemeClr val="bg1"/>
                </a:solidFill>
                <a:latin typeface="Open sans"/>
              </a:rPr>
              <a:t> </a:t>
            </a:r>
            <a:r>
              <a:rPr lang="es-ES" sz="1000" dirty="0" err="1">
                <a:solidFill>
                  <a:schemeClr val="bg1"/>
                </a:solidFill>
                <a:latin typeface="Open sans"/>
              </a:rPr>
              <a:t>European</a:t>
            </a:r>
            <a:r>
              <a:rPr lang="es-ES" sz="1000" dirty="0">
                <a:solidFill>
                  <a:schemeClr val="bg1"/>
                </a:solidFill>
                <a:latin typeface="Open sans"/>
              </a:rPr>
              <a:t> </a:t>
            </a:r>
            <a:r>
              <a:rPr lang="es-ES" sz="1000" dirty="0" err="1">
                <a:solidFill>
                  <a:schemeClr val="bg1"/>
                </a:solidFill>
                <a:latin typeface="Open sans"/>
              </a:rPr>
              <a:t>Commission</a:t>
            </a:r>
            <a:endParaRPr lang="es-ES" sz="1000" dirty="0">
              <a:solidFill>
                <a:schemeClr val="bg1"/>
              </a:solidFill>
              <a:latin typeface="Open sans"/>
            </a:endParaRPr>
          </a:p>
          <a:p>
            <a:r>
              <a:rPr lang="es-ES" sz="1000" dirty="0">
                <a:solidFill>
                  <a:schemeClr val="bg1"/>
                </a:solidFill>
                <a:latin typeface="Open sans"/>
              </a:rPr>
              <a:t>www.jiip.eu/smarturbanbolity/ </a:t>
            </a:r>
            <a:endParaRPr lang="fr-BE" sz="1000" dirty="0">
              <a:solidFill>
                <a:schemeClr val="bg1"/>
              </a:solidFill>
              <a:latin typeface="Open sans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F4D681E4-FDF5-4DB2-8C90-251BD085646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0382" y="5115088"/>
            <a:ext cx="1278960" cy="885077"/>
          </a:xfrm>
          <a:prstGeom prst="rect">
            <a:avLst/>
          </a:prstGeom>
        </p:spPr>
      </p:pic>
      <p:pic>
        <p:nvPicPr>
          <p:cNvPr id="11" name="Picture 10" descr="A picture containing clipart&#10;&#10;Description generated with high confidence">
            <a:extLst>
              <a:ext uri="{FF2B5EF4-FFF2-40B4-BE49-F238E27FC236}">
                <a16:creationId xmlns:a16="http://schemas.microsoft.com/office/drawing/2014/main" id="{473FDF67-9EF2-4B23-81F3-F0173AAFF80E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800" t="1" r="34190" b="30689"/>
          <a:stretch/>
        </p:blipFill>
        <p:spPr>
          <a:xfrm>
            <a:off x="8350258" y="6154728"/>
            <a:ext cx="519848" cy="321446"/>
          </a:xfrm>
          <a:prstGeom prst="rect">
            <a:avLst/>
          </a:prstGeom>
        </p:spPr>
      </p:pic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1A6FF917-6748-4D51-99E2-18B3DA07658E}"/>
              </a:ext>
            </a:extLst>
          </p:cNvPr>
          <p:cNvCxnSpPr>
            <a:cxnSpLocks/>
          </p:cNvCxnSpPr>
          <p:nvPr/>
        </p:nvCxnSpPr>
        <p:spPr>
          <a:xfrm>
            <a:off x="0" y="655629"/>
            <a:ext cx="9144000" cy="0"/>
          </a:xfrm>
          <a:prstGeom prst="line">
            <a:avLst/>
          </a:prstGeom>
          <a:ln w="19050">
            <a:solidFill>
              <a:srgbClr val="0073A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F6112DD8-730E-47E3-AB24-7F3EDBA809A5}"/>
              </a:ext>
            </a:extLst>
          </p:cNvPr>
          <p:cNvSpPr txBox="1"/>
          <p:nvPr/>
        </p:nvSpPr>
        <p:spPr>
          <a:xfrm>
            <a:off x="0" y="5339099"/>
            <a:ext cx="559261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>
                <a:solidFill>
                  <a:srgbClr val="0073AE"/>
                </a:solidFill>
                <a:latin typeface="Open sans"/>
                <a:cs typeface="Arial" panose="020B0604020202020204" pitchFamily="34" charset="0"/>
              </a:rPr>
              <a:t>Webinar – Clean Bus Deployment Initiative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A26F1E2-51AF-45CB-B0FA-F68EE289D935}"/>
              </a:ext>
            </a:extLst>
          </p:cNvPr>
          <p:cNvSpPr txBox="1"/>
          <p:nvPr/>
        </p:nvSpPr>
        <p:spPr>
          <a:xfrm>
            <a:off x="482031" y="112473"/>
            <a:ext cx="62510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0073AE"/>
                </a:solidFill>
                <a:latin typeface="Open sans"/>
                <a:cs typeface="Arial" panose="020B0604020202020204" pitchFamily="34" charset="0"/>
              </a:rPr>
              <a:t>2. Rolling stock – Who is ordering the buses?</a:t>
            </a:r>
            <a:endParaRPr lang="en-US" sz="2000" dirty="0">
              <a:solidFill>
                <a:srgbClr val="0073AE"/>
              </a:solidFill>
              <a:latin typeface="Open sans"/>
              <a:cs typeface="Arial" panose="020B0604020202020204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482031" y="1293711"/>
            <a:ext cx="8288481" cy="23237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500" dirty="0">
              <a:solidFill>
                <a:srgbClr val="0073AE"/>
              </a:solidFill>
              <a:latin typeface="Open sans"/>
              <a:cs typeface="Arial" panose="020B0604020202020204" pitchFamily="34" charset="0"/>
            </a:endParaRPr>
          </a:p>
          <a:p>
            <a:r>
              <a:rPr lang="en-US" b="1" i="1" dirty="0">
                <a:solidFill>
                  <a:srgbClr val="0073AE"/>
                </a:solidFill>
                <a:latin typeface="Open sans"/>
                <a:cs typeface="Arial" panose="020B0604020202020204" pitchFamily="34" charset="0"/>
              </a:rPr>
              <a:t>Consequences:</a:t>
            </a:r>
            <a:r>
              <a:rPr lang="en-US" dirty="0">
                <a:solidFill>
                  <a:srgbClr val="0073AE"/>
                </a:solidFill>
                <a:latin typeface="Open sans"/>
                <a:cs typeface="Arial" panose="020B0604020202020204" pitchFamily="34" charset="0"/>
              </a:rPr>
              <a:t> </a:t>
            </a:r>
          </a:p>
          <a:p>
            <a:endParaRPr lang="en-US" dirty="0">
              <a:solidFill>
                <a:srgbClr val="0073AE"/>
              </a:solidFill>
              <a:latin typeface="Open sans"/>
              <a:cs typeface="Arial" panose="020B0604020202020204" pitchFamily="34" charset="0"/>
            </a:endParaRPr>
          </a:p>
          <a:p>
            <a:pPr marL="285750" indent="-285750" algn="just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dirty="0">
                <a:solidFill>
                  <a:srgbClr val="0073AE"/>
                </a:solidFill>
                <a:latin typeface="Open sans"/>
                <a:cs typeface="Arial" panose="020B0604020202020204" pitchFamily="34" charset="0"/>
              </a:rPr>
              <a:t>The introduction of ZE buses in these kind of operations is proceeding slowly.</a:t>
            </a:r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en-US" dirty="0">
                <a:solidFill>
                  <a:srgbClr val="0073AE"/>
                </a:solidFill>
                <a:latin typeface="Open sans"/>
                <a:cs typeface="Arial" panose="020B0604020202020204" pitchFamily="34" charset="0"/>
              </a:rPr>
              <a:t>Within a conventional operation a few electric buses are taking into operation for testing.</a:t>
            </a:r>
          </a:p>
          <a:p>
            <a:endParaRPr lang="en-US" sz="500" dirty="0">
              <a:solidFill>
                <a:srgbClr val="0073AE"/>
              </a:solidFill>
              <a:latin typeface="Open sans"/>
              <a:cs typeface="Arial" panose="020B0604020202020204" pitchFamily="34" charset="0"/>
            </a:endParaRPr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en-US" dirty="0">
                <a:solidFill>
                  <a:srgbClr val="0073AE"/>
                </a:solidFill>
                <a:latin typeface="Open sans"/>
                <a:cs typeface="Arial" panose="020B0604020202020204" pitchFamily="34" charset="0"/>
              </a:rPr>
              <a:t>With this some brands are tested but only limited experience about the introduction of a large fleet of electric buses is gained. </a:t>
            </a:r>
          </a:p>
        </p:txBody>
      </p:sp>
    </p:spTree>
    <p:extLst>
      <p:ext uri="{BB962C8B-B14F-4D97-AF65-F5344CB8AC3E}">
        <p14:creationId xmlns:p14="http://schemas.microsoft.com/office/powerpoint/2010/main" val="19480206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Custom 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1231</TotalTime>
  <Words>2195</Words>
  <Application>Microsoft Office PowerPoint</Application>
  <PresentationFormat>On-screen Show (4:3)</PresentationFormat>
  <Paragraphs>438</Paragraphs>
  <Slides>32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9" baseType="lpstr">
      <vt:lpstr>Arial</vt:lpstr>
      <vt:lpstr>Calibri</vt:lpstr>
      <vt:lpstr>Karbon Bold</vt:lpstr>
      <vt:lpstr>Karbon Medium</vt:lpstr>
      <vt:lpstr>Open sans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Juan Carlos</dc:creator>
  <cp:lastModifiedBy>Juan Carlos</cp:lastModifiedBy>
  <cp:revision>106</cp:revision>
  <cp:lastPrinted>2017-09-18T15:53:27Z</cp:lastPrinted>
  <dcterms:created xsi:type="dcterms:W3CDTF">2017-09-11T09:21:19Z</dcterms:created>
  <dcterms:modified xsi:type="dcterms:W3CDTF">2017-09-19T10:21:01Z</dcterms:modified>
</cp:coreProperties>
</file>