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7" r:id="rId2"/>
    <p:sldId id="259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9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344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3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3" d="100"/>
          <a:sy n="93" d="100"/>
        </p:scale>
        <p:origin x="-1752" y="-104"/>
      </p:cViewPr>
      <p:guideLst>
        <p:guide orient="horz" pos="1344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63" d="100"/>
          <a:sy n="63" d="100"/>
        </p:scale>
        <p:origin x="228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B57778D8-AEE4-4B7B-8FD1-545DBEE478E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75BD6E7E-BEDF-485F-B7CF-B2610419CC5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FA4498-B9C4-4ADA-93EA-C6F471FD5898}" type="datetimeFigureOut">
              <a:rPr lang="fr-BE" smtClean="0"/>
              <a:t>20-09-17</a:t>
            </a:fld>
            <a:endParaRPr lang="fr-BE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C1EDF3B8-2F25-4A17-9E4C-861B37D1664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526339BF-E0D5-4937-BA65-780FBBF939E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0C424A-836E-45CF-956B-F83357B87B4A}" type="slidenum">
              <a:rPr lang="fr-BE" smtClean="0"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7775916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3BAB2A-D5F2-8B4D-AB69-E7C584560F7B}" type="datetimeFigureOut">
              <a:rPr lang="nl-NL" smtClean="0"/>
              <a:t>20-09-17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C1639F-8F6C-0F48-A11B-80E84A0F5CC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1864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C9D89B52-7C63-4E5D-B0F8-28DAFF5798D7}"/>
              </a:ext>
            </a:extLst>
          </p:cNvPr>
          <p:cNvSpPr/>
          <p:nvPr userDrawn="1"/>
        </p:nvSpPr>
        <p:spPr>
          <a:xfrm>
            <a:off x="0" y="5735782"/>
            <a:ext cx="9144000" cy="1122218"/>
          </a:xfrm>
          <a:prstGeom prst="rect">
            <a:avLst/>
          </a:prstGeom>
          <a:solidFill>
            <a:srgbClr val="0073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045D6770-720C-4D43-BFD7-C16B633200BF}"/>
              </a:ext>
            </a:extLst>
          </p:cNvPr>
          <p:cNvSpPr/>
          <p:nvPr userDrawn="1"/>
        </p:nvSpPr>
        <p:spPr>
          <a:xfrm>
            <a:off x="7600382" y="5736009"/>
            <a:ext cx="1278960" cy="8232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9" name="Picture 8" descr="cid:image003.png@01D30C3A.50F200B0">
            <a:extLst>
              <a:ext uri="{FF2B5EF4-FFF2-40B4-BE49-F238E27FC236}">
                <a16:creationId xmlns="" xmlns:a16="http://schemas.microsoft.com/office/drawing/2014/main" id="{FA35AB5E-A067-4DD5-9DC6-AC54700E48F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63"/>
          <a:stretch/>
        </p:blipFill>
        <p:spPr bwMode="auto">
          <a:xfrm>
            <a:off x="7628090" y="6154275"/>
            <a:ext cx="660116" cy="32189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8B41E2FE-353B-4B2D-968C-5ACEAFFF871D}"/>
              </a:ext>
            </a:extLst>
          </p:cNvPr>
          <p:cNvSpPr txBox="1"/>
          <p:nvPr userDrawn="1"/>
        </p:nvSpPr>
        <p:spPr>
          <a:xfrm>
            <a:off x="104115" y="5984572"/>
            <a:ext cx="44678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err="1">
                <a:solidFill>
                  <a:schemeClr val="bg1"/>
                </a:solidFill>
                <a:latin typeface="Open sans"/>
              </a:rPr>
              <a:t>Webinar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delivered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by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</a:p>
          <a:p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b="1" dirty="0">
                <a:solidFill>
                  <a:schemeClr val="bg1"/>
                </a:solidFill>
                <a:latin typeface="Open sans"/>
              </a:rPr>
              <a:t>Smart Urban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Mobility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Support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Office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behalf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European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Commission</a:t>
            </a:r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dirty="0">
                <a:solidFill>
                  <a:schemeClr val="bg1"/>
                </a:solidFill>
                <a:latin typeface="Open sans"/>
              </a:rPr>
              <a:t>www.jiip.eu/smarturbanbolity/ </a:t>
            </a:r>
            <a:endParaRPr lang="fr-BE" sz="1000" dirty="0">
              <a:solidFill>
                <a:schemeClr val="bg1"/>
              </a:solidFill>
              <a:latin typeface="Open san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F096EA3F-E31D-4D58-A81A-C04B76D3D1A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382" y="5115088"/>
            <a:ext cx="1278960" cy="885077"/>
          </a:xfrm>
          <a:prstGeom prst="rect">
            <a:avLst/>
          </a:prstGeom>
        </p:spPr>
      </p:pic>
      <p:pic>
        <p:nvPicPr>
          <p:cNvPr id="12" name="Picture 11" descr="A picture containing clipart&#10;&#10;Description generated with high confidence">
            <a:extLst>
              <a:ext uri="{FF2B5EF4-FFF2-40B4-BE49-F238E27FC236}">
                <a16:creationId xmlns="" xmlns:a16="http://schemas.microsoft.com/office/drawing/2014/main" id="{264BA3D1-23F9-4179-88F3-02FEE0EDF7A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00" t="1" r="34190" b="30689"/>
          <a:stretch/>
        </p:blipFill>
        <p:spPr>
          <a:xfrm>
            <a:off x="8350258" y="6154728"/>
            <a:ext cx="519848" cy="32144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577B60B2-B8FF-4D5F-B2AD-F6097232AB39}"/>
              </a:ext>
            </a:extLst>
          </p:cNvPr>
          <p:cNvSpPr txBox="1"/>
          <p:nvPr userDrawn="1"/>
        </p:nvSpPr>
        <p:spPr>
          <a:xfrm>
            <a:off x="0" y="5339099"/>
            <a:ext cx="5592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Webinar – Clean Bus </a:t>
            </a:r>
            <a:r>
              <a:rPr lang="fr-BE" sz="20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Deployment</a:t>
            </a:r>
            <a:r>
              <a:rPr lang="fr-BE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Initiative</a:t>
            </a:r>
          </a:p>
        </p:txBody>
      </p:sp>
    </p:spTree>
    <p:extLst>
      <p:ext uri="{BB962C8B-B14F-4D97-AF65-F5344CB8AC3E}">
        <p14:creationId xmlns:p14="http://schemas.microsoft.com/office/powerpoint/2010/main" val="919516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74BE-20D7-4F94-96BE-0E979ACEEF88}" type="datetimeFigureOut">
              <a:rPr lang="fr-BE" smtClean="0"/>
              <a:t>20-09-17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8F4FE-C5BF-4A61-B15D-75E1ADE6B24B}" type="slidenum">
              <a:rPr lang="fr-BE" smtClean="0"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38205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74BE-20D7-4F94-96BE-0E979ACEEF88}" type="datetimeFigureOut">
              <a:rPr lang="fr-BE" smtClean="0"/>
              <a:t>20-09-17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8F4FE-C5BF-4A61-B15D-75E1ADE6B24B}" type="slidenum">
              <a:rPr lang="fr-BE" smtClean="0"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5273001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en sub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title"/>
          </p:nvPr>
        </p:nvSpPr>
        <p:spPr>
          <a:xfrm>
            <a:off x="892969" y="1151930"/>
            <a:ext cx="7358063" cy="2321719"/>
          </a:xfrm>
          <a:prstGeom prst="rect">
            <a:avLst/>
          </a:prstGeom>
          <a:ln>
            <a:miter lim="400000"/>
          </a:ln>
        </p:spPr>
        <p:txBody>
          <a:bodyPr lIns="0" tIns="0" rIns="0" bIns="0" anchor="b"/>
          <a:lstStyle>
            <a:lvl1pPr defTabSz="410751">
              <a:defRPr sz="590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900">
                <a:solidFill>
                  <a:srgbClr val="FFFFFF"/>
                </a:solidFill>
              </a:rPr>
              <a:t>Titeltekst</a:t>
            </a:r>
          </a:p>
        </p:txBody>
      </p:sp>
      <p:sp>
        <p:nvSpPr>
          <p:cNvPr id="7" name="Shape 7"/>
          <p:cNvSpPr>
            <a:spLocks noGrp="1"/>
          </p:cNvSpPr>
          <p:nvPr>
            <p:ph type="body" idx="1"/>
          </p:nvPr>
        </p:nvSpPr>
        <p:spPr>
          <a:xfrm>
            <a:off x="892969" y="3536156"/>
            <a:ext cx="7358063" cy="794742"/>
          </a:xfrm>
          <a:prstGeom prst="rect">
            <a:avLst/>
          </a:prstGeom>
          <a:ln>
            <a:miter lim="400000"/>
          </a:ln>
        </p:spPr>
        <p:txBody>
          <a:bodyPr lIns="0" tIns="0" rIns="0" bIns="0"/>
          <a:lstStyle>
            <a:lvl1pPr marL="0" indent="0" algn="ctr" defTabSz="410751">
              <a:spcBef>
                <a:spcPts val="0"/>
              </a:spcBef>
              <a:buClrTx/>
              <a:buSzTx/>
              <a:buFontTx/>
              <a:buNone/>
              <a:defRPr sz="250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Gill Sans"/>
              </a:defRPr>
            </a:lvl1pPr>
            <a:lvl2pPr marL="0" indent="0" algn="ctr" defTabSz="410751">
              <a:spcBef>
                <a:spcPts val="0"/>
              </a:spcBef>
              <a:buClrTx/>
              <a:buSzTx/>
              <a:buFontTx/>
              <a:buNone/>
              <a:defRPr sz="250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Gill Sans"/>
              </a:defRPr>
            </a:lvl2pPr>
            <a:lvl3pPr marL="0" indent="0" algn="ctr" defTabSz="410751">
              <a:spcBef>
                <a:spcPts val="0"/>
              </a:spcBef>
              <a:buClrTx/>
              <a:buSzTx/>
              <a:buFontTx/>
              <a:buNone/>
              <a:defRPr sz="250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Gill Sans"/>
              </a:defRPr>
            </a:lvl3pPr>
            <a:lvl4pPr marL="0" indent="0" algn="ctr" defTabSz="410751">
              <a:spcBef>
                <a:spcPts val="0"/>
              </a:spcBef>
              <a:buClrTx/>
              <a:buSzTx/>
              <a:buFontTx/>
              <a:buNone/>
              <a:defRPr sz="250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Gill Sans"/>
              </a:defRPr>
            </a:lvl4pPr>
            <a:lvl5pPr marL="0" indent="0" algn="ctr" defTabSz="410751">
              <a:spcBef>
                <a:spcPts val="0"/>
              </a:spcBef>
              <a:buClrTx/>
              <a:buSzTx/>
              <a:buFontTx/>
              <a:buNone/>
              <a:defRPr sz="2500"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Gill Sans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500">
                <a:solidFill>
                  <a:srgbClr val="FFFFFF"/>
                </a:solidFill>
              </a:rPr>
              <a:t>Hoofdtekst - niveau één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500">
                <a:solidFill>
                  <a:srgbClr val="FFFFFF"/>
                </a:solidFill>
              </a:rPr>
              <a:t>Hoofdtekst - niveau twee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500">
                <a:solidFill>
                  <a:srgbClr val="FFFFFF"/>
                </a:solidFill>
              </a:rPr>
              <a:t>Hoofdtekst - niveau drie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500">
                <a:solidFill>
                  <a:srgbClr val="FFFFFF"/>
                </a:solidFill>
              </a:rPr>
              <a:t>Hoofdtekst - niveau vier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500">
                <a:solidFill>
                  <a:srgbClr val="FFFFFF"/>
                </a:solidFill>
              </a:rPr>
              <a:t>Hoofdtekst - niveau vijf</a:t>
            </a:r>
          </a:p>
        </p:txBody>
      </p:sp>
    </p:spTree>
    <p:extLst>
      <p:ext uri="{BB962C8B-B14F-4D97-AF65-F5344CB8AC3E}">
        <p14:creationId xmlns:p14="http://schemas.microsoft.com/office/powerpoint/2010/main" val="2608238221"/>
      </p:ext>
    </p:extLst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2EDE5FF8-80F8-4815-855A-50DD5B621356}"/>
              </a:ext>
            </a:extLst>
          </p:cNvPr>
          <p:cNvSpPr/>
          <p:nvPr userDrawn="1"/>
        </p:nvSpPr>
        <p:spPr>
          <a:xfrm>
            <a:off x="0" y="5735782"/>
            <a:ext cx="9144000" cy="1122218"/>
          </a:xfrm>
          <a:prstGeom prst="rect">
            <a:avLst/>
          </a:prstGeom>
          <a:solidFill>
            <a:srgbClr val="0073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783D76EB-8884-4849-A7E4-5520B803EBE6}"/>
              </a:ext>
            </a:extLst>
          </p:cNvPr>
          <p:cNvSpPr/>
          <p:nvPr userDrawn="1"/>
        </p:nvSpPr>
        <p:spPr>
          <a:xfrm>
            <a:off x="7600382" y="5736009"/>
            <a:ext cx="1278960" cy="8232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9" name="Picture 8" descr="cid:image003.png@01D30C3A.50F200B0">
            <a:extLst>
              <a:ext uri="{FF2B5EF4-FFF2-40B4-BE49-F238E27FC236}">
                <a16:creationId xmlns="" xmlns:a16="http://schemas.microsoft.com/office/drawing/2014/main" id="{8E03B4B8-2825-45F9-A9FA-A3B3CAA1B2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63"/>
          <a:stretch/>
        </p:blipFill>
        <p:spPr bwMode="auto">
          <a:xfrm>
            <a:off x="7628090" y="6154275"/>
            <a:ext cx="660116" cy="32189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1E9A221E-D4FE-491D-A0E5-D450AD08AEEA}"/>
              </a:ext>
            </a:extLst>
          </p:cNvPr>
          <p:cNvSpPr txBox="1"/>
          <p:nvPr userDrawn="1"/>
        </p:nvSpPr>
        <p:spPr>
          <a:xfrm>
            <a:off x="104115" y="5984572"/>
            <a:ext cx="44678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err="1">
                <a:solidFill>
                  <a:schemeClr val="bg1"/>
                </a:solidFill>
                <a:latin typeface="Open sans"/>
              </a:rPr>
              <a:t>Webinar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delivered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by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</a:p>
          <a:p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b="1" dirty="0">
                <a:solidFill>
                  <a:schemeClr val="bg1"/>
                </a:solidFill>
                <a:latin typeface="Open sans"/>
              </a:rPr>
              <a:t>Smart Urban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Mobility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Support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Office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behalf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European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Commission</a:t>
            </a:r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dirty="0">
                <a:solidFill>
                  <a:schemeClr val="bg1"/>
                </a:solidFill>
                <a:latin typeface="Open sans"/>
              </a:rPr>
              <a:t>www.jiip.eu/smarturbanbolity/ </a:t>
            </a:r>
            <a:endParaRPr lang="fr-BE" sz="1000" dirty="0">
              <a:solidFill>
                <a:schemeClr val="bg1"/>
              </a:solidFill>
              <a:latin typeface="Open san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63D7EF89-4D59-406F-99C1-F2C7ED7DDB1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382" y="5115088"/>
            <a:ext cx="1278960" cy="885077"/>
          </a:xfrm>
          <a:prstGeom prst="rect">
            <a:avLst/>
          </a:prstGeom>
        </p:spPr>
      </p:pic>
      <p:pic>
        <p:nvPicPr>
          <p:cNvPr id="12" name="Picture 11" descr="A picture containing clipart&#10;&#10;Description generated with high confidence">
            <a:extLst>
              <a:ext uri="{FF2B5EF4-FFF2-40B4-BE49-F238E27FC236}">
                <a16:creationId xmlns="" xmlns:a16="http://schemas.microsoft.com/office/drawing/2014/main" id="{E13E30E0-2A3F-44B7-94FE-31140A13B69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00" t="1" r="34190" b="30689"/>
          <a:stretch/>
        </p:blipFill>
        <p:spPr>
          <a:xfrm>
            <a:off x="8350258" y="6154728"/>
            <a:ext cx="519848" cy="321446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D482FBE4-D933-4272-9FE9-AF265CC3ADFC}"/>
              </a:ext>
            </a:extLst>
          </p:cNvPr>
          <p:cNvCxnSpPr>
            <a:cxnSpLocks/>
          </p:cNvCxnSpPr>
          <p:nvPr userDrawn="1"/>
        </p:nvCxnSpPr>
        <p:spPr>
          <a:xfrm>
            <a:off x="0" y="655629"/>
            <a:ext cx="9144000" cy="0"/>
          </a:xfrm>
          <a:prstGeom prst="line">
            <a:avLst/>
          </a:prstGeom>
          <a:ln w="19050">
            <a:solidFill>
              <a:srgbClr val="0073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5767C6E3-86BA-49AA-9B92-E8CD9A657FD2}"/>
              </a:ext>
            </a:extLst>
          </p:cNvPr>
          <p:cNvSpPr txBox="1"/>
          <p:nvPr userDrawn="1"/>
        </p:nvSpPr>
        <p:spPr>
          <a:xfrm>
            <a:off x="0" y="5339099"/>
            <a:ext cx="5592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Webinar – Clean Bus </a:t>
            </a:r>
            <a:r>
              <a:rPr lang="fr-BE" sz="20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Deployment</a:t>
            </a:r>
            <a:r>
              <a:rPr lang="fr-BE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Initiative</a:t>
            </a:r>
          </a:p>
        </p:txBody>
      </p:sp>
    </p:spTree>
    <p:extLst>
      <p:ext uri="{BB962C8B-B14F-4D97-AF65-F5344CB8AC3E}">
        <p14:creationId xmlns:p14="http://schemas.microsoft.com/office/powerpoint/2010/main" val="1241407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FFEAF1E3-E8E1-4969-9562-4DBD3D01106D}"/>
              </a:ext>
            </a:extLst>
          </p:cNvPr>
          <p:cNvSpPr/>
          <p:nvPr userDrawn="1"/>
        </p:nvSpPr>
        <p:spPr>
          <a:xfrm>
            <a:off x="0" y="5735782"/>
            <a:ext cx="9144000" cy="1122218"/>
          </a:xfrm>
          <a:prstGeom prst="rect">
            <a:avLst/>
          </a:prstGeom>
          <a:solidFill>
            <a:srgbClr val="0073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74377D67-3754-4898-B5D1-D1D0C91341D1}"/>
              </a:ext>
            </a:extLst>
          </p:cNvPr>
          <p:cNvSpPr/>
          <p:nvPr userDrawn="1"/>
        </p:nvSpPr>
        <p:spPr>
          <a:xfrm>
            <a:off x="7600382" y="5736009"/>
            <a:ext cx="1278960" cy="8232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17" name="Picture 16" descr="cid:image003.png@01D30C3A.50F200B0">
            <a:extLst>
              <a:ext uri="{FF2B5EF4-FFF2-40B4-BE49-F238E27FC236}">
                <a16:creationId xmlns="" xmlns:a16="http://schemas.microsoft.com/office/drawing/2014/main" id="{4A1610BD-0C6E-4D98-9216-F24D1585A5E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63"/>
          <a:stretch/>
        </p:blipFill>
        <p:spPr bwMode="auto">
          <a:xfrm>
            <a:off x="7628090" y="6154275"/>
            <a:ext cx="660116" cy="32189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9C77F30D-5C5D-4A8A-92F8-9C94D081AB1B}"/>
              </a:ext>
            </a:extLst>
          </p:cNvPr>
          <p:cNvSpPr txBox="1"/>
          <p:nvPr userDrawn="1"/>
        </p:nvSpPr>
        <p:spPr>
          <a:xfrm>
            <a:off x="104115" y="5984572"/>
            <a:ext cx="44678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err="1">
                <a:solidFill>
                  <a:schemeClr val="bg1"/>
                </a:solidFill>
                <a:latin typeface="Open sans"/>
              </a:rPr>
              <a:t>Webinar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delivered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by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</a:p>
          <a:p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b="1" dirty="0">
                <a:solidFill>
                  <a:schemeClr val="bg1"/>
                </a:solidFill>
                <a:latin typeface="Open sans"/>
              </a:rPr>
              <a:t>Smart Urban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Mobility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Support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Office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behalf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European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Commission</a:t>
            </a:r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dirty="0">
                <a:solidFill>
                  <a:schemeClr val="bg1"/>
                </a:solidFill>
                <a:latin typeface="Open sans"/>
              </a:rPr>
              <a:t>www.jiip.eu/smarturbanbolity/ </a:t>
            </a:r>
            <a:endParaRPr lang="fr-BE" sz="1000" dirty="0">
              <a:solidFill>
                <a:schemeClr val="bg1"/>
              </a:solidFill>
              <a:latin typeface="Open sans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A564A113-6BFB-45D5-9CDB-387382F00D1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382" y="5115088"/>
            <a:ext cx="1278960" cy="885077"/>
          </a:xfrm>
          <a:prstGeom prst="rect">
            <a:avLst/>
          </a:prstGeom>
        </p:spPr>
      </p:pic>
      <p:pic>
        <p:nvPicPr>
          <p:cNvPr id="20" name="Picture 19" descr="A picture containing clipart&#10;&#10;Description generated with high confidence">
            <a:extLst>
              <a:ext uri="{FF2B5EF4-FFF2-40B4-BE49-F238E27FC236}">
                <a16:creationId xmlns="" xmlns:a16="http://schemas.microsoft.com/office/drawing/2014/main" id="{866D14A7-8A89-4C94-8F86-A2B85A4D81A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00" t="1" r="34190" b="30689"/>
          <a:stretch/>
        </p:blipFill>
        <p:spPr>
          <a:xfrm>
            <a:off x="8350258" y="6154728"/>
            <a:ext cx="519848" cy="321446"/>
          </a:xfrm>
          <a:prstGeom prst="rect">
            <a:avLst/>
          </a:prstGeom>
        </p:spPr>
      </p:pic>
      <p:cxnSp>
        <p:nvCxnSpPr>
          <p:cNvPr id="21" name="Straight Connector 20">
            <a:extLst>
              <a:ext uri="{FF2B5EF4-FFF2-40B4-BE49-F238E27FC236}">
                <a16:creationId xmlns="" xmlns:a16="http://schemas.microsoft.com/office/drawing/2014/main" id="{59ECAE87-A354-4000-93CB-366A3F5DBB70}"/>
              </a:ext>
            </a:extLst>
          </p:cNvPr>
          <p:cNvCxnSpPr>
            <a:cxnSpLocks/>
          </p:cNvCxnSpPr>
          <p:nvPr userDrawn="1"/>
        </p:nvCxnSpPr>
        <p:spPr>
          <a:xfrm>
            <a:off x="0" y="655629"/>
            <a:ext cx="9144000" cy="0"/>
          </a:xfrm>
          <a:prstGeom prst="line">
            <a:avLst/>
          </a:prstGeom>
          <a:ln w="19050">
            <a:solidFill>
              <a:srgbClr val="0073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FE7ED88F-C451-4C2B-BEA8-F04F721484F7}"/>
              </a:ext>
            </a:extLst>
          </p:cNvPr>
          <p:cNvSpPr txBox="1"/>
          <p:nvPr userDrawn="1"/>
        </p:nvSpPr>
        <p:spPr>
          <a:xfrm>
            <a:off x="0" y="5339099"/>
            <a:ext cx="5592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Webinar – Clean Bus </a:t>
            </a:r>
            <a:r>
              <a:rPr lang="fr-BE" sz="20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Deployment</a:t>
            </a:r>
            <a:r>
              <a:rPr lang="fr-BE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Initiative</a:t>
            </a:r>
          </a:p>
        </p:txBody>
      </p:sp>
      <p:sp>
        <p:nvSpPr>
          <p:cNvPr id="25" name="Title 1">
            <a:extLst>
              <a:ext uri="{FF2B5EF4-FFF2-40B4-BE49-F238E27FC236}">
                <a16:creationId xmlns="" xmlns:a16="http://schemas.microsoft.com/office/drawing/2014/main" id="{76A9889B-9186-4363-98C1-1E553193DC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9010" y="177110"/>
            <a:ext cx="7886700" cy="465565"/>
          </a:xfrm>
        </p:spPr>
        <p:txBody>
          <a:bodyPr/>
          <a:lstStyle>
            <a:lvl1pPr>
              <a:defRPr sz="2000">
                <a:solidFill>
                  <a:srgbClr val="0073AE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27" name="Content Placeholder 2">
            <a:extLst>
              <a:ext uri="{FF2B5EF4-FFF2-40B4-BE49-F238E27FC236}">
                <a16:creationId xmlns="" xmlns:a16="http://schemas.microsoft.com/office/drawing/2014/main" id="{AF367A2D-9F25-4631-B56E-27701BBAB3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9010" y="969925"/>
            <a:ext cx="8610332" cy="3979622"/>
          </a:xfrm>
        </p:spPr>
        <p:txBody>
          <a:bodyPr>
            <a:normAutofit/>
          </a:bodyPr>
          <a:lstStyle>
            <a:lvl1pPr>
              <a:defRPr sz="2000">
                <a:solidFill>
                  <a:srgbClr val="0073AE"/>
                </a:solidFill>
              </a:defRPr>
            </a:lvl1pPr>
            <a:lvl2pPr>
              <a:defRPr sz="2000">
                <a:solidFill>
                  <a:srgbClr val="0073AE"/>
                </a:solidFill>
              </a:defRPr>
            </a:lvl2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56926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74BE-20D7-4F94-96BE-0E979ACEEF88}" type="datetimeFigureOut">
              <a:rPr lang="fr-BE" smtClean="0"/>
              <a:t>20-09-17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8F4FE-C5BF-4A61-B15D-75E1ADE6B24B}" type="slidenum">
              <a:rPr lang="fr-BE" smtClean="0"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855413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74BE-20D7-4F94-96BE-0E979ACEEF88}" type="datetimeFigureOut">
              <a:rPr lang="fr-BE" smtClean="0"/>
              <a:t>20-09-17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8F4FE-C5BF-4A61-B15D-75E1ADE6B24B}" type="slidenum">
              <a:rPr lang="fr-BE" smtClean="0"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431794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74BE-20D7-4F94-96BE-0E979ACEEF88}" type="datetimeFigureOut">
              <a:rPr lang="fr-BE" smtClean="0"/>
              <a:t>20-09-17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8F4FE-C5BF-4A61-B15D-75E1ADE6B24B}" type="slidenum">
              <a:rPr lang="fr-BE" smtClean="0"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29103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74BE-20D7-4F94-96BE-0E979ACEEF88}" type="datetimeFigureOut">
              <a:rPr lang="fr-BE" smtClean="0"/>
              <a:t>20-09-17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8F4FE-C5BF-4A61-B15D-75E1ADE6B24B}" type="slidenum">
              <a:rPr lang="fr-BE" smtClean="0"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00553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74BE-20D7-4F94-96BE-0E979ACEEF88}" type="datetimeFigureOut">
              <a:rPr lang="fr-BE" smtClean="0"/>
              <a:t>20-09-17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8F4FE-C5BF-4A61-B15D-75E1ADE6B24B}" type="slidenum">
              <a:rPr lang="fr-BE" smtClean="0"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130950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74BE-20D7-4F94-96BE-0E979ACEEF88}" type="datetimeFigureOut">
              <a:rPr lang="fr-BE" smtClean="0"/>
              <a:t>20-09-17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8F4FE-C5BF-4A61-B15D-75E1ADE6B24B}" type="slidenum">
              <a:rPr lang="fr-BE" smtClean="0"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58958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0F74BE-20D7-4F94-96BE-0E979ACEEF88}" type="datetimeFigureOut">
              <a:rPr lang="fr-BE" smtClean="0"/>
              <a:t>20-09-17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A8F4FE-C5BF-4A61-B15D-75E1ADE6B24B}" type="slidenum">
              <a:rPr lang="fr-BE" smtClean="0"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859501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EF2213DA-C46B-4857-B97E-A903B97DEF3C}"/>
              </a:ext>
            </a:extLst>
          </p:cNvPr>
          <p:cNvSpPr txBox="1"/>
          <p:nvPr/>
        </p:nvSpPr>
        <p:spPr>
          <a:xfrm>
            <a:off x="1436255" y="1821527"/>
            <a:ext cx="62714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400" dirty="0" smtClean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Match Funding &amp; Mixed Finance Models</a:t>
            </a:r>
            <a:endParaRPr lang="fr-BE" sz="2400" dirty="0">
              <a:solidFill>
                <a:srgbClr val="0073AE"/>
              </a:solidFill>
              <a:latin typeface="Open sans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9546096E-67A7-4B14-A9DF-69A70B1146CF}"/>
              </a:ext>
            </a:extLst>
          </p:cNvPr>
          <p:cNvSpPr txBox="1"/>
          <p:nvPr/>
        </p:nvSpPr>
        <p:spPr>
          <a:xfrm>
            <a:off x="1436255" y="2744052"/>
            <a:ext cx="62714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Carlien Roodink</a:t>
            </a:r>
            <a:endParaRPr lang="fr-BE" sz="2000" dirty="0">
              <a:solidFill>
                <a:srgbClr val="0073AE"/>
              </a:solidFill>
              <a:latin typeface="Open sans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63260897-3BE8-4079-8B3C-CE0A876E3BC0}"/>
              </a:ext>
            </a:extLst>
          </p:cNvPr>
          <p:cNvSpPr txBox="1"/>
          <p:nvPr/>
        </p:nvSpPr>
        <p:spPr>
          <a:xfrm>
            <a:off x="1436255" y="3226743"/>
            <a:ext cx="62714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smtClean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JIIP- TEUC </a:t>
            </a:r>
            <a:r>
              <a:rPr lang="es-ES" sz="1600" dirty="0" err="1" smtClean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Consortium</a:t>
            </a:r>
            <a:endParaRPr lang="es-ES" sz="1600" dirty="0" smtClean="0">
              <a:solidFill>
                <a:srgbClr val="0073AE"/>
              </a:solidFill>
              <a:latin typeface="Open sans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067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343753" y="973133"/>
            <a:ext cx="8183168" cy="33932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nl-NL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MijnDomeinAuto</a:t>
            </a:r>
            <a:r>
              <a:rPr lang="nl-NL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is a private </a:t>
            </a:r>
            <a:r>
              <a:rPr lang="nl-NL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car</a:t>
            </a:r>
            <a:r>
              <a:rPr lang="nl-NL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lease company </a:t>
            </a:r>
            <a:r>
              <a:rPr lang="nl-NL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that</a:t>
            </a:r>
            <a:r>
              <a:rPr lang="nl-NL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</a:t>
            </a:r>
            <a:r>
              <a:rPr lang="nl-NL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gets</a:t>
            </a:r>
            <a:r>
              <a:rPr lang="nl-NL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</a:t>
            </a:r>
            <a:r>
              <a:rPr lang="nl-NL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its</a:t>
            </a:r>
            <a:r>
              <a:rPr lang="nl-NL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</a:t>
            </a:r>
            <a:r>
              <a:rPr lang="nl-NL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funding</a:t>
            </a:r>
            <a:r>
              <a:rPr lang="nl-NL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</a:t>
            </a:r>
            <a:r>
              <a:rPr lang="nl-NL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from</a:t>
            </a:r>
            <a:r>
              <a:rPr lang="nl-NL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private </a:t>
            </a:r>
            <a:r>
              <a:rPr lang="nl-NL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lenders</a:t>
            </a:r>
            <a:r>
              <a:rPr lang="nl-NL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</a:t>
            </a:r>
            <a:r>
              <a:rPr lang="nl-NL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instead</a:t>
            </a:r>
            <a:r>
              <a:rPr lang="nl-NL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of traditional bank </a:t>
            </a:r>
            <a:r>
              <a:rPr lang="nl-NL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loans</a:t>
            </a:r>
            <a:r>
              <a:rPr lang="nl-NL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. </a:t>
            </a:r>
            <a:r>
              <a:rPr lang="nl-NL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Every</a:t>
            </a:r>
            <a:r>
              <a:rPr lang="nl-NL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</a:t>
            </a:r>
            <a:r>
              <a:rPr lang="nl-NL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month</a:t>
            </a:r>
            <a:r>
              <a:rPr lang="nl-NL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, the company issues </a:t>
            </a:r>
            <a:r>
              <a:rPr lang="nl-NL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bonds</a:t>
            </a:r>
            <a:r>
              <a:rPr lang="nl-NL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</a:t>
            </a:r>
            <a:r>
              <a:rPr lang="nl-NL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for</a:t>
            </a:r>
            <a:r>
              <a:rPr lang="nl-NL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EUR 1,000 </a:t>
            </a:r>
            <a:r>
              <a:rPr lang="nl-NL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each</a:t>
            </a:r>
            <a:r>
              <a:rPr lang="nl-NL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</a:t>
            </a:r>
            <a:r>
              <a:rPr lang="nl-NL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with</a:t>
            </a:r>
            <a:r>
              <a:rPr lang="nl-NL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a </a:t>
            </a:r>
            <a:r>
              <a:rPr lang="nl-NL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duration</a:t>
            </a:r>
            <a:r>
              <a:rPr lang="nl-NL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of 2 </a:t>
            </a:r>
            <a:r>
              <a:rPr lang="nl-NL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years</a:t>
            </a:r>
            <a:r>
              <a:rPr lang="nl-NL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</a:t>
            </a:r>
            <a:r>
              <a:rPr lang="nl-NL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against</a:t>
            </a:r>
            <a:r>
              <a:rPr lang="nl-NL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3% interest. The </a:t>
            </a:r>
            <a:r>
              <a:rPr lang="nl-NL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total</a:t>
            </a:r>
            <a:r>
              <a:rPr lang="nl-NL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</a:t>
            </a:r>
            <a:r>
              <a:rPr lang="nl-NL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amount</a:t>
            </a:r>
            <a:r>
              <a:rPr lang="nl-NL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of the </a:t>
            </a:r>
            <a:r>
              <a:rPr lang="nl-NL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bonds</a:t>
            </a:r>
            <a:r>
              <a:rPr lang="nl-NL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never </a:t>
            </a:r>
            <a:r>
              <a:rPr lang="nl-NL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exceeds</a:t>
            </a:r>
            <a:r>
              <a:rPr lang="nl-NL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75% of the </a:t>
            </a:r>
            <a:r>
              <a:rPr lang="nl-NL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acquisition</a:t>
            </a:r>
            <a:r>
              <a:rPr lang="nl-NL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</a:t>
            </a:r>
            <a:r>
              <a:rPr lang="nl-NL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costs</a:t>
            </a:r>
            <a:r>
              <a:rPr lang="nl-NL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. The </a:t>
            </a:r>
            <a:r>
              <a:rPr lang="nl-NL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cars</a:t>
            </a:r>
            <a:r>
              <a:rPr lang="nl-NL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are the </a:t>
            </a:r>
            <a:r>
              <a:rPr lang="nl-NL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collateral</a:t>
            </a:r>
            <a:r>
              <a:rPr lang="nl-NL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</a:t>
            </a:r>
            <a:r>
              <a:rPr lang="nl-NL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for</a:t>
            </a:r>
            <a:r>
              <a:rPr lang="nl-NL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these private </a:t>
            </a:r>
            <a:r>
              <a:rPr lang="nl-NL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lenders</a:t>
            </a:r>
            <a:r>
              <a:rPr lang="nl-NL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; 50% of the investment is </a:t>
            </a:r>
            <a:r>
              <a:rPr lang="nl-NL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being</a:t>
            </a:r>
            <a:r>
              <a:rPr lang="nl-NL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</a:t>
            </a:r>
            <a:r>
              <a:rPr lang="nl-NL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paid</a:t>
            </a:r>
            <a:r>
              <a:rPr lang="nl-NL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back </a:t>
            </a:r>
            <a:r>
              <a:rPr lang="nl-NL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to</a:t>
            </a:r>
            <a:r>
              <a:rPr lang="nl-NL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</a:t>
            </a:r>
            <a:r>
              <a:rPr lang="nl-NL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them</a:t>
            </a:r>
            <a:r>
              <a:rPr lang="nl-NL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</a:t>
            </a:r>
            <a:r>
              <a:rPr lang="nl-NL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during</a:t>
            </a:r>
            <a:r>
              <a:rPr lang="nl-NL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the first </a:t>
            </a:r>
            <a:r>
              <a:rPr lang="nl-NL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two</a:t>
            </a:r>
            <a:r>
              <a:rPr lang="nl-NL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</a:t>
            </a:r>
            <a:r>
              <a:rPr lang="nl-NL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years</a:t>
            </a:r>
            <a:r>
              <a:rPr lang="nl-NL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</a:t>
            </a:r>
            <a:r>
              <a:rPr lang="nl-NL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and</a:t>
            </a:r>
            <a:r>
              <a:rPr lang="nl-NL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the </a:t>
            </a:r>
            <a:r>
              <a:rPr lang="nl-NL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other</a:t>
            </a:r>
            <a:r>
              <a:rPr lang="nl-NL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50% at </a:t>
            </a:r>
            <a:r>
              <a:rPr lang="nl-NL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maturity</a:t>
            </a:r>
            <a:r>
              <a:rPr lang="nl-NL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. Without </a:t>
            </a:r>
            <a:r>
              <a:rPr lang="nl-NL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any</a:t>
            </a:r>
            <a:r>
              <a:rPr lang="nl-NL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</a:t>
            </a:r>
            <a:r>
              <a:rPr lang="nl-NL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involvement</a:t>
            </a:r>
            <a:r>
              <a:rPr lang="nl-NL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of </a:t>
            </a:r>
            <a:r>
              <a:rPr lang="nl-NL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banks</a:t>
            </a:r>
            <a:r>
              <a:rPr lang="nl-NL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, the company </a:t>
            </a:r>
            <a:r>
              <a:rPr lang="nl-NL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raised</a:t>
            </a:r>
            <a:r>
              <a:rPr lang="nl-NL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</a:t>
            </a:r>
            <a:r>
              <a:rPr lang="nl-NL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almost</a:t>
            </a:r>
            <a:r>
              <a:rPr lang="nl-NL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EUR 4 </a:t>
            </a:r>
            <a:r>
              <a:rPr lang="nl-NL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million</a:t>
            </a:r>
            <a:r>
              <a:rPr lang="nl-NL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in </a:t>
            </a:r>
            <a:r>
              <a:rPr lang="nl-NL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funding</a:t>
            </a:r>
            <a:r>
              <a:rPr lang="nl-NL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in 2,5 </a:t>
            </a:r>
            <a:r>
              <a:rPr lang="nl-NL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years</a:t>
            </a:r>
            <a:r>
              <a:rPr lang="nl-NL" dirty="0" smtClean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.</a:t>
            </a:r>
            <a:endParaRPr lang="nl-NL" dirty="0">
              <a:solidFill>
                <a:srgbClr val="0073AE"/>
              </a:solidFill>
              <a:latin typeface="Open sans"/>
              <a:cs typeface="Arial" panose="020B0604020202020204" pitchFamily="34" charset="0"/>
            </a:endParaRP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More </a:t>
            </a:r>
            <a:r>
              <a:rPr lang="nl-NL" dirty="0" err="1" smtClean="0"/>
              <a:t>Examples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73575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3C36B4BB-5054-4F91-AAAF-D9B574655608}"/>
              </a:ext>
            </a:extLst>
          </p:cNvPr>
          <p:cNvSpPr/>
          <p:nvPr/>
        </p:nvSpPr>
        <p:spPr>
          <a:xfrm>
            <a:off x="0" y="5735782"/>
            <a:ext cx="9144000" cy="1122218"/>
          </a:xfrm>
          <a:prstGeom prst="rect">
            <a:avLst/>
          </a:prstGeom>
          <a:solidFill>
            <a:srgbClr val="0073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296EB938-A8FD-4D33-BCAD-58A69CB4C82A}"/>
              </a:ext>
            </a:extLst>
          </p:cNvPr>
          <p:cNvSpPr/>
          <p:nvPr/>
        </p:nvSpPr>
        <p:spPr>
          <a:xfrm>
            <a:off x="7600382" y="5736009"/>
            <a:ext cx="1278960" cy="8232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4" name="Picture 3" descr="cid:image003.png@01D30C3A.50F200B0">
            <a:extLst>
              <a:ext uri="{FF2B5EF4-FFF2-40B4-BE49-F238E27FC236}">
                <a16:creationId xmlns="" xmlns:a16="http://schemas.microsoft.com/office/drawing/2014/main" id="{8AB4AD43-D923-460A-BF1B-79A634AA41E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63"/>
          <a:stretch/>
        </p:blipFill>
        <p:spPr bwMode="auto">
          <a:xfrm>
            <a:off x="7628090" y="6154275"/>
            <a:ext cx="660116" cy="32189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314A74A2-217C-450E-9774-C1059E9E4530}"/>
              </a:ext>
            </a:extLst>
          </p:cNvPr>
          <p:cNvSpPr txBox="1"/>
          <p:nvPr/>
        </p:nvSpPr>
        <p:spPr>
          <a:xfrm>
            <a:off x="104115" y="5984572"/>
            <a:ext cx="44678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err="1">
                <a:solidFill>
                  <a:schemeClr val="bg1"/>
                </a:solidFill>
                <a:latin typeface="Open sans"/>
              </a:rPr>
              <a:t>Webinar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delivered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by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</a:p>
          <a:p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b="1" dirty="0">
                <a:solidFill>
                  <a:schemeClr val="bg1"/>
                </a:solidFill>
                <a:latin typeface="Open sans"/>
              </a:rPr>
              <a:t>Smart Urban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Mobility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b="1" dirty="0" err="1">
                <a:solidFill>
                  <a:schemeClr val="bg1"/>
                </a:solidFill>
                <a:latin typeface="Open sans"/>
              </a:rPr>
              <a:t>Support</a:t>
            </a:r>
            <a:r>
              <a:rPr lang="es-ES" sz="1000" b="1" dirty="0">
                <a:solidFill>
                  <a:schemeClr val="bg1"/>
                </a:solidFill>
                <a:latin typeface="Open sans"/>
              </a:rPr>
              <a:t> Office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behalf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of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European</a:t>
            </a:r>
            <a:r>
              <a:rPr lang="es-ES" sz="1000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Open sans"/>
              </a:rPr>
              <a:t>Commission</a:t>
            </a:r>
            <a:endParaRPr lang="es-ES" sz="1000" dirty="0">
              <a:solidFill>
                <a:schemeClr val="bg1"/>
              </a:solidFill>
              <a:latin typeface="Open sans"/>
            </a:endParaRPr>
          </a:p>
          <a:p>
            <a:r>
              <a:rPr lang="es-ES" sz="1000" dirty="0">
                <a:solidFill>
                  <a:schemeClr val="bg1"/>
                </a:solidFill>
                <a:latin typeface="Open sans"/>
              </a:rPr>
              <a:t>www.jiip.eu/smarturbanbolity/ </a:t>
            </a:r>
            <a:endParaRPr lang="fr-BE" sz="1000" dirty="0">
              <a:solidFill>
                <a:schemeClr val="bg1"/>
              </a:solidFill>
              <a:latin typeface="Open san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F4D681E4-FDF5-4DB2-8C90-251BD08564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382" y="5115088"/>
            <a:ext cx="1278960" cy="885077"/>
          </a:xfrm>
          <a:prstGeom prst="rect">
            <a:avLst/>
          </a:prstGeom>
        </p:spPr>
      </p:pic>
      <p:pic>
        <p:nvPicPr>
          <p:cNvPr id="11" name="Picture 10" descr="A picture containing clipart&#10;&#10;Description generated with high confidence">
            <a:extLst>
              <a:ext uri="{FF2B5EF4-FFF2-40B4-BE49-F238E27FC236}">
                <a16:creationId xmlns="" xmlns:a16="http://schemas.microsoft.com/office/drawing/2014/main" id="{473FDF67-9EF2-4B23-81F3-F0173AAFF80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00" t="1" r="34190" b="30689"/>
          <a:stretch/>
        </p:blipFill>
        <p:spPr>
          <a:xfrm>
            <a:off x="8350258" y="6154728"/>
            <a:ext cx="519848" cy="321446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1A6FF917-6748-4D51-99E2-18B3DA07658E}"/>
              </a:ext>
            </a:extLst>
          </p:cNvPr>
          <p:cNvCxnSpPr>
            <a:cxnSpLocks/>
          </p:cNvCxnSpPr>
          <p:nvPr/>
        </p:nvCxnSpPr>
        <p:spPr>
          <a:xfrm>
            <a:off x="0" y="655629"/>
            <a:ext cx="9144000" cy="0"/>
          </a:xfrm>
          <a:prstGeom prst="line">
            <a:avLst/>
          </a:prstGeom>
          <a:ln w="19050">
            <a:solidFill>
              <a:srgbClr val="0073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F6112DD8-730E-47E3-AB24-7F3EDBA809A5}"/>
              </a:ext>
            </a:extLst>
          </p:cNvPr>
          <p:cNvSpPr txBox="1"/>
          <p:nvPr/>
        </p:nvSpPr>
        <p:spPr>
          <a:xfrm>
            <a:off x="0" y="5339099"/>
            <a:ext cx="5592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Webinar – Clean Bus </a:t>
            </a:r>
            <a:r>
              <a:rPr lang="fr-BE" sz="20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Deployment</a:t>
            </a:r>
            <a:r>
              <a:rPr lang="fr-BE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Initiative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DA26F1E2-51AF-45CB-B0FA-F68EE289D935}"/>
              </a:ext>
            </a:extLst>
          </p:cNvPr>
          <p:cNvSpPr txBox="1"/>
          <p:nvPr/>
        </p:nvSpPr>
        <p:spPr>
          <a:xfrm>
            <a:off x="175490" y="89977"/>
            <a:ext cx="36483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Alternative </a:t>
            </a:r>
            <a:r>
              <a:rPr lang="es-ES" sz="2000" dirty="0" err="1" smtClean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Finance</a:t>
            </a:r>
            <a:endParaRPr lang="fr-BE" sz="2000" dirty="0">
              <a:solidFill>
                <a:srgbClr val="0073AE"/>
              </a:solidFill>
              <a:latin typeface="Open sans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4593B9EA-A07C-4109-A265-447E5A8BE970}"/>
              </a:ext>
            </a:extLst>
          </p:cNvPr>
          <p:cNvSpPr txBox="1"/>
          <p:nvPr/>
        </p:nvSpPr>
        <p:spPr>
          <a:xfrm>
            <a:off x="509775" y="885555"/>
            <a:ext cx="6608619" cy="1913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" sz="20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Technology-enabled</a:t>
            </a:r>
            <a:r>
              <a:rPr lang="es-ES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</a:t>
            </a:r>
            <a:r>
              <a:rPr lang="es-ES" sz="2000" dirty="0" smtClean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online </a:t>
            </a:r>
            <a:r>
              <a:rPr lang="es-ES" sz="2000" dirty="0" err="1" smtClean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platforms</a:t>
            </a:r>
            <a:r>
              <a:rPr lang="es-ES" sz="2000" dirty="0" smtClean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</a:t>
            </a:r>
            <a:r>
              <a:rPr lang="es-ES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(</a:t>
            </a:r>
            <a:r>
              <a:rPr lang="es-ES" sz="20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or</a:t>
            </a:r>
            <a:r>
              <a:rPr lang="es-ES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channels</a:t>
            </a:r>
            <a:r>
              <a:rPr lang="es-ES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) </a:t>
            </a:r>
            <a:r>
              <a:rPr lang="es-ES" sz="20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that</a:t>
            </a:r>
            <a:r>
              <a:rPr lang="es-ES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act</a:t>
            </a:r>
            <a:r>
              <a:rPr lang="es-ES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</a:t>
            </a:r>
            <a:r>
              <a:rPr lang="es-ES" sz="2000" dirty="0" smtClean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as </a:t>
            </a:r>
            <a:r>
              <a:rPr lang="es-ES" sz="2000" dirty="0" err="1" smtClean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intermediaries</a:t>
            </a:r>
            <a:r>
              <a:rPr lang="es-ES" sz="2000" dirty="0" smtClean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</a:t>
            </a:r>
            <a:r>
              <a:rPr lang="es-ES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in </a:t>
            </a:r>
            <a:r>
              <a:rPr lang="es-ES" sz="20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the</a:t>
            </a:r>
            <a:r>
              <a:rPr lang="es-ES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demand</a:t>
            </a:r>
            <a:r>
              <a:rPr lang="es-ES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</a:t>
            </a:r>
            <a:r>
              <a:rPr lang="es-ES" sz="2000" dirty="0" smtClean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and </a:t>
            </a:r>
            <a:r>
              <a:rPr lang="es-ES" sz="2000" dirty="0" err="1" smtClean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supply</a:t>
            </a:r>
            <a:r>
              <a:rPr lang="es-ES" sz="2000" dirty="0" smtClean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</a:t>
            </a:r>
            <a:r>
              <a:rPr lang="es-ES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of </a:t>
            </a:r>
            <a:r>
              <a:rPr lang="es-ES" sz="20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funding</a:t>
            </a:r>
            <a:r>
              <a:rPr lang="es-ES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to</a:t>
            </a:r>
            <a:r>
              <a:rPr lang="es-ES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</a:t>
            </a:r>
            <a:r>
              <a:rPr lang="es-ES" sz="2000" dirty="0" err="1" smtClean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individuals</a:t>
            </a:r>
            <a:r>
              <a:rPr lang="es-ES" sz="2000" dirty="0" smtClean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and </a:t>
            </a:r>
            <a:r>
              <a:rPr lang="es-ES" sz="20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businesses</a:t>
            </a:r>
            <a:r>
              <a:rPr lang="es-ES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outside</a:t>
            </a:r>
            <a:r>
              <a:rPr lang="es-ES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of </a:t>
            </a:r>
            <a:r>
              <a:rPr lang="es-ES" sz="2000" dirty="0" err="1" smtClean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the</a:t>
            </a:r>
            <a:r>
              <a:rPr lang="es-ES" sz="2000" dirty="0" smtClean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</a:t>
            </a:r>
            <a:r>
              <a:rPr lang="es-ES" sz="2000" dirty="0" err="1" smtClean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traditional</a:t>
            </a:r>
            <a:r>
              <a:rPr lang="es-ES" sz="2000" dirty="0" smtClean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banking</a:t>
            </a:r>
            <a:r>
              <a:rPr lang="es-ES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system</a:t>
            </a:r>
            <a:r>
              <a:rPr lang="es-ES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9523" y="1802833"/>
            <a:ext cx="1880749" cy="2665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917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 descr="Schermafdruk 2017-09-19 21.38.1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887" y="740858"/>
            <a:ext cx="4614820" cy="4631540"/>
          </a:xfrm>
          <a:prstGeom prst="rect">
            <a:avLst/>
          </a:prstGeom>
        </p:spPr>
      </p:pic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 </a:t>
            </a:r>
            <a:r>
              <a:rPr lang="nl-NL" dirty="0" err="1" smtClean="0"/>
              <a:t>Taxonomy</a:t>
            </a:r>
            <a:r>
              <a:rPr lang="nl-NL" dirty="0" smtClean="0"/>
              <a:t> of Alternative Finance </a:t>
            </a:r>
            <a:r>
              <a:rPr lang="nl-NL" dirty="0" err="1" smtClean="0"/>
              <a:t>Models</a:t>
            </a:r>
            <a:endParaRPr lang="nl-NL" dirty="0"/>
          </a:p>
        </p:txBody>
      </p:sp>
      <p:pic>
        <p:nvPicPr>
          <p:cNvPr id="13" name="Afbeelding 12" descr="Schermafdruk 2017-09-19 21.45.2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9889" y="802598"/>
            <a:ext cx="1545866" cy="1431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6107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European Online Alternative Finance Market Volumes (excl. the UK) </a:t>
            </a:r>
            <a:endParaRPr lang="nl-NL" dirty="0"/>
          </a:p>
        </p:txBody>
      </p:sp>
      <p:pic>
        <p:nvPicPr>
          <p:cNvPr id="9" name="Afbeelding 8" descr="Schermafdruk 2017-09-19 22.53.4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271" y="754307"/>
            <a:ext cx="6111119" cy="4579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7896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EU </a:t>
            </a:r>
            <a:r>
              <a:rPr lang="nl-NL" dirty="0" err="1" smtClean="0"/>
              <a:t>compared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other</a:t>
            </a:r>
            <a:r>
              <a:rPr lang="nl-NL" dirty="0" smtClean="0"/>
              <a:t> </a:t>
            </a:r>
            <a:r>
              <a:rPr lang="nl-NL" dirty="0" err="1" smtClean="0"/>
              <a:t>regions</a:t>
            </a:r>
            <a:endParaRPr lang="nl-NL" dirty="0"/>
          </a:p>
        </p:txBody>
      </p:sp>
      <p:pic>
        <p:nvPicPr>
          <p:cNvPr id="6" name="Afbeelding 5" descr="Schermafdruk 2017-09-19 22.45.2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330" y="1021658"/>
            <a:ext cx="3363386" cy="3886121"/>
          </a:xfrm>
          <a:prstGeom prst="rect">
            <a:avLst/>
          </a:prstGeom>
        </p:spPr>
      </p:pic>
      <p:pic>
        <p:nvPicPr>
          <p:cNvPr id="7" name="Afbeelding 6" descr="Schermafdruk 2017-09-19 22.46.3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782" y="757181"/>
            <a:ext cx="4611986" cy="4391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4851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err="1" smtClean="0"/>
              <a:t>Snappcar</a:t>
            </a:r>
            <a:r>
              <a:rPr lang="nl-NL" dirty="0" smtClean="0"/>
              <a:t>: 1 </a:t>
            </a:r>
            <a:r>
              <a:rPr lang="nl-NL" dirty="0" err="1"/>
              <a:t>million</a:t>
            </a:r>
            <a:r>
              <a:rPr lang="nl-NL" dirty="0"/>
              <a:t> euro </a:t>
            </a:r>
            <a:r>
              <a:rPr lang="nl-NL" dirty="0" err="1"/>
              <a:t>growth</a:t>
            </a:r>
            <a:r>
              <a:rPr lang="nl-NL" dirty="0"/>
              <a:t> </a:t>
            </a:r>
            <a:r>
              <a:rPr lang="nl-NL" dirty="0" err="1" smtClean="0"/>
              <a:t>funding</a:t>
            </a:r>
            <a:r>
              <a:rPr lang="nl-NL" dirty="0" smtClean="0"/>
              <a:t> (convertible </a:t>
            </a:r>
            <a:r>
              <a:rPr lang="nl-NL" dirty="0" err="1" smtClean="0"/>
              <a:t>loans</a:t>
            </a:r>
            <a:r>
              <a:rPr lang="nl-NL" dirty="0" smtClean="0"/>
              <a:t>)  </a:t>
            </a:r>
            <a:r>
              <a:rPr lang="nl-NL" dirty="0"/>
              <a:t>in 2 </a:t>
            </a:r>
            <a:r>
              <a:rPr lang="nl-NL" dirty="0" err="1"/>
              <a:t>campaigns</a:t>
            </a:r>
            <a:endParaRPr lang="nl-NL" dirty="0"/>
          </a:p>
        </p:txBody>
      </p:sp>
      <p:pic>
        <p:nvPicPr>
          <p:cNvPr id="6" name="Snappcar.jpg"/>
          <p:cNvPicPr>
            <a:picLocks noGrp="1"/>
          </p:cNvPicPr>
          <p:nvPr>
            <p:ph sz="half" idx="1"/>
          </p:nvPr>
        </p:nvPicPr>
        <p:blipFill>
          <a:blip r:embed="rId2">
            <a:extLst/>
          </a:blip>
          <a:srcRect t="5918" b="5918"/>
          <a:stretch>
            <a:fillRect/>
          </a:stretch>
        </p:blipFill>
        <p:spPr>
          <a:xfrm>
            <a:off x="230815" y="893540"/>
            <a:ext cx="3445405" cy="1550802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Rechthoek 6"/>
          <p:cNvSpPr/>
          <p:nvPr/>
        </p:nvSpPr>
        <p:spPr>
          <a:xfrm>
            <a:off x="2473094" y="2045783"/>
            <a:ext cx="6053826" cy="23750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0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L</a:t>
            </a:r>
            <a:r>
              <a:rPr lang="nl-NL" sz="2000" dirty="0" err="1" smtClean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arger</a:t>
            </a:r>
            <a:r>
              <a:rPr lang="nl-NL" sz="2000" dirty="0" smtClean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</a:t>
            </a:r>
            <a:r>
              <a:rPr lang="nl-NL" sz="20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equity</a:t>
            </a:r>
            <a:r>
              <a:rPr lang="nl-NL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crowdfunding </a:t>
            </a:r>
            <a:r>
              <a:rPr lang="nl-NL" sz="20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campaigns</a:t>
            </a:r>
            <a:r>
              <a:rPr lang="nl-NL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in the range of €1-2 </a:t>
            </a:r>
            <a:r>
              <a:rPr lang="nl-NL" sz="2000" dirty="0" err="1" smtClean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million</a:t>
            </a:r>
            <a:r>
              <a:rPr lang="nl-NL" sz="2000" dirty="0" smtClean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do </a:t>
            </a:r>
            <a:r>
              <a:rPr lang="nl-NL" sz="20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illustrate</a:t>
            </a:r>
            <a:r>
              <a:rPr lang="nl-NL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</a:t>
            </a:r>
            <a:r>
              <a:rPr lang="nl-NL" sz="20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that</a:t>
            </a:r>
            <a:r>
              <a:rPr lang="nl-NL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</a:t>
            </a:r>
            <a:r>
              <a:rPr lang="nl-NL" sz="20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crowfunding</a:t>
            </a:r>
            <a:r>
              <a:rPr lang="nl-NL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is no </a:t>
            </a:r>
            <a:r>
              <a:rPr lang="nl-NL" sz="20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longer</a:t>
            </a:r>
            <a:r>
              <a:rPr lang="nl-NL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</a:t>
            </a:r>
            <a:r>
              <a:rPr lang="nl-NL" sz="20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confined</a:t>
            </a:r>
            <a:r>
              <a:rPr lang="nl-NL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</a:t>
            </a:r>
            <a:r>
              <a:rPr lang="nl-NL" sz="20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to</a:t>
            </a:r>
            <a:r>
              <a:rPr lang="nl-NL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</a:t>
            </a:r>
            <a:r>
              <a:rPr lang="nl-NL" sz="20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early</a:t>
            </a:r>
            <a:r>
              <a:rPr lang="nl-NL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stage startups </a:t>
            </a:r>
            <a:r>
              <a:rPr lang="nl-NL" sz="20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and</a:t>
            </a:r>
            <a:r>
              <a:rPr lang="nl-NL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</a:t>
            </a:r>
            <a:r>
              <a:rPr lang="nl-NL" sz="20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constitutes</a:t>
            </a:r>
            <a:r>
              <a:rPr lang="nl-NL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a </a:t>
            </a:r>
            <a:r>
              <a:rPr lang="nl-NL" sz="20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possible</a:t>
            </a:r>
            <a:r>
              <a:rPr lang="nl-NL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</a:t>
            </a:r>
            <a:r>
              <a:rPr lang="nl-NL" sz="20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collaboration</a:t>
            </a:r>
            <a:r>
              <a:rPr lang="nl-NL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option </a:t>
            </a:r>
            <a:r>
              <a:rPr lang="nl-NL" sz="20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for</a:t>
            </a:r>
            <a:r>
              <a:rPr lang="nl-NL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</a:t>
            </a:r>
            <a:r>
              <a:rPr lang="nl-NL" sz="20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seed</a:t>
            </a:r>
            <a:r>
              <a:rPr lang="nl-NL" sz="20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/series A VC funds.</a:t>
            </a:r>
          </a:p>
        </p:txBody>
      </p:sp>
    </p:spTree>
    <p:extLst>
      <p:ext uri="{BB962C8B-B14F-4D97-AF65-F5344CB8AC3E}">
        <p14:creationId xmlns:p14="http://schemas.microsoft.com/office/powerpoint/2010/main" val="3137163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How </a:t>
            </a:r>
            <a:r>
              <a:rPr lang="nl-NL" dirty="0" err="1" smtClean="0"/>
              <a:t>can</a:t>
            </a:r>
            <a:r>
              <a:rPr lang="nl-NL" dirty="0" smtClean="0"/>
              <a:t> </a:t>
            </a:r>
            <a:r>
              <a:rPr lang="nl-NL" dirty="0" err="1" smtClean="0"/>
              <a:t>VC’s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crowdfunding platforms </a:t>
            </a:r>
            <a:r>
              <a:rPr lang="nl-NL" dirty="0" err="1" smtClean="0"/>
              <a:t>collaborate</a:t>
            </a:r>
            <a:r>
              <a:rPr lang="nl-NL" dirty="0" smtClean="0"/>
              <a:t>? </a:t>
            </a:r>
            <a:endParaRPr lang="nl-NL" dirty="0"/>
          </a:p>
        </p:txBody>
      </p:sp>
      <p:pic>
        <p:nvPicPr>
          <p:cNvPr id="4" name="Tijdelijke aanduiding voor inhoud 3" descr="15050_orig.pn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604" r="-12604"/>
          <a:stretch>
            <a:fillRect/>
          </a:stretch>
        </p:blipFill>
        <p:spPr>
          <a:xfrm>
            <a:off x="2902782" y="2650448"/>
            <a:ext cx="5482912" cy="2534229"/>
          </a:xfrm>
        </p:spPr>
      </p:pic>
      <p:sp>
        <p:nvSpPr>
          <p:cNvPr id="5" name="Rechthoek 4"/>
          <p:cNvSpPr/>
          <p:nvPr/>
        </p:nvSpPr>
        <p:spPr>
          <a:xfrm>
            <a:off x="483399" y="828134"/>
            <a:ext cx="8660601" cy="2013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nl-NL" sz="14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Co-investment of VC fund </a:t>
            </a:r>
            <a:r>
              <a:rPr lang="nl-NL" sz="14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and</a:t>
            </a:r>
            <a:r>
              <a:rPr lang="nl-NL" sz="14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crowdfunding platform in the first </a:t>
            </a:r>
            <a:r>
              <a:rPr lang="nl-NL" sz="14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round</a:t>
            </a:r>
            <a:endParaRPr lang="nl-NL" sz="1400" dirty="0">
              <a:solidFill>
                <a:srgbClr val="0073AE"/>
              </a:solidFill>
              <a:latin typeface="Open sans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nl-NL" sz="14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Pre-series A </a:t>
            </a:r>
            <a:r>
              <a:rPr lang="nl-NL" sz="14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round</a:t>
            </a:r>
            <a:r>
              <a:rPr lang="nl-NL" sz="14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via a convertible </a:t>
            </a:r>
            <a:r>
              <a:rPr lang="nl-NL" sz="14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loan</a:t>
            </a:r>
            <a:r>
              <a:rPr lang="nl-NL" sz="14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at a crowdfunding platform of €1 </a:t>
            </a:r>
            <a:r>
              <a:rPr lang="nl-NL" sz="14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to</a:t>
            </a:r>
            <a:r>
              <a:rPr lang="nl-NL" sz="14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2,5 </a:t>
            </a:r>
            <a:r>
              <a:rPr lang="nl-NL" sz="14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million</a:t>
            </a:r>
            <a:r>
              <a:rPr lang="nl-NL" sz="14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, </a:t>
            </a:r>
            <a:r>
              <a:rPr lang="nl-NL" sz="14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this</a:t>
            </a:r>
            <a:r>
              <a:rPr lang="nl-NL" sz="14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</a:t>
            </a:r>
            <a:r>
              <a:rPr lang="nl-NL" sz="14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postpones</a:t>
            </a:r>
            <a:r>
              <a:rPr lang="nl-NL" sz="14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the series A </a:t>
            </a:r>
            <a:r>
              <a:rPr lang="nl-NL" sz="14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round</a:t>
            </a:r>
            <a:r>
              <a:rPr lang="nl-NL" sz="14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</a:t>
            </a:r>
            <a:r>
              <a:rPr lang="nl-NL" sz="14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and</a:t>
            </a:r>
            <a:r>
              <a:rPr lang="nl-NL" sz="14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</a:t>
            </a:r>
            <a:r>
              <a:rPr lang="nl-NL" sz="14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thereby</a:t>
            </a:r>
            <a:r>
              <a:rPr lang="nl-NL" sz="14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</a:t>
            </a:r>
            <a:r>
              <a:rPr lang="nl-NL" sz="14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gives</a:t>
            </a:r>
            <a:r>
              <a:rPr lang="nl-NL" sz="14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the company the chance </a:t>
            </a:r>
            <a:r>
              <a:rPr lang="nl-NL" sz="14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to</a:t>
            </a:r>
            <a:r>
              <a:rPr lang="nl-NL" sz="14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</a:t>
            </a:r>
            <a:r>
              <a:rPr lang="nl-NL" sz="14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grow</a:t>
            </a:r>
            <a:r>
              <a:rPr lang="nl-NL" sz="14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more in </a:t>
            </a:r>
            <a:r>
              <a:rPr lang="nl-NL" sz="14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value</a:t>
            </a:r>
            <a:r>
              <a:rPr lang="nl-NL" sz="14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</a:t>
            </a:r>
            <a:r>
              <a:rPr lang="nl-NL" sz="14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before</a:t>
            </a:r>
            <a:r>
              <a:rPr lang="nl-NL" sz="14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a next VC enters </a:t>
            </a:r>
            <a:r>
              <a:rPr lang="nl-NL" sz="14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and</a:t>
            </a:r>
            <a:r>
              <a:rPr lang="nl-NL" sz="14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</a:t>
            </a:r>
            <a:r>
              <a:rPr lang="nl-NL" sz="14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dilutes</a:t>
            </a:r>
            <a:r>
              <a:rPr lang="nl-NL" sz="14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the </a:t>
            </a:r>
            <a:r>
              <a:rPr lang="nl-NL" sz="14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current</a:t>
            </a:r>
            <a:r>
              <a:rPr lang="nl-NL" sz="14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</a:t>
            </a:r>
            <a:r>
              <a:rPr lang="nl-NL" sz="14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VC’s</a:t>
            </a:r>
            <a:r>
              <a:rPr lang="nl-NL" sz="14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share.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nl-NL" sz="14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Ticket </a:t>
            </a:r>
            <a:r>
              <a:rPr lang="nl-NL" sz="14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sharing</a:t>
            </a:r>
            <a:r>
              <a:rPr lang="nl-NL" sz="14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of a second investment </a:t>
            </a:r>
            <a:r>
              <a:rPr lang="nl-NL" sz="14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round</a:t>
            </a:r>
            <a:r>
              <a:rPr lang="nl-NL" sz="14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in case the company does </a:t>
            </a:r>
            <a:r>
              <a:rPr lang="nl-NL" sz="14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not</a:t>
            </a:r>
            <a:r>
              <a:rPr lang="nl-NL" sz="14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</a:t>
            </a:r>
            <a:r>
              <a:rPr lang="nl-NL" sz="14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yet</a:t>
            </a:r>
            <a:r>
              <a:rPr lang="nl-NL" sz="14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</a:t>
            </a:r>
            <a:r>
              <a:rPr lang="nl-NL" sz="14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grow</a:t>
            </a:r>
            <a:r>
              <a:rPr lang="nl-NL" sz="14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as </a:t>
            </a:r>
            <a:r>
              <a:rPr lang="nl-NL" sz="14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fast</a:t>
            </a:r>
            <a:r>
              <a:rPr lang="nl-NL" sz="14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 as </a:t>
            </a:r>
            <a:r>
              <a:rPr lang="nl-NL" sz="14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</a:rPr>
              <a:t>expected</a:t>
            </a:r>
            <a:endParaRPr lang="nl-NL" sz="1400" dirty="0">
              <a:solidFill>
                <a:srgbClr val="0073AE"/>
              </a:solidFill>
              <a:latin typeface="Open sans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2248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Crowdfunding – More </a:t>
            </a:r>
            <a:r>
              <a:rPr lang="nl-NL" dirty="0" err="1" smtClean="0"/>
              <a:t>Than</a:t>
            </a:r>
            <a:r>
              <a:rPr lang="nl-NL" dirty="0" smtClean="0"/>
              <a:t> Money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 defTabSz="584200">
              <a:defRPr sz="1800"/>
            </a:pPr>
            <a:r>
              <a:rPr lang="nl-NL" sz="1600" dirty="0"/>
              <a:t>marketing</a:t>
            </a:r>
          </a:p>
          <a:p>
            <a:pPr lvl="0" defTabSz="584200">
              <a:defRPr sz="1800"/>
            </a:pPr>
            <a:r>
              <a:rPr lang="nl-NL" sz="1600" dirty="0" err="1"/>
              <a:t>broad</a:t>
            </a:r>
            <a:r>
              <a:rPr lang="nl-NL" sz="1600" dirty="0"/>
              <a:t> support</a:t>
            </a:r>
          </a:p>
          <a:p>
            <a:pPr lvl="0" defTabSz="584200">
              <a:defRPr sz="1800"/>
            </a:pPr>
            <a:r>
              <a:rPr lang="nl-NL" sz="1600" dirty="0"/>
              <a:t>market research</a:t>
            </a:r>
          </a:p>
          <a:p>
            <a:pPr lvl="0" defTabSz="584200">
              <a:defRPr sz="1800"/>
            </a:pPr>
            <a:r>
              <a:rPr lang="nl-NL" sz="1600" dirty="0"/>
              <a:t>brand </a:t>
            </a:r>
            <a:r>
              <a:rPr lang="nl-NL" sz="1600" dirty="0" err="1"/>
              <a:t>loyalty</a:t>
            </a:r>
            <a:r>
              <a:rPr lang="nl-NL" sz="1600" dirty="0"/>
              <a:t> </a:t>
            </a:r>
          </a:p>
          <a:p>
            <a:pPr lvl="0" defTabSz="584200">
              <a:defRPr sz="1800"/>
            </a:pPr>
            <a:r>
              <a:rPr lang="nl-NL" sz="1600" dirty="0" err="1"/>
              <a:t>easier</a:t>
            </a:r>
            <a:r>
              <a:rPr lang="nl-NL" sz="1600" dirty="0"/>
              <a:t> </a:t>
            </a:r>
            <a:r>
              <a:rPr lang="nl-NL" sz="1600" dirty="0" err="1"/>
              <a:t>to</a:t>
            </a:r>
            <a:r>
              <a:rPr lang="nl-NL" sz="1600" dirty="0"/>
              <a:t> </a:t>
            </a:r>
            <a:r>
              <a:rPr lang="nl-NL" sz="1600" dirty="0" err="1"/>
              <a:t>attract</a:t>
            </a:r>
            <a:r>
              <a:rPr lang="nl-NL" sz="1600" dirty="0"/>
              <a:t> </a:t>
            </a:r>
            <a:r>
              <a:rPr lang="nl-NL" sz="1600" dirty="0" err="1"/>
              <a:t>additional</a:t>
            </a:r>
            <a:r>
              <a:rPr lang="nl-NL" sz="1600" dirty="0"/>
              <a:t> </a:t>
            </a:r>
            <a:r>
              <a:rPr lang="nl-NL" sz="1600" dirty="0" smtClean="0"/>
              <a:t>funds</a:t>
            </a:r>
          </a:p>
          <a:p>
            <a:pPr lvl="0" defTabSz="584200">
              <a:defRPr sz="1800"/>
            </a:pPr>
            <a:endParaRPr lang="nl-NL" sz="1600" dirty="0"/>
          </a:p>
          <a:p>
            <a:pPr marL="0" lvl="0" indent="0" defTabSz="584200">
              <a:buNone/>
              <a:defRPr sz="1800"/>
            </a:pPr>
            <a:r>
              <a:rPr lang="nl-NL" sz="1600" dirty="0" smtClean="0"/>
              <a:t>Corporate Crowdfunding:</a:t>
            </a:r>
            <a:endParaRPr lang="nl-NL" sz="1600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142524" y="1667782"/>
            <a:ext cx="2780323" cy="2083603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Rechthoek 4"/>
          <p:cNvSpPr/>
          <p:nvPr/>
        </p:nvSpPr>
        <p:spPr>
          <a:xfrm>
            <a:off x="5175354" y="3549217"/>
            <a:ext cx="2816843" cy="5860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/>
            </a:pPr>
            <a:r>
              <a:rPr lang="nl-NL" sz="1100" dirty="0" err="1" smtClean="0">
                <a:solidFill>
                  <a:srgbClr val="0073AE"/>
                </a:solidFill>
                <a:latin typeface="Open sans"/>
                <a:cs typeface="Arial" panose="020B0604020202020204" pitchFamily="34" charset="0"/>
                <a:sym typeface="Lucida Sans Demibold Roman"/>
              </a:rPr>
              <a:t>Additional</a:t>
            </a:r>
            <a:r>
              <a:rPr lang="nl-NL" sz="1100" dirty="0" smtClean="0">
                <a:solidFill>
                  <a:srgbClr val="0073AE"/>
                </a:solidFill>
                <a:latin typeface="Open sans"/>
                <a:cs typeface="Arial" panose="020B0604020202020204" pitchFamily="34" charset="0"/>
                <a:sym typeface="Lucida Sans Demibold Roman"/>
              </a:rPr>
              <a:t> </a:t>
            </a:r>
            <a:r>
              <a:rPr lang="nl-NL" sz="1100" dirty="0" err="1" smtClean="0">
                <a:solidFill>
                  <a:srgbClr val="0073AE"/>
                </a:solidFill>
                <a:latin typeface="Open sans"/>
                <a:cs typeface="Arial" panose="020B0604020202020204" pitchFamily="34" charset="0"/>
                <a:sym typeface="Lucida Sans Demibold Roman"/>
              </a:rPr>
              <a:t>finance</a:t>
            </a:r>
            <a:endParaRPr lang="nl-NL" sz="1100" dirty="0">
              <a:solidFill>
                <a:srgbClr val="0073AE"/>
              </a:solidFill>
              <a:latin typeface="Open sans"/>
              <a:cs typeface="Arial" panose="020B0604020202020204" pitchFamily="34" charset="0"/>
              <a:sym typeface="Lucida Sans Demibold Roman"/>
            </a:endParaRPr>
          </a:p>
          <a:p>
            <a:pPr lvl="0" algn="ctr">
              <a:lnSpc>
                <a:spcPct val="150000"/>
              </a:lnSpc>
              <a:defRPr sz="1800"/>
            </a:pPr>
            <a:r>
              <a:rPr lang="nl-NL" sz="1100" dirty="0" smtClean="0">
                <a:solidFill>
                  <a:srgbClr val="0073AE"/>
                </a:solidFill>
                <a:latin typeface="Open sans"/>
                <a:cs typeface="Arial" panose="020B0604020202020204" pitchFamily="34" charset="0"/>
                <a:sym typeface="Lucida Sans Demibold Roman"/>
              </a:rPr>
              <a:t>$</a:t>
            </a:r>
            <a:r>
              <a:rPr lang="nl-NL" sz="11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  <a:sym typeface="Lucida Sans Demibold Roman"/>
              </a:rPr>
              <a:t>2,5 </a:t>
            </a:r>
            <a:r>
              <a:rPr lang="nl-NL" sz="1100" dirty="0" err="1">
                <a:solidFill>
                  <a:srgbClr val="0073AE"/>
                </a:solidFill>
                <a:latin typeface="Open sans"/>
                <a:cs typeface="Arial" panose="020B0604020202020204" pitchFamily="34" charset="0"/>
                <a:sym typeface="Lucida Sans Demibold Roman"/>
              </a:rPr>
              <a:t>million</a:t>
            </a:r>
            <a:r>
              <a:rPr lang="nl-NL" sz="1100" dirty="0">
                <a:solidFill>
                  <a:srgbClr val="0073AE"/>
                </a:solidFill>
                <a:latin typeface="Open sans"/>
                <a:cs typeface="Arial" panose="020B0604020202020204" pitchFamily="34" charset="0"/>
                <a:sym typeface="Lucida Sans Demibold Roman"/>
              </a:rPr>
              <a:t> pre-sales -&gt; VC -&gt; Facebook</a:t>
            </a: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042" y="3331398"/>
            <a:ext cx="2824422" cy="1881925"/>
          </a:xfrm>
          <a:prstGeom prst="rect">
            <a:avLst/>
          </a:prstGeom>
        </p:spPr>
      </p:pic>
      <p:pic>
        <p:nvPicPr>
          <p:cNvPr id="6" name="Afbeelding 5" descr="Schermafdruk 2017-09-20 00.53.2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550" y="4687418"/>
            <a:ext cx="4936639" cy="545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6476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err="1" smtClean="0"/>
              <a:t>Windfarm</a:t>
            </a:r>
            <a:r>
              <a:rPr lang="nl-NL" dirty="0"/>
              <a:t> </a:t>
            </a:r>
            <a:r>
              <a:rPr lang="nl-NL" dirty="0" smtClean="0"/>
              <a:t> &gt; 1000 members </a:t>
            </a:r>
            <a:r>
              <a:rPr lang="nl-NL" dirty="0" err="1" smtClean="0"/>
              <a:t>raised</a:t>
            </a:r>
            <a:r>
              <a:rPr lang="nl-NL" dirty="0" smtClean="0"/>
              <a:t> € 2 M, </a:t>
            </a:r>
            <a:r>
              <a:rPr lang="nl-NL" dirty="0" err="1" smtClean="0"/>
              <a:t>total</a:t>
            </a:r>
            <a:r>
              <a:rPr lang="nl-NL" dirty="0" smtClean="0"/>
              <a:t> investment € 18,5 M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791" b="-9791"/>
          <a:stretch>
            <a:fillRect/>
          </a:stretch>
        </p:blipFill>
        <p:spPr>
          <a:xfrm>
            <a:off x="649306" y="1218169"/>
            <a:ext cx="7801226" cy="3605660"/>
          </a:xfrm>
          <a:prstGeom prst="rect">
            <a:avLst/>
          </a:prstGeom>
        </p:spPr>
      </p:pic>
      <p:pic>
        <p:nvPicPr>
          <p:cNvPr id="5" name="pasted-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44927" y="1289620"/>
            <a:ext cx="2977994" cy="916005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183609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1190</TotalTime>
  <Words>394</Words>
  <Application>Microsoft Macintosh PowerPoint</Application>
  <PresentationFormat>Diavoorstelling (4:3)</PresentationFormat>
  <Paragraphs>32</Paragraphs>
  <Slides>10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1" baseType="lpstr">
      <vt:lpstr>Office Theme</vt:lpstr>
      <vt:lpstr>PowerPoint-presentatie</vt:lpstr>
      <vt:lpstr>PowerPoint-presentatie</vt:lpstr>
      <vt:lpstr>A Taxonomy of Alternative Finance Models</vt:lpstr>
      <vt:lpstr>European Online Alternative Finance Market Volumes (excl. the UK) </vt:lpstr>
      <vt:lpstr>EU compared to other regions</vt:lpstr>
      <vt:lpstr>Snappcar: 1 million euro growth funding (convertible loans)  in 2 campaigns</vt:lpstr>
      <vt:lpstr>How can VC’s and crowdfunding platforms collaborate? </vt:lpstr>
      <vt:lpstr>Crowdfunding – More Than Money</vt:lpstr>
      <vt:lpstr>Windfarm  &gt; 1000 members raised € 2 M, total investment € 18,5 M</vt:lpstr>
      <vt:lpstr>More Examples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Juan Carlos</dc:creator>
  <cp:lastModifiedBy>Carlien  Roodink</cp:lastModifiedBy>
  <cp:revision>32</cp:revision>
  <dcterms:created xsi:type="dcterms:W3CDTF">2017-09-11T09:21:19Z</dcterms:created>
  <dcterms:modified xsi:type="dcterms:W3CDTF">2017-09-20T03:49:00Z</dcterms:modified>
</cp:coreProperties>
</file>