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99" r:id="rId2"/>
    <p:sldId id="303" r:id="rId3"/>
    <p:sldId id="302" r:id="rId4"/>
    <p:sldId id="295" r:id="rId5"/>
  </p:sldIdLst>
  <p:sldSz cx="9144000" cy="6858000" type="screen4x3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632B38FA-AB99-8540-AC32-F0888F04F965}">
          <p14:sldIdLst>
            <p14:sldId id="299"/>
            <p14:sldId id="303"/>
            <p14:sldId id="302"/>
            <p14:sldId id="295"/>
          </p14:sldIdLst>
        </p14:section>
      </p14:sectionLst>
    </p:ex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RITER Morgan" initials="M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00"/>
    <a:srgbClr val="FDD60C"/>
    <a:srgbClr val="FDD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2" autoAdjust="0"/>
    <p:restoredTop sz="86364" autoAdjust="0"/>
  </p:normalViewPr>
  <p:slideViewPr>
    <p:cSldViewPr snapToGrid="0" snapToObjects="1" showGuides="1">
      <p:cViewPr>
        <p:scale>
          <a:sx n="100" d="100"/>
          <a:sy n="100" d="100"/>
        </p:scale>
        <p:origin x="-725" y="29"/>
      </p:cViewPr>
      <p:guideLst>
        <p:guide orient="horz" pos="3754"/>
        <p:guide orient="horz" pos="2158"/>
        <p:guide orient="horz" pos="1017"/>
        <p:guide pos="2880"/>
        <p:guide pos="5376"/>
        <p:guide pos="384"/>
      </p:guideLst>
    </p:cSldViewPr>
  </p:slideViewPr>
  <p:outlineViewPr>
    <p:cViewPr>
      <p:scale>
        <a:sx n="33" d="100"/>
        <a:sy n="33" d="100"/>
      </p:scale>
      <p:origin x="258" y="124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7" d="100"/>
          <a:sy n="67" d="100"/>
        </p:scale>
        <p:origin x="-3276" y="-96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737" y="1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5984-4CA4-CF4D-B666-B92C6CA20A01}" type="datetimeFigureOut">
              <a:rPr lang="fr-FR" smtClean="0"/>
              <a:t>14/09/2017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3A798-1A72-684A-BBD9-C3A9372D39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02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A6C80-7565-E24E-AE78-89500580C83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1BB65-6336-4790-9020-5C6B5195ADF4}" type="datetimeFigureOut">
              <a:rPr lang="en-GB" smtClean="0"/>
              <a:t>14/09/2017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66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rgbClr val="FF0000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Diligence_(PSF).pn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EIB shop is open 24/7 – ongoing process</a:t>
            </a:r>
          </a:p>
          <a:p>
            <a:r>
              <a:rPr lang="en-US" dirty="0" smtClean="0"/>
              <a:t>Not self-service</a:t>
            </a:r>
            <a:r>
              <a:rPr lang="en-US" baseline="0" dirty="0" smtClean="0"/>
              <a:t> – check your options with us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Background to picture – EIB financed project “Africa microfinance”:</a:t>
            </a:r>
          </a:p>
          <a:p>
            <a:r>
              <a:rPr lang="en-US" dirty="0" smtClean="0"/>
              <a:t>Small shop in Nairobi funded by local financial institutions under the EIB’s East Africa microfinance </a:t>
            </a:r>
            <a:r>
              <a:rPr lang="en-US" dirty="0" err="1" smtClean="0"/>
              <a:t>programmes</a:t>
            </a:r>
            <a:r>
              <a:rPr lang="en-US" dirty="0" smtClean="0"/>
              <a:t>; the EIB works in East Africa with 11 microfinance institutions, supplying EUR 125 million of credit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3586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</a:t>
            </a:r>
            <a:r>
              <a:rPr lang="en-US" baseline="0" dirty="0" smtClean="0"/>
              <a:t> of picture: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https://commons.wikimedia.org/wiki/File:Diligence_(PSF).png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6297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4130128"/>
            <a:ext cx="7920000" cy="1080000"/>
          </a:xfrm>
        </p:spPr>
        <p:txBody>
          <a:bodyPr anchor="ctr" anchorCtr="0"/>
          <a:lstStyle>
            <a:lvl1pPr algn="ctr">
              <a:defRPr sz="4400"/>
            </a:lvl1pPr>
          </a:lstStyle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000" y="5262532"/>
            <a:ext cx="7920000" cy="684000"/>
          </a:xfrm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8A17-2097-AC42-AD24-9701B293902C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Corporate Presentation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510E-3E9D-114B-94CE-CACE9E1EB874}" type="slidenum">
              <a:rPr lang="fr-FR" smtClean="0"/>
              <a:t>‹#›</a:t>
            </a:fld>
            <a:endParaRPr lang="fr-FR" dirty="0"/>
          </a:p>
        </p:txBody>
      </p:sp>
      <p:pic>
        <p:nvPicPr>
          <p:cNvPr id="7" name="Imag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554424"/>
            <a:ext cx="7920000" cy="354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23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_Mosa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 hasCustomPrompt="1"/>
          </p:nvPr>
        </p:nvSpPr>
        <p:spPr>
          <a:xfrm>
            <a:off x="260977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1700335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5" hasCustomPrompt="1"/>
          </p:nvPr>
        </p:nvSpPr>
        <p:spPr>
          <a:xfrm>
            <a:off x="3142819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4582177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2" name="Espace réservé pour une image  6"/>
          <p:cNvSpPr>
            <a:spLocks noGrp="1"/>
          </p:cNvSpPr>
          <p:nvPr>
            <p:ph type="pic" sz="quarter" idx="17" hasCustomPrompt="1"/>
          </p:nvPr>
        </p:nvSpPr>
        <p:spPr>
          <a:xfrm>
            <a:off x="6026604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8" hasCustomPrompt="1"/>
          </p:nvPr>
        </p:nvSpPr>
        <p:spPr>
          <a:xfrm>
            <a:off x="7470062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4" name="Espace réservé pour une image  6"/>
          <p:cNvSpPr>
            <a:spLocks noGrp="1"/>
          </p:cNvSpPr>
          <p:nvPr>
            <p:ph type="pic" sz="quarter" idx="19" hasCustomPrompt="1"/>
          </p:nvPr>
        </p:nvSpPr>
        <p:spPr>
          <a:xfrm>
            <a:off x="1699998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3139356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6" name="Espace réservé pour une image  6"/>
          <p:cNvSpPr>
            <a:spLocks noGrp="1"/>
          </p:cNvSpPr>
          <p:nvPr>
            <p:ph type="pic" sz="quarter" idx="21" hasCustomPrompt="1"/>
          </p:nvPr>
        </p:nvSpPr>
        <p:spPr>
          <a:xfrm>
            <a:off x="4583319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22" hasCustomPrompt="1"/>
          </p:nvPr>
        </p:nvSpPr>
        <p:spPr>
          <a:xfrm>
            <a:off x="6029398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8" name="Espace réservé pour une image  6"/>
          <p:cNvSpPr>
            <a:spLocks noGrp="1"/>
          </p:cNvSpPr>
          <p:nvPr>
            <p:ph type="pic" sz="quarter" idx="23" hasCustomPrompt="1"/>
          </p:nvPr>
        </p:nvSpPr>
        <p:spPr>
          <a:xfrm>
            <a:off x="7474209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24" hasCustomPrompt="1"/>
          </p:nvPr>
        </p:nvSpPr>
        <p:spPr>
          <a:xfrm>
            <a:off x="257452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49132E1-DB43-294D-A59E-A61CA6C02B67}" type="datetime1">
              <a:rPr lang="fr-LU" smtClean="0"/>
              <a:t>14/09/2017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1743-3720-0749-A291-71C3EE334E5B}" type="datetime1">
              <a:rPr lang="fr-LU" smtClean="0"/>
              <a:t>14/09/2017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 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BFE9-053C-064E-A0A4-684B2B83395E}" type="datetime1">
              <a:rPr lang="fr-LU" smtClean="0"/>
              <a:t>14/09/2017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European Investment Bank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69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503B0-C89C-6348-B03F-73B7AF7A7674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610" y="273687"/>
            <a:ext cx="7886700" cy="569593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CCE8-29AE-064B-BF58-C278455D910A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80000" y="870585"/>
            <a:ext cx="7885112" cy="5688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98C9-44E7-BE41-9E5D-1A2B80D870C3}" type="datetime1">
              <a:rPr lang="fr-LU" smtClean="0"/>
              <a:t>14/09/2017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_2 pictur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BFE9-053C-064E-A0A4-684B2B83395E}" type="datetime1">
              <a:rPr lang="fr-LU" smtClean="0"/>
              <a:t>14/09/2017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/>
          </p:nvPr>
        </p:nvSpPr>
        <p:spPr>
          <a:xfrm>
            <a:off x="639763" y="1706563"/>
            <a:ext cx="3027997" cy="1992312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30238" y="3830638"/>
            <a:ext cx="3037522" cy="2001837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/>
          </p:nvPr>
        </p:nvSpPr>
        <p:spPr>
          <a:xfrm>
            <a:off x="3860800" y="1685925"/>
            <a:ext cx="4622800" cy="2012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 smtClean="0"/>
              <a:t>Cliquez pour </a:t>
            </a:r>
            <a:r>
              <a:rPr lang="fr-FR" smtClean="0"/>
              <a:t>modifier les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6"/>
          </p:nvPr>
        </p:nvSpPr>
        <p:spPr>
          <a:xfrm>
            <a:off x="3870325" y="3840163"/>
            <a:ext cx="4613275" cy="19923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 smtClean="0"/>
              <a:t>Cliquez pour modifier 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218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61" y="263526"/>
            <a:ext cx="8321119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1DAE8-5D1D-1341-BF44-3B5D63E18D9B}" type="datetime1">
              <a:rPr lang="fr-LU" smtClean="0"/>
              <a:t>14/09/2017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EDD5-F66C-7B4D-BECA-C6FA8AF9DDBF}" type="datetime1">
              <a:rPr lang="fr-LU" smtClean="0"/>
              <a:t>14/09/2017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900"/>
            <a:ext cx="7920000" cy="1362075"/>
          </a:xfrm>
        </p:spPr>
        <p:txBody>
          <a:bodyPr anchor="t"/>
          <a:lstStyle>
            <a:lvl1pPr algn="l">
              <a:defRPr sz="4000" b="0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920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58807-98B6-46A0-AB1E-93FD4D145304}" type="datetimeFigureOut">
              <a:rPr lang="en-GB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1262-F4B1-4A49-9AF3-CD2814003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33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_4 pictures and lab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BFE9-053C-064E-A0A4-684B2B83395E}" type="datetime1">
              <a:rPr lang="fr-LU" smtClean="0"/>
              <a:t>14/09/2017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European Investment Bank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/>
          </p:nvPr>
        </p:nvSpPr>
        <p:spPr>
          <a:xfrm>
            <a:off x="12192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  6"/>
          <p:cNvSpPr>
            <a:spLocks noGrp="1"/>
          </p:cNvSpPr>
          <p:nvPr>
            <p:ph type="pic" sz="quarter" idx="14"/>
          </p:nvPr>
        </p:nvSpPr>
        <p:spPr>
          <a:xfrm>
            <a:off x="236728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  6"/>
          <p:cNvSpPr>
            <a:spLocks noGrp="1"/>
          </p:cNvSpPr>
          <p:nvPr>
            <p:ph type="pic" sz="quarter" idx="15"/>
          </p:nvPr>
        </p:nvSpPr>
        <p:spPr>
          <a:xfrm>
            <a:off x="462280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6"/>
          </p:nvPr>
        </p:nvSpPr>
        <p:spPr>
          <a:xfrm>
            <a:off x="686816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7"/>
          </p:nvPr>
        </p:nvSpPr>
        <p:spPr>
          <a:xfrm>
            <a:off x="11176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8"/>
          </p:nvPr>
        </p:nvSpPr>
        <p:spPr>
          <a:xfrm>
            <a:off x="235712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9"/>
          </p:nvPr>
        </p:nvSpPr>
        <p:spPr>
          <a:xfrm>
            <a:off x="459232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20"/>
          </p:nvPr>
        </p:nvSpPr>
        <p:spPr>
          <a:xfrm>
            <a:off x="683768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21"/>
          </p:nvPr>
        </p:nvSpPr>
        <p:spPr>
          <a:xfrm>
            <a:off x="11176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22"/>
          </p:nvPr>
        </p:nvSpPr>
        <p:spPr>
          <a:xfrm>
            <a:off x="235712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8" name="Espace réservé du texte 11"/>
          <p:cNvSpPr>
            <a:spLocks noGrp="1"/>
          </p:cNvSpPr>
          <p:nvPr>
            <p:ph type="body" sz="quarter" idx="23"/>
          </p:nvPr>
        </p:nvSpPr>
        <p:spPr>
          <a:xfrm>
            <a:off x="459232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9" name="Espace réservé du texte 11"/>
          <p:cNvSpPr>
            <a:spLocks noGrp="1"/>
          </p:cNvSpPr>
          <p:nvPr>
            <p:ph type="body" sz="quarter" idx="24"/>
          </p:nvPr>
        </p:nvSpPr>
        <p:spPr>
          <a:xfrm>
            <a:off x="683768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9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1770" y="273687"/>
            <a:ext cx="7886700" cy="1058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110" y="159194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5918" y="6356351"/>
            <a:ext cx="1431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A77BFE9-053C-064E-A0A4-684B2B83395E}" type="datetime1">
              <a:rPr lang="fr-LU" smtClean="0"/>
              <a:pPr/>
              <a:t>14/09/2017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2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err="1" smtClean="0"/>
              <a:t>European</a:t>
            </a:r>
            <a:r>
              <a:rPr lang="fr-FR" dirty="0" smtClean="0"/>
              <a:t> Investment Bank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7286" y="6356351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59C87-4400-0E45-97C7-BDEE4D66133D}" type="slidenum">
              <a:rPr lang="fr-FR" smtClean="0"/>
              <a:t>‹#›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6" y="6142176"/>
            <a:ext cx="1601004" cy="71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0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9" r:id="rId3"/>
    <p:sldLayoutId id="2147483664" r:id="rId4"/>
    <p:sldLayoutId id="2147483670" r:id="rId5"/>
    <p:sldLayoutId id="2147483665" r:id="rId6"/>
    <p:sldLayoutId id="2147483666" r:id="rId7"/>
    <p:sldLayoutId id="2147483674" r:id="rId8"/>
    <p:sldLayoutId id="2147483671" r:id="rId9"/>
    <p:sldLayoutId id="2147483668" r:id="rId10"/>
    <p:sldLayoutId id="2147483667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.AppleSystemUIFont" charset="-120"/>
        <a:buChar char="‣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://www.eib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ib.org/infocentre/publications/all/cleaner-transport-facility.htm" TargetMode="External"/><Relationship Id="rId5" Type="http://schemas.openxmlformats.org/officeDocument/2006/relationships/hyperlink" Target="http://www.eib.org/projects/sectors/transport/cleaner-transport-facility.htm" TargetMode="External"/><Relationship Id="rId4" Type="http://schemas.openxmlformats.org/officeDocument/2006/relationships/hyperlink" Target="mailto:p.als@eib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EIB: A Bank with a </a:t>
            </a:r>
            <a:r>
              <a:rPr lang="en-US" dirty="0" smtClean="0">
                <a:solidFill>
                  <a:schemeClr val="accent6"/>
                </a:solidFill>
              </a:rPr>
              <a:t>green</a:t>
            </a:r>
            <a:r>
              <a:rPr lang="en-US" dirty="0" smtClean="0"/>
              <a:t> lining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000" y="5203974"/>
            <a:ext cx="7920000" cy="684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Per </a:t>
            </a:r>
            <a:r>
              <a:rPr lang="en-US" sz="1800" dirty="0" err="1" smtClean="0"/>
              <a:t>Als</a:t>
            </a:r>
            <a:r>
              <a:rPr lang="en-US" sz="1800" dirty="0" smtClean="0"/>
              <a:t>, Senior Transport Specialist – Urban Mobility Division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8A17-2097-AC42-AD24-9701B293902C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Corporate Presentation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510E-3E9D-114B-94CE-CACE9E1EB87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467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smtClean="0"/>
              <a:t>offer: Cleaner Transport Facility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503B0-C89C-6348-B03F-73B7AF7A7674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European Investment Bank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2</a:t>
            </a:fld>
            <a:endParaRPr lang="fr-FR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110" y="939655"/>
            <a:ext cx="7795434" cy="519957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002800" y="935736"/>
            <a:ext cx="3418744" cy="5196087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5000" b="1" dirty="0" smtClean="0">
                <a:solidFill>
                  <a:schemeClr val="tx2"/>
                </a:solidFill>
              </a:rPr>
              <a:t>Financial products and assistance services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Loans and guarantees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EFSI support/guarantee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Blending: Combi of loans and (EU) grants</a:t>
            </a:r>
            <a:br>
              <a:rPr lang="en-GB" sz="4200" b="1" dirty="0" smtClean="0">
                <a:solidFill>
                  <a:schemeClr val="tx2"/>
                </a:solidFill>
              </a:rPr>
            </a:br>
            <a:r>
              <a:rPr lang="en-GB" sz="4200" b="1" dirty="0" smtClean="0">
                <a:solidFill>
                  <a:schemeClr val="tx2"/>
                </a:solidFill>
              </a:rPr>
              <a:t>(CEF blending call Feb 2017 – others may be developed)</a:t>
            </a:r>
          </a:p>
          <a:p>
            <a:pPr>
              <a:lnSpc>
                <a:spcPct val="120000"/>
              </a:lnSpc>
            </a:pPr>
            <a:r>
              <a:rPr lang="en-GB" sz="4200" b="1" dirty="0" err="1" smtClean="0">
                <a:solidFill>
                  <a:schemeClr val="tx2"/>
                </a:solidFill>
              </a:rPr>
              <a:t>InnovFin</a:t>
            </a:r>
            <a:endParaRPr lang="en-GB" sz="4200" b="1" dirty="0" smtClean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Assistance services (financial &amp; technical)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European Investment Advisory Hub (EIAH)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ELENA</a:t>
            </a:r>
          </a:p>
          <a:p>
            <a:pPr>
              <a:lnSpc>
                <a:spcPct val="120000"/>
              </a:lnSpc>
            </a:pPr>
            <a:r>
              <a:rPr lang="en-GB" sz="4200" b="1" dirty="0" smtClean="0">
                <a:solidFill>
                  <a:schemeClr val="tx2"/>
                </a:solidFill>
              </a:rPr>
              <a:t>EPEC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4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EIB products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503B0-C89C-6348-B03F-73B7AF7A7674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European Investment Bank Group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3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1691680" y="1664804"/>
            <a:ext cx="6296006" cy="1836204"/>
            <a:chOff x="777972" y="1623222"/>
            <a:chExt cx="7876151" cy="2952328"/>
          </a:xfrm>
        </p:grpSpPr>
        <p:sp>
          <p:nvSpPr>
            <p:cNvPr id="8" name="Trapezoid 7"/>
            <p:cNvSpPr/>
            <p:nvPr/>
          </p:nvSpPr>
          <p:spPr>
            <a:xfrm rot="5400000">
              <a:off x="1773760" y="627434"/>
              <a:ext cx="2952328" cy="4943903"/>
            </a:xfrm>
            <a:prstGeom prst="trapezoid">
              <a:avLst>
                <a:gd name="adj" fmla="val 42858"/>
              </a:avLst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5815791" y="1621440"/>
              <a:ext cx="2744418" cy="2932246"/>
            </a:xfrm>
            <a:prstGeom prst="trapezoid">
              <a:avLst>
                <a:gd name="adj" fmla="val 43137"/>
              </a:avLst>
            </a:prstGeom>
            <a:solidFill>
              <a:schemeClr val="accent6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5643718" y="1161593"/>
            <a:ext cx="0" cy="2304256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93730" y="1165263"/>
            <a:ext cx="4032448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667204" y="1165263"/>
            <a:ext cx="2448272" cy="0"/>
          </a:xfrm>
          <a:prstGeom prst="straightConnector1">
            <a:avLst/>
          </a:prstGeom>
          <a:ln w="19050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07705" y="780470"/>
            <a:ext cx="350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New </a:t>
            </a:r>
            <a:r>
              <a:rPr lang="fr-BE" dirty="0" err="1"/>
              <a:t>d</a:t>
            </a:r>
            <a:r>
              <a:rPr lang="fr-BE" dirty="0" err="1" smtClean="0"/>
              <a:t>evelopment</a:t>
            </a:r>
            <a:r>
              <a:rPr lang="fr-BE" dirty="0" smtClean="0"/>
              <a:t> </a:t>
            </a:r>
            <a:r>
              <a:rPr lang="fr-BE" dirty="0" err="1" smtClean="0"/>
              <a:t>operations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667204" y="792261"/>
            <a:ext cx="2746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Commercial </a:t>
            </a:r>
            <a:r>
              <a:rPr lang="fr-BE" dirty="0" err="1" smtClean="0"/>
              <a:t>operations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11257" y="2357676"/>
            <a:ext cx="66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RDI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26064" y="2333491"/>
            <a:ext cx="1075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Project type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776871" y="2357676"/>
            <a:ext cx="66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Test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2357676"/>
            <a:ext cx="66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Pilot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4008" y="2357676"/>
            <a:ext cx="11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 smtClean="0"/>
              <a:t>Pre-launch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901894" y="2357676"/>
            <a:ext cx="902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 smtClean="0"/>
              <a:t>launch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706186" y="1349564"/>
            <a:ext cx="66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OEM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51521" y="13407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Borrower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771800" y="1349564"/>
            <a:ext cx="667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OEM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846849" y="1349564"/>
            <a:ext cx="797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PTO/A</a:t>
            </a:r>
          </a:p>
          <a:p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70998" y="1349564"/>
            <a:ext cx="786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PTO/A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757878" y="1349564"/>
            <a:ext cx="902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PTO/A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706187" y="3714417"/>
            <a:ext cx="11042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</a:t>
            </a:r>
            <a:r>
              <a:rPr lang="fr-BE" sz="1000" dirty="0" err="1" smtClean="0"/>
              <a:t>Reach</a:t>
            </a:r>
            <a:r>
              <a:rPr lang="fr-BE" sz="1000" dirty="0" smtClean="0"/>
              <a:t> performance </a:t>
            </a:r>
            <a:r>
              <a:rPr lang="fr-BE" sz="1000" dirty="0" err="1" smtClean="0"/>
              <a:t>targets</a:t>
            </a:r>
            <a:r>
              <a:rPr lang="fr-BE" sz="1000" dirty="0" smtClean="0"/>
              <a:t> 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51521" y="3705621"/>
            <a:ext cx="1675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Typical</a:t>
            </a:r>
            <a:r>
              <a:rPr lang="fr-BE" dirty="0" smtClean="0"/>
              <a:t> </a:t>
            </a:r>
            <a:r>
              <a:rPr lang="fr-BE" dirty="0" err="1" smtClean="0"/>
              <a:t>Risks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771801" y="3714417"/>
            <a:ext cx="1036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Test </a:t>
            </a:r>
            <a:r>
              <a:rPr lang="fr-BE" sz="1000" dirty="0" err="1" smtClean="0"/>
              <a:t>success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779912" y="3714417"/>
            <a:ext cx="12574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Pilot </a:t>
            </a:r>
            <a:r>
              <a:rPr lang="fr-BE" sz="1000" dirty="0" err="1" smtClean="0"/>
              <a:t>success</a:t>
            </a:r>
            <a:endParaRPr lang="fr-BE" sz="1000" dirty="0" smtClean="0"/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Pilot continuation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4904061" y="3714417"/>
            <a:ext cx="11131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continuation</a:t>
            </a:r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</a:t>
            </a:r>
            <a:r>
              <a:rPr lang="fr-BE" sz="1000" dirty="0" err="1" smtClean="0"/>
              <a:t>Economics</a:t>
            </a:r>
            <a:endParaRPr lang="en-GB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5935080" y="3714417"/>
            <a:ext cx="10901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techno </a:t>
            </a:r>
            <a:r>
              <a:rPr lang="fr-BE" sz="1000" dirty="0" err="1" smtClean="0"/>
              <a:t>choice</a:t>
            </a:r>
            <a:r>
              <a:rPr lang="fr-BE" sz="1000" dirty="0" smtClean="0"/>
              <a:t> obsolescence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1706186" y="5444728"/>
            <a:ext cx="1104294" cy="46166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dirty="0" smtClean="0"/>
              <a:t>senior </a:t>
            </a:r>
            <a:r>
              <a:rPr lang="fr-BE" sz="1200" dirty="0" err="1" smtClean="0"/>
              <a:t>loan</a:t>
            </a:r>
            <a:endParaRPr lang="fr-BE" sz="1200" dirty="0" smtClean="0"/>
          </a:p>
          <a:p>
            <a:r>
              <a:rPr lang="fr-BE" sz="1200" dirty="0" smtClean="0"/>
              <a:t>Project Bond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51521" y="5439707"/>
            <a:ext cx="1368152" cy="6463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dirty="0" err="1" smtClean="0"/>
              <a:t>Financing</a:t>
            </a:r>
            <a:r>
              <a:rPr lang="fr-BE" dirty="0" smtClean="0"/>
              <a:t> instrument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810480" y="5444728"/>
            <a:ext cx="997689" cy="27699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dirty="0" smtClean="0"/>
              <a:t>EC Grant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811715" y="5444728"/>
            <a:ext cx="832293" cy="27699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dirty="0" smtClean="0"/>
              <a:t>EC Grant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644009" y="5301208"/>
            <a:ext cx="1291071" cy="27699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b="1" dirty="0" smtClean="0"/>
              <a:t>TA (Elena)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20272" y="5444728"/>
            <a:ext cx="1584176" cy="73866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400" b="1" i="1" dirty="0" smtClean="0"/>
              <a:t>Senior </a:t>
            </a:r>
            <a:r>
              <a:rPr lang="fr-BE" sz="1400" b="1" i="1" dirty="0" err="1" smtClean="0"/>
              <a:t>loan</a:t>
            </a:r>
            <a:endParaRPr lang="fr-BE" sz="1400" b="1" i="1" dirty="0" smtClean="0"/>
          </a:p>
          <a:p>
            <a:r>
              <a:rPr lang="fr-BE" sz="1400" b="1" i="1" dirty="0" smtClean="0"/>
              <a:t>Project bond</a:t>
            </a:r>
          </a:p>
          <a:p>
            <a:r>
              <a:rPr lang="fr-BE" sz="1400" b="1" i="1" dirty="0" smtClean="0"/>
              <a:t>SDCE</a:t>
            </a:r>
            <a:endParaRPr lang="en-GB" sz="14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706187" y="4362489"/>
            <a:ext cx="12096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EU indus.</a:t>
            </a:r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EIB indus </a:t>
            </a:r>
            <a:r>
              <a:rPr lang="fr-BE" sz="1000" dirty="0" err="1" smtClean="0"/>
              <a:t>eligibiltiy</a:t>
            </a:r>
            <a:endParaRPr lang="en-GB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51521" y="432399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Key </a:t>
            </a:r>
            <a:r>
              <a:rPr lang="fr-BE" dirty="0" err="1"/>
              <a:t>e</a:t>
            </a:r>
            <a:r>
              <a:rPr lang="fr-BE" dirty="0" err="1" smtClean="0"/>
              <a:t>ligibility</a:t>
            </a:r>
            <a:r>
              <a:rPr lang="fr-BE" dirty="0" smtClean="0"/>
              <a:t> </a:t>
            </a:r>
            <a:r>
              <a:rPr lang="fr-BE" dirty="0" err="1" smtClean="0"/>
              <a:t>criteria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738473" y="4362489"/>
            <a:ext cx="1257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EU indus.</a:t>
            </a:r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size &gt; </a:t>
            </a:r>
            <a:r>
              <a:rPr lang="fr-BE" sz="1000" dirty="0" err="1" smtClean="0"/>
              <a:t>xm</a:t>
            </a:r>
            <a:r>
              <a:rPr lang="fr-BE" sz="1000" dirty="0" smtClean="0"/>
              <a:t> Euros</a:t>
            </a:r>
            <a:endParaRPr lang="en-GB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3779912" y="4362489"/>
            <a:ext cx="12574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/>
            <a:r>
              <a:rPr lang="fr-BE" sz="1000" dirty="0" smtClean="0"/>
              <a:t>? Project size &lt; 50m Euros</a:t>
            </a:r>
          </a:p>
          <a:p>
            <a:pPr indent="-108000"/>
            <a:r>
              <a:rPr lang="fr-BE" sz="1000" dirty="0" smtClean="0"/>
              <a:t>? Transport </a:t>
            </a:r>
            <a:r>
              <a:rPr lang="fr-BE" sz="1000" dirty="0" err="1" smtClean="0"/>
              <a:t>lending</a:t>
            </a:r>
            <a:r>
              <a:rPr lang="fr-BE" sz="1000" dirty="0" smtClean="0"/>
              <a:t> </a:t>
            </a:r>
            <a:r>
              <a:rPr lang="fr-BE" sz="1000" dirty="0" err="1" smtClean="0"/>
              <a:t>policy</a:t>
            </a:r>
            <a:endParaRPr lang="fr-BE" sz="1000" dirty="0" smtClean="0"/>
          </a:p>
          <a:p>
            <a:pPr indent="-108000"/>
            <a:r>
              <a:rPr lang="fr-BE" sz="1000" dirty="0"/>
              <a:t>?</a:t>
            </a:r>
            <a:endParaRPr lang="en-GB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4932040" y="4362489"/>
            <a:ext cx="12574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size</a:t>
            </a:r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</a:t>
            </a:r>
            <a:r>
              <a:rPr lang="fr-BE" sz="1000" dirty="0" err="1" smtClean="0"/>
              <a:t>economics</a:t>
            </a:r>
            <a:endParaRPr lang="en-GB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5901895" y="4362489"/>
            <a:ext cx="11233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size</a:t>
            </a:r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</a:t>
            </a:r>
            <a:r>
              <a:rPr lang="fr-BE" sz="1000" dirty="0" err="1" smtClean="0"/>
              <a:t>Borrower</a:t>
            </a:r>
            <a:r>
              <a:rPr lang="fr-BE" sz="1000" dirty="0" smtClean="0"/>
              <a:t> </a:t>
            </a:r>
            <a:r>
              <a:rPr lang="fr-BE" sz="1000" dirty="0" err="1" smtClean="0"/>
              <a:t>risk</a:t>
            </a:r>
            <a:endParaRPr lang="en-GB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6765990" y="2348880"/>
            <a:ext cx="140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Mature </a:t>
            </a:r>
            <a:r>
              <a:rPr lang="fr-BE" sz="1400" dirty="0" err="1" smtClean="0"/>
              <a:t>market</a:t>
            </a:r>
            <a:r>
              <a:rPr lang="fr-BE" sz="1400" dirty="0" smtClean="0"/>
              <a:t> 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7085331" y="1340768"/>
            <a:ext cx="902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PTO/A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6948265" y="4370159"/>
            <a:ext cx="13373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</a:t>
            </a:r>
            <a:r>
              <a:rPr lang="fr-BE" sz="1000" dirty="0" err="1" smtClean="0"/>
              <a:t>Borrower</a:t>
            </a:r>
            <a:r>
              <a:rPr lang="fr-BE" sz="1000" dirty="0" smtClean="0"/>
              <a:t> </a:t>
            </a:r>
            <a:r>
              <a:rPr lang="fr-BE" sz="1000" dirty="0" err="1" smtClean="0"/>
              <a:t>risk</a:t>
            </a:r>
            <a:endParaRPr lang="fr-BE" sz="1000" dirty="0" smtClean="0"/>
          </a:p>
          <a:p>
            <a:pPr indent="-108000">
              <a:buFont typeface="Wingdings" panose="05000000000000000000" pitchFamily="2" charset="2"/>
              <a:buChar char="ü"/>
            </a:pPr>
            <a:r>
              <a:rPr lang="fr-BE" sz="1000" dirty="0" smtClean="0"/>
              <a:t>? Project </a:t>
            </a:r>
            <a:r>
              <a:rPr lang="fr-BE" sz="1000" dirty="0" err="1" smtClean="0"/>
              <a:t>economics</a:t>
            </a:r>
            <a:r>
              <a:rPr lang="fr-BE" sz="1000" dirty="0" smtClean="0"/>
              <a:t> </a:t>
            </a:r>
            <a:r>
              <a:rPr lang="fr-BE" sz="1000" dirty="0" err="1" smtClean="0"/>
              <a:t>viability</a:t>
            </a:r>
            <a:endParaRPr lang="en-GB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4644009" y="5578207"/>
            <a:ext cx="2376264" cy="27699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b="1" dirty="0" smtClean="0"/>
              <a:t>Programme / Framework  </a:t>
            </a:r>
            <a:r>
              <a:rPr lang="fr-BE" sz="1200" b="1" dirty="0" err="1" smtClean="0"/>
              <a:t>loan</a:t>
            </a:r>
            <a:endParaRPr lang="en-GB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644009" y="5866239"/>
            <a:ext cx="2376263" cy="46166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b="1" dirty="0" smtClean="0"/>
              <a:t>? </a:t>
            </a:r>
            <a:r>
              <a:rPr lang="fr-BE" sz="1200" b="1" dirty="0" err="1" smtClean="0"/>
              <a:t>Equity</a:t>
            </a:r>
            <a:r>
              <a:rPr lang="fr-BE" sz="1200" b="1" dirty="0" smtClean="0"/>
              <a:t> type </a:t>
            </a:r>
            <a:r>
              <a:rPr lang="fr-BE" sz="800" b="1" dirty="0" smtClean="0"/>
              <a:t>(Marguerite </a:t>
            </a:r>
            <a:r>
              <a:rPr lang="fr-BE" sz="800" b="1" dirty="0" err="1" smtClean="0"/>
              <a:t>funds</a:t>
            </a:r>
            <a:r>
              <a:rPr lang="fr-BE" sz="800" b="1" dirty="0" smtClean="0"/>
              <a:t>)</a:t>
            </a:r>
          </a:p>
          <a:p>
            <a:r>
              <a:rPr lang="fr-BE" sz="1200" b="1" dirty="0" smtClean="0"/>
              <a:t>? Mezzanine</a:t>
            </a:r>
            <a:endParaRPr lang="en-GB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945224" y="5301208"/>
            <a:ext cx="1075048" cy="27699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BE" sz="1200" b="1" dirty="0" smtClean="0"/>
              <a:t>LGTT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93056" y="6091059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EIB Main Product</a:t>
            </a:r>
            <a:endParaRPr lang="en-GB" b="1" dirty="0"/>
          </a:p>
        </p:txBody>
      </p:sp>
      <p:sp>
        <p:nvSpPr>
          <p:cNvPr id="52" name="Lightning Bolt 51"/>
          <p:cNvSpPr/>
          <p:nvPr/>
        </p:nvSpPr>
        <p:spPr>
          <a:xfrm flipH="1">
            <a:off x="8250190" y="4490076"/>
            <a:ext cx="818017" cy="868162"/>
          </a:xfrm>
          <a:prstGeom prst="lightningBol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503B0-C89C-6348-B03F-73B7AF7A7674}" type="datetime1">
              <a:rPr lang="fr-LU" smtClean="0"/>
              <a:t>14/09/2017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European Investment Bank Group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4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70" y="727709"/>
            <a:ext cx="4925408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639" y="117477"/>
            <a:ext cx="8809990" cy="1058560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 err="1" smtClean="0"/>
              <a:t>Thank</a:t>
            </a:r>
            <a:r>
              <a:rPr lang="fr-FR" sz="4400" b="1" dirty="0" smtClean="0"/>
              <a:t> </a:t>
            </a:r>
            <a:r>
              <a:rPr lang="fr-FR" sz="4400" b="1" dirty="0" err="1" smtClean="0"/>
              <a:t>you</a:t>
            </a:r>
            <a:r>
              <a:rPr lang="fr-FR" sz="4400" b="1" dirty="0" smtClean="0"/>
              <a:t>!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1" y="3987802"/>
            <a:ext cx="8679179" cy="2392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400" b="1" dirty="0" smtClean="0"/>
              <a:t>Per Als </a:t>
            </a:r>
          </a:p>
          <a:p>
            <a:pPr marL="0" indent="0" algn="ctr">
              <a:buNone/>
            </a:pPr>
            <a:r>
              <a:rPr lang="fr-FR" sz="1400" dirty="0" smtClean="0"/>
              <a:t>Senior Transport </a:t>
            </a:r>
            <a:r>
              <a:rPr lang="fr-FR" sz="1400" dirty="0" err="1" smtClean="0"/>
              <a:t>Specialist</a:t>
            </a:r>
            <a:r>
              <a:rPr lang="fr-FR" sz="1400" dirty="0" smtClean="0"/>
              <a:t>, </a:t>
            </a:r>
            <a:r>
              <a:rPr lang="fr-FR" sz="1400" dirty="0" err="1" smtClean="0"/>
              <a:t>Urban</a:t>
            </a:r>
            <a:r>
              <a:rPr lang="fr-FR" sz="1400" dirty="0" smtClean="0"/>
              <a:t> </a:t>
            </a:r>
            <a:r>
              <a:rPr lang="fr-FR" sz="1400" dirty="0" err="1" smtClean="0"/>
              <a:t>Mobility</a:t>
            </a:r>
            <a:r>
              <a:rPr lang="fr-FR" sz="1400" dirty="0" smtClean="0"/>
              <a:t> Division, Project </a:t>
            </a:r>
            <a:r>
              <a:rPr lang="fr-FR" sz="1400" dirty="0" err="1" smtClean="0"/>
              <a:t>Directorate</a:t>
            </a:r>
            <a:endParaRPr lang="fr-FR" sz="1400" dirty="0" smtClean="0"/>
          </a:p>
          <a:p>
            <a:pPr marL="0" indent="0" algn="ctr">
              <a:buNone/>
            </a:pPr>
            <a:r>
              <a:rPr lang="fr-FR" sz="1400" dirty="0" smtClean="0">
                <a:hlinkClick r:id="rId4"/>
              </a:rPr>
              <a:t>p.als@eib.org</a:t>
            </a:r>
            <a:r>
              <a:rPr lang="fr-FR" sz="1400" dirty="0" smtClean="0"/>
              <a:t> </a:t>
            </a:r>
          </a:p>
          <a:p>
            <a:pPr marL="0" indent="0" algn="ctr">
              <a:buNone/>
            </a:pPr>
            <a:r>
              <a:rPr lang="fr-FR" sz="1400" dirty="0" err="1" smtClean="0"/>
              <a:t>Cleaner</a:t>
            </a:r>
            <a:r>
              <a:rPr lang="fr-FR" sz="1400" dirty="0" smtClean="0"/>
              <a:t> Transport </a:t>
            </a:r>
            <a:r>
              <a:rPr lang="fr-FR" sz="1400" dirty="0" err="1" smtClean="0"/>
              <a:t>facility</a:t>
            </a:r>
            <a:r>
              <a:rPr lang="fr-FR" sz="1400" dirty="0" smtClean="0"/>
              <a:t> </a:t>
            </a:r>
            <a:r>
              <a:rPr lang="fr-FR" sz="1400" dirty="0" err="1" smtClean="0"/>
              <a:t>website</a:t>
            </a:r>
            <a:r>
              <a:rPr lang="fr-FR" sz="1400" dirty="0" smtClean="0"/>
              <a:t>: </a:t>
            </a:r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</a:t>
            </a:r>
            <a:r>
              <a:rPr lang="en-US" sz="1400" dirty="0" smtClean="0">
                <a:hlinkClick r:id="rId5"/>
              </a:rPr>
              <a:t>www.eib.org/projects/sectors/transport/cleaner-transport-facility.htm</a:t>
            </a:r>
            <a:endParaRPr lang="fr-FR" sz="1400" dirty="0" smtClean="0"/>
          </a:p>
          <a:p>
            <a:pPr marL="0" indent="0" algn="ctr">
              <a:buNone/>
            </a:pPr>
            <a:r>
              <a:rPr lang="fr-FR" sz="1400" dirty="0" err="1" smtClean="0"/>
              <a:t>Cleaner</a:t>
            </a:r>
            <a:r>
              <a:rPr lang="fr-FR" sz="1400" dirty="0" smtClean="0"/>
              <a:t> </a:t>
            </a:r>
            <a:r>
              <a:rPr lang="fr-FR" sz="1400" dirty="0"/>
              <a:t>Transport </a:t>
            </a:r>
            <a:r>
              <a:rPr lang="fr-FR" sz="1400" dirty="0" err="1"/>
              <a:t>facility</a:t>
            </a:r>
            <a:r>
              <a:rPr lang="fr-FR" sz="1400" dirty="0"/>
              <a:t> </a:t>
            </a:r>
            <a:r>
              <a:rPr lang="fr-FR" sz="1400" dirty="0" smtClean="0"/>
              <a:t>brochure: </a:t>
            </a: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www.eib.org/infocentre/publications/all/cleaner-transport-facility.htm</a:t>
            </a:r>
            <a:endParaRPr lang="en-US" sz="1400" dirty="0" smtClean="0"/>
          </a:p>
          <a:p>
            <a:pPr marL="0" indent="0" algn="ctr">
              <a:buNone/>
            </a:pPr>
            <a:r>
              <a:rPr lang="fr-FR" sz="1400" dirty="0"/>
              <a:t>More information at: </a:t>
            </a:r>
            <a:r>
              <a:rPr lang="fr-FR" sz="1400" dirty="0">
                <a:hlinkClick r:id="rId7"/>
              </a:rPr>
              <a:t>www.eib.org</a:t>
            </a:r>
            <a:endParaRPr lang="fr-FR" sz="1400" dirty="0"/>
          </a:p>
          <a:p>
            <a:pPr marL="0" indent="0" algn="ctr">
              <a:buNone/>
            </a:pPr>
            <a:r>
              <a:rPr lang="fr-FR" sz="1400" dirty="0" smtClean="0"/>
              <a:t>Tel</a:t>
            </a:r>
            <a:r>
              <a:rPr lang="fr-FR" sz="1400" dirty="0" smtClean="0"/>
              <a:t>.: +352 </a:t>
            </a:r>
            <a:r>
              <a:rPr lang="fr-FR" sz="1400" dirty="0" smtClean="0"/>
              <a:t>4379-22000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840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B Office Theme">
  <a:themeElements>
    <a:clrScheme name="BEI">
      <a:dk1>
        <a:srgbClr val="000000"/>
      </a:dk1>
      <a:lt1>
        <a:srgbClr val="FFFFFF"/>
      </a:lt1>
      <a:dk2>
        <a:srgbClr val="0051A5"/>
      </a:dk2>
      <a:lt2>
        <a:srgbClr val="E7E6E6"/>
      </a:lt2>
      <a:accent1>
        <a:srgbClr val="0051A5"/>
      </a:accent1>
      <a:accent2>
        <a:srgbClr val="9B9E9F"/>
      </a:accent2>
      <a:accent3>
        <a:srgbClr val="E4702A"/>
      </a:accent3>
      <a:accent4>
        <a:srgbClr val="2CA7D3"/>
      </a:accent4>
      <a:accent5>
        <a:srgbClr val="DC3D50"/>
      </a:accent5>
      <a:accent6>
        <a:srgbClr val="8CC13F"/>
      </a:accent6>
      <a:hlink>
        <a:srgbClr val="0051A5"/>
      </a:hlink>
      <a:folHlink>
        <a:srgbClr val="6E4E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2767</TotalTime>
  <Words>318</Words>
  <Application>Microsoft Office PowerPoint</Application>
  <PresentationFormat>On-screen Show (4:3)</PresentationFormat>
  <Paragraphs>93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EIB Office Theme</vt:lpstr>
      <vt:lpstr>EIB: A Bank with a green lining</vt:lpstr>
      <vt:lpstr>Our offer: Cleaner Transport Facility</vt:lpstr>
      <vt:lpstr>EIB products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KEULEN Birgitte</cp:lastModifiedBy>
  <cp:revision>166</cp:revision>
  <cp:lastPrinted>2017-02-10T11:51:24Z</cp:lastPrinted>
  <dcterms:created xsi:type="dcterms:W3CDTF">2017-01-13T08:08:35Z</dcterms:created>
  <dcterms:modified xsi:type="dcterms:W3CDTF">2017-09-14T12:56:47Z</dcterms:modified>
</cp:coreProperties>
</file>