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67" r:id="rId2"/>
    <p:sldId id="307" r:id="rId3"/>
    <p:sldId id="277" r:id="rId4"/>
    <p:sldId id="333" r:id="rId5"/>
    <p:sldId id="289" r:id="rId6"/>
    <p:sldId id="328" r:id="rId7"/>
    <p:sldId id="329" r:id="rId8"/>
    <p:sldId id="330" r:id="rId9"/>
    <p:sldId id="279" r:id="rId10"/>
    <p:sldId id="281" r:id="rId11"/>
    <p:sldId id="283" r:id="rId12"/>
    <p:sldId id="286" r:id="rId13"/>
    <p:sldId id="302" r:id="rId14"/>
    <p:sldId id="332" r:id="rId15"/>
    <p:sldId id="303" r:id="rId16"/>
    <p:sldId id="282" r:id="rId17"/>
    <p:sldId id="309" r:id="rId18"/>
    <p:sldId id="334" r:id="rId19"/>
    <p:sldId id="291" r:id="rId20"/>
    <p:sldId id="336" r:id="rId21"/>
    <p:sldId id="337" r:id="rId22"/>
    <p:sldId id="338" r:id="rId23"/>
    <p:sldId id="290" r:id="rId24"/>
    <p:sldId id="292" r:id="rId25"/>
    <p:sldId id="293" r:id="rId26"/>
    <p:sldId id="294" r:id="rId27"/>
    <p:sldId id="335" r:id="rId28"/>
    <p:sldId id="295" r:id="rId29"/>
    <p:sldId id="296" r:id="rId30"/>
    <p:sldId id="284" r:id="rId31"/>
    <p:sldId id="311" r:id="rId32"/>
  </p:sldIdLst>
  <p:sldSz cx="9144000" cy="6858000" type="screen4x3"/>
  <p:notesSz cx="6718300" cy="98552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1117">
          <p15:clr>
            <a:srgbClr val="A4A3A4"/>
          </p15:clr>
        </p15:guide>
        <p15:guide id="2" pos="2880">
          <p15:clr>
            <a:srgbClr val="A4A3A4"/>
          </p15:clr>
        </p15:guide>
      </p15:sldGuideLst>
    </p:ext>
    <p:ext uri="{2D200454-40CA-4A62-9FC3-DE9A4176ACB9}">
      <p15:notesGuideLst xmlns:p15="http://schemas.microsoft.com/office/powerpoint/2012/main" xmlns="">
        <p15:guide id="1" orient="horz" pos="3104">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FF9966"/>
    <a:srgbClr val="99CCFF"/>
    <a:srgbClr val="CCFFCC"/>
    <a:srgbClr val="3E5977"/>
    <a:srgbClr val="CCCCFF"/>
    <a:srgbClr val="FFCC66"/>
    <a:srgbClr val="CCFFFF"/>
    <a:srgbClr val="FFFF99"/>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06" autoAdjust="0"/>
    <p:restoredTop sz="96473" autoAdjust="0"/>
  </p:normalViewPr>
  <p:slideViewPr>
    <p:cSldViewPr>
      <p:cViewPr>
        <p:scale>
          <a:sx n="116" d="100"/>
          <a:sy n="116" d="100"/>
        </p:scale>
        <p:origin x="-1410" y="-54"/>
      </p:cViewPr>
      <p:guideLst>
        <p:guide orient="horz" pos="1117"/>
        <p:guide pos="2880"/>
      </p:guideLst>
    </p:cSldViewPr>
  </p:slideViewPr>
  <p:outlineViewPr>
    <p:cViewPr>
      <p:scale>
        <a:sx n="33" d="100"/>
        <a:sy n="33" d="100"/>
      </p:scale>
      <p:origin x="0" y="-190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978" y="-96"/>
      </p:cViewPr>
      <p:guideLst>
        <p:guide orient="horz" pos="3104"/>
        <p:guide pos="21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43"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0"/>
            <a:ext cx="2911995" cy="493312"/>
          </a:xfrm>
          <a:prstGeom prst="rect">
            <a:avLst/>
          </a:prstGeom>
          <a:noFill/>
          <a:ln w="9525">
            <a:noFill/>
            <a:miter lim="800000"/>
            <a:headEnd/>
            <a:tailEnd/>
          </a:ln>
          <a:effectLst/>
        </p:spPr>
        <p:txBody>
          <a:bodyPr vert="horz" wrap="square" lIns="90288" tIns="45144" rIns="90288" bIns="45144"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04737" y="0"/>
            <a:ext cx="2911995" cy="493312"/>
          </a:xfrm>
          <a:prstGeom prst="rect">
            <a:avLst/>
          </a:prstGeom>
          <a:noFill/>
          <a:ln w="9525">
            <a:noFill/>
            <a:miter lim="800000"/>
            <a:headEnd/>
            <a:tailEnd/>
          </a:ln>
          <a:effectLst/>
        </p:spPr>
        <p:txBody>
          <a:bodyPr vert="horz" wrap="square" lIns="90288" tIns="45144" rIns="90288" bIns="45144"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1" y="9360314"/>
            <a:ext cx="2911995" cy="493311"/>
          </a:xfrm>
          <a:prstGeom prst="rect">
            <a:avLst/>
          </a:prstGeom>
          <a:noFill/>
          <a:ln w="9525">
            <a:noFill/>
            <a:miter lim="800000"/>
            <a:headEnd/>
            <a:tailEnd/>
          </a:ln>
          <a:effectLst/>
        </p:spPr>
        <p:txBody>
          <a:bodyPr vert="horz" wrap="square" lIns="90288" tIns="45144" rIns="90288" bIns="45144"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04737" y="9360314"/>
            <a:ext cx="2911995" cy="493311"/>
          </a:xfrm>
          <a:prstGeom prst="rect">
            <a:avLst/>
          </a:prstGeom>
          <a:noFill/>
          <a:ln w="9525">
            <a:noFill/>
            <a:miter lim="800000"/>
            <a:headEnd/>
            <a:tailEnd/>
          </a:ln>
          <a:effectLst/>
        </p:spPr>
        <p:txBody>
          <a:bodyPr vert="horz" wrap="square" lIns="90288" tIns="45144" rIns="90288" bIns="45144"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1500096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911995" cy="493312"/>
          </a:xfrm>
          <a:prstGeom prst="rect">
            <a:avLst/>
          </a:prstGeom>
          <a:noFill/>
          <a:ln w="9525">
            <a:noFill/>
            <a:miter lim="800000"/>
            <a:headEnd/>
            <a:tailEnd/>
          </a:ln>
          <a:effectLst/>
        </p:spPr>
        <p:txBody>
          <a:bodyPr vert="horz" wrap="square" lIns="90288" tIns="45144" rIns="90288" bIns="45144"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04737" y="0"/>
            <a:ext cx="2911995" cy="493312"/>
          </a:xfrm>
          <a:prstGeom prst="rect">
            <a:avLst/>
          </a:prstGeom>
          <a:noFill/>
          <a:ln w="9525">
            <a:noFill/>
            <a:miter lim="800000"/>
            <a:headEnd/>
            <a:tailEnd/>
          </a:ln>
          <a:effectLst/>
        </p:spPr>
        <p:txBody>
          <a:bodyPr vert="horz" wrap="square" lIns="90288" tIns="45144" rIns="90288" bIns="45144"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1517" y="4680946"/>
            <a:ext cx="5375268" cy="4435076"/>
          </a:xfrm>
          <a:prstGeom prst="rect">
            <a:avLst/>
          </a:prstGeom>
          <a:noFill/>
          <a:ln w="9525">
            <a:noFill/>
            <a:miter lim="800000"/>
            <a:headEnd/>
            <a:tailEnd/>
          </a:ln>
          <a:effectLst/>
        </p:spPr>
        <p:txBody>
          <a:bodyPr vert="horz" wrap="square" lIns="90288" tIns="45144" rIns="90288" bIns="45144"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1" y="9360314"/>
            <a:ext cx="2911995" cy="493311"/>
          </a:xfrm>
          <a:prstGeom prst="rect">
            <a:avLst/>
          </a:prstGeom>
          <a:noFill/>
          <a:ln w="9525">
            <a:noFill/>
            <a:miter lim="800000"/>
            <a:headEnd/>
            <a:tailEnd/>
          </a:ln>
          <a:effectLst/>
        </p:spPr>
        <p:txBody>
          <a:bodyPr vert="horz" wrap="square" lIns="90288" tIns="45144" rIns="90288" bIns="45144"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04737" y="9360314"/>
            <a:ext cx="2911995" cy="493311"/>
          </a:xfrm>
          <a:prstGeom prst="rect">
            <a:avLst/>
          </a:prstGeom>
          <a:noFill/>
          <a:ln w="9525">
            <a:noFill/>
            <a:miter lim="800000"/>
            <a:headEnd/>
            <a:tailEnd/>
          </a:ln>
          <a:effectLst/>
        </p:spPr>
        <p:txBody>
          <a:bodyPr vert="horz" wrap="square" lIns="90288" tIns="45144" rIns="90288" bIns="45144"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807406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77018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The benefits and opportunities of transition were also highlighted: innovative, quickly maturing and available technologies being in place and civil society being increasingly interested and ready to participate in the energy system transformative changes. Island's often small and closed energy systems were quoted as perfect environments for innovative solutions. Many islands' representatives built their interventions at the conference around specific examples of existing projects and planned clean energy transitions of their islands</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20</a:t>
            </a:fld>
            <a:endParaRPr lang="en-GB"/>
          </a:p>
        </p:txBody>
      </p:sp>
    </p:spTree>
    <p:extLst>
      <p:ext uri="{BB962C8B-B14F-4D97-AF65-F5344CB8AC3E}">
        <p14:creationId xmlns:p14="http://schemas.microsoft.com/office/powerpoint/2010/main" val="3735583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solidFill>
                  <a:schemeClr val="accent6"/>
                </a:solidFill>
              </a:rPr>
              <a:t>Legal analysis and support, a description of how the investments will be financed and, if relevant, how the financing will be </a:t>
            </a:r>
            <a:r>
              <a:rPr lang="en-US" sz="1200" b="0" dirty="0" err="1" smtClean="0">
                <a:solidFill>
                  <a:schemeClr val="accent6"/>
                </a:solidFill>
              </a:rPr>
              <a:t>mobilised</a:t>
            </a:r>
            <a:r>
              <a:rPr lang="en-US" sz="1200" b="0" dirty="0" smtClean="0">
                <a:solidFill>
                  <a:schemeClr val="accent6"/>
                </a:solidFill>
              </a:rPr>
              <a:t> locally, advice on available funds and a design of the process to launch the investments.</a:t>
            </a:r>
          </a:p>
          <a:p>
            <a:endParaRPr lang="en-US" sz="1200" b="0" dirty="0" smtClean="0">
              <a:solidFill>
                <a:schemeClr val="accent6"/>
              </a:solidFill>
            </a:endParaRPr>
          </a:p>
          <a:p>
            <a:r>
              <a:rPr lang="en-US" sz="1200" b="0" dirty="0" smtClean="0">
                <a:solidFill>
                  <a:schemeClr val="accent6"/>
                </a:solidFill>
              </a:rPr>
              <a:t>It can also cover the support for information and engagement actions among the islands inhabitants in the view of ensuring their acceptance, projects participation and co-ownership, also </a:t>
            </a:r>
            <a:r>
              <a:rPr lang="en-US" sz="1200" b="0" dirty="0" err="1" smtClean="0">
                <a:solidFill>
                  <a:schemeClr val="accent6"/>
                </a:solidFill>
              </a:rPr>
              <a:t>mobilising</a:t>
            </a:r>
            <a:r>
              <a:rPr lang="en-US" sz="1200" b="0" dirty="0" smtClean="0">
                <a:solidFill>
                  <a:schemeClr val="accent6"/>
                </a:solidFill>
              </a:rPr>
              <a:t> local financing;</a:t>
            </a:r>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21</a:t>
            </a:fld>
            <a:endParaRPr lang="en-GB"/>
          </a:p>
        </p:txBody>
      </p:sp>
    </p:spTree>
    <p:extLst>
      <p:ext uri="{BB962C8B-B14F-4D97-AF65-F5344CB8AC3E}">
        <p14:creationId xmlns:p14="http://schemas.microsoft.com/office/powerpoint/2010/main" val="37618909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45107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7384"/>
            <a:ext cx="9168000" cy="6876000"/>
          </a:xfrm>
          <a:prstGeom prst="rect">
            <a:avLst/>
          </a:prstGeom>
        </p:spPr>
      </p:pic>
      <p:sp>
        <p:nvSpPr>
          <p:cNvPr id="11" name="Title 1"/>
          <p:cNvSpPr>
            <a:spLocks noGrp="1"/>
          </p:cNvSpPr>
          <p:nvPr>
            <p:ph type="title"/>
          </p:nvPr>
        </p:nvSpPr>
        <p:spPr>
          <a:xfrm>
            <a:off x="479544" y="44624"/>
            <a:ext cx="8208912" cy="576064"/>
          </a:xfrm>
        </p:spPr>
        <p:txBody>
          <a:bodyPr/>
          <a:lstStyle>
            <a:lvl1pPr marL="358775" indent="-358775" algn="ctr">
              <a:defRPr sz="2800" b="0">
                <a:solidFill>
                  <a:schemeClr val="bg1"/>
                </a:solidFill>
              </a:defRPr>
            </a:lvl1pPr>
          </a:lstStyle>
          <a:p>
            <a:r>
              <a:rPr lang="en-US" dirty="0"/>
              <a:t>Click to edit Master title style</a:t>
            </a:r>
            <a:endParaRPr lang="en-GB" dirty="0"/>
          </a:p>
        </p:txBody>
      </p:sp>
      <p:sp>
        <p:nvSpPr>
          <p:cNvPr id="12" name="Content Placeholder 2"/>
          <p:cNvSpPr>
            <a:spLocks noGrp="1"/>
          </p:cNvSpPr>
          <p:nvPr>
            <p:ph idx="1"/>
          </p:nvPr>
        </p:nvSpPr>
        <p:spPr>
          <a:xfrm>
            <a:off x="467544" y="1052736"/>
            <a:ext cx="8208912" cy="1692771"/>
          </a:xfrm>
          <a:noFill/>
        </p:spPr>
        <p:txBody>
          <a:bodyPr wrap="square" rtlCol="0">
            <a:spAutoFit/>
          </a:bodyPr>
          <a:lstStyle>
            <a:lvl1pPr marL="0" indent="0">
              <a:buNone/>
              <a:defRPr lang="en-US" sz="2400" b="0" u="sng" kern="1200" dirty="0" smtClean="0">
                <a:solidFill>
                  <a:schemeClr val="accent2"/>
                </a:solidFill>
                <a:latin typeface="Verdana" pitchFamily="34" charset="0"/>
              </a:defRPr>
            </a:lvl1pPr>
            <a:lvl3pPr>
              <a:defRPr lang="en-US" sz="2000" b="0" kern="1200" dirty="0" smtClean="0">
                <a:solidFill>
                  <a:schemeClr val="accent2"/>
                </a:solidFill>
                <a:latin typeface="Verdana" pitchFamily="34" charset="0"/>
                <a:ea typeface="+mn-ea"/>
                <a:cs typeface="+mn-cs"/>
              </a:defRPr>
            </a:lvl3pPr>
          </a:lstStyle>
          <a:p>
            <a:pPr lvl="0">
              <a:spcBef>
                <a:spcPct val="0"/>
              </a:spcBef>
              <a:spcAft>
                <a:spcPct val="0"/>
              </a:spcAft>
            </a:pPr>
            <a:r>
              <a:rPr lang="en-US" dirty="0"/>
              <a:t>Click to edit Master text styles</a:t>
            </a:r>
          </a:p>
          <a:p>
            <a:pPr marL="914400" lvl="2">
              <a:spcBef>
                <a:spcPct val="0"/>
              </a:spcBef>
              <a:spcAft>
                <a:spcPct val="0"/>
              </a:spcAft>
            </a:pPr>
            <a:endParaRPr lang="en-US" dirty="0"/>
          </a:p>
          <a:p>
            <a:pPr marL="914400" lvl="2">
              <a:spcBef>
                <a:spcPct val="0"/>
              </a:spcBef>
              <a:spcAft>
                <a:spcPct val="0"/>
              </a:spcAft>
            </a:pPr>
            <a:r>
              <a:rPr lang="en-US" dirty="0"/>
              <a:t>Second level</a:t>
            </a:r>
          </a:p>
          <a:p>
            <a:pPr marL="914400" lvl="2">
              <a:spcBef>
                <a:spcPct val="0"/>
              </a:spcBef>
              <a:spcAft>
                <a:spcPct val="0"/>
              </a:spcAft>
            </a:pPr>
            <a:r>
              <a:rPr lang="en-US" dirty="0"/>
              <a:t>Third level</a:t>
            </a:r>
          </a:p>
          <a:p>
            <a:pPr marL="914400" lvl="2">
              <a:spcBef>
                <a:spcPct val="0"/>
              </a:spcBef>
              <a:spcAft>
                <a:spcPct val="0"/>
              </a:spcAft>
            </a:pPr>
            <a:endParaRPr lang="en-US" dirty="0"/>
          </a:p>
        </p:txBody>
      </p:sp>
      <p:sp>
        <p:nvSpPr>
          <p:cNvPr id="2" name="TextBox 1"/>
          <p:cNvSpPr txBox="1"/>
          <p:nvPr userDrawn="1"/>
        </p:nvSpPr>
        <p:spPr>
          <a:xfrm>
            <a:off x="8793025" y="6270240"/>
            <a:ext cx="576064" cy="261610"/>
          </a:xfrm>
          <a:prstGeom prst="rect">
            <a:avLst/>
          </a:prstGeom>
          <a:noFill/>
        </p:spPr>
        <p:txBody>
          <a:bodyPr wrap="square" rtlCol="0">
            <a:spAutoFit/>
          </a:bodyPr>
          <a:lstStyle/>
          <a:p>
            <a:fld id="{81B141D9-A0E2-424D-9C61-9B90F24AEDEA}" type="slidenum">
              <a:rPr lang="en-GB" sz="1100" b="0" smtClean="0">
                <a:solidFill>
                  <a:schemeClr val="bg1">
                    <a:lumMod val="50000"/>
                  </a:schemeClr>
                </a:solidFill>
              </a:rPr>
              <a:t>‹#›</a:t>
            </a:fld>
            <a:endParaRPr lang="en-GB" sz="7200" b="0" dirty="0">
              <a:solidFill>
                <a:schemeClr val="bg1">
                  <a:lumMod val="50000"/>
                </a:schemeClr>
              </a:solidFill>
            </a:endParaRPr>
          </a:p>
        </p:txBody>
      </p:sp>
    </p:spTree>
    <p:extLst>
      <p:ext uri="{BB962C8B-B14F-4D97-AF65-F5344CB8AC3E}">
        <p14:creationId xmlns:p14="http://schemas.microsoft.com/office/powerpoint/2010/main" val="2332425952"/>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a:defRPr/>
            </a:pPr>
            <a:endParaRPr lang="en-GB"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9C8D21B7-B314-438C-91E9-7FF9087DC078}" type="slidenum">
              <a:rPr lang="en-GB" smtClean="0"/>
              <a:pPr>
                <a:defRPr/>
              </a:pPr>
              <a:t>‹#›</a:t>
            </a:fld>
            <a:endParaRPr lang="en-GB"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b="89272"/>
          <a:stretch/>
        </p:blipFill>
        <p:spPr>
          <a:xfrm>
            <a:off x="12512" y="6147758"/>
            <a:ext cx="9168000" cy="737626"/>
          </a:xfrm>
          <a:prstGeom prst="rect">
            <a:avLst/>
          </a:prstGeom>
        </p:spPr>
      </p:pic>
    </p:spTree>
    <p:extLst>
      <p:ext uri="{BB962C8B-B14F-4D97-AF65-F5344CB8AC3E}">
        <p14:creationId xmlns:p14="http://schemas.microsoft.com/office/powerpoint/2010/main" val="2215623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68000" cy="6876000"/>
          </a:xfrm>
          <a:prstGeom prst="rect">
            <a:avLst/>
          </a:prstGeom>
        </p:spPr>
      </p:pic>
      <p:sp>
        <p:nvSpPr>
          <p:cNvPr id="11" name="Title 1"/>
          <p:cNvSpPr>
            <a:spLocks noGrp="1"/>
          </p:cNvSpPr>
          <p:nvPr>
            <p:ph type="title"/>
          </p:nvPr>
        </p:nvSpPr>
        <p:spPr>
          <a:xfrm>
            <a:off x="2843809" y="1412776"/>
            <a:ext cx="5904656" cy="576064"/>
          </a:xfrm>
        </p:spPr>
        <p:txBody>
          <a:bodyPr/>
          <a:lstStyle>
            <a:lvl1pPr marL="358775" indent="-358775">
              <a:defRPr sz="1600" b="1">
                <a:solidFill>
                  <a:srgbClr val="34677E"/>
                </a:solidFill>
              </a:defRPr>
            </a:lvl1pPr>
          </a:lstStyle>
          <a:p>
            <a:r>
              <a:rPr lang="en-US" dirty="0"/>
              <a:t>Click to edit Master title style</a:t>
            </a:r>
            <a:endParaRPr lang="en-GB" dirty="0"/>
          </a:p>
        </p:txBody>
      </p:sp>
      <p:sp>
        <p:nvSpPr>
          <p:cNvPr id="12" name="Content Placeholder 2"/>
          <p:cNvSpPr>
            <a:spLocks noGrp="1"/>
          </p:cNvSpPr>
          <p:nvPr>
            <p:ph idx="1"/>
          </p:nvPr>
        </p:nvSpPr>
        <p:spPr>
          <a:xfrm>
            <a:off x="2843808" y="1988840"/>
            <a:ext cx="5904656" cy="3969256"/>
          </a:xfrm>
        </p:spPr>
        <p:txBody>
          <a:bodyPr/>
          <a:lstStyle>
            <a:lvl1pPr marL="0" indent="0">
              <a:spcAft>
                <a:spcPts val="600"/>
              </a:spcAft>
              <a:buClr>
                <a:srgbClr val="C8DF33"/>
              </a:buClr>
              <a:buSzPct val="120000"/>
              <a:buFontTx/>
              <a:buNone/>
              <a:defRPr sz="1600" b="0" i="0">
                <a:solidFill>
                  <a:schemeClr val="tx1">
                    <a:lumMod val="85000"/>
                    <a:lumOff val="15000"/>
                  </a:schemeClr>
                </a:solidFill>
              </a:defRPr>
            </a:lvl1pPr>
            <a:lvl2pPr marL="266700" indent="-266700">
              <a:buClr>
                <a:srgbClr val="C20016"/>
              </a:buClr>
              <a:defRPr>
                <a:solidFill>
                  <a:schemeClr val="tx1">
                    <a:lumMod val="65000"/>
                    <a:lumOff val="35000"/>
                  </a:schemeClr>
                </a:solidFill>
              </a:defRPr>
            </a:lvl2pPr>
            <a:lvl3pPr marL="180975" indent="0">
              <a:spcAft>
                <a:spcPts val="600"/>
              </a:spcAft>
              <a:buFontTx/>
              <a:buNone/>
              <a:defRPr>
                <a:solidFill>
                  <a:schemeClr val="tx1">
                    <a:lumMod val="85000"/>
                    <a:lumOff val="15000"/>
                  </a:schemeClr>
                </a:solidFill>
              </a:defRPr>
            </a:lvl3pPr>
          </a:lstStyle>
          <a:p>
            <a:pPr lvl="0"/>
            <a:r>
              <a:rPr lang="en-US" dirty="0"/>
              <a:t>Click to edit Master text styles</a:t>
            </a:r>
          </a:p>
          <a:p>
            <a:pPr lvl="0"/>
            <a:r>
              <a:rPr lang="en-US" dirty="0"/>
              <a:t>Third level</a:t>
            </a:r>
          </a:p>
          <a:p>
            <a:pPr lvl="2"/>
            <a:endParaRPr lang="en-US" dirty="0"/>
          </a:p>
        </p:txBody>
      </p:sp>
      <p:sp>
        <p:nvSpPr>
          <p:cNvPr id="5" name="Content Placeholder 2"/>
          <p:cNvSpPr>
            <a:spLocks noGrp="1"/>
          </p:cNvSpPr>
          <p:nvPr>
            <p:ph idx="10"/>
          </p:nvPr>
        </p:nvSpPr>
        <p:spPr>
          <a:xfrm>
            <a:off x="467544" y="1412776"/>
            <a:ext cx="2160240" cy="2088232"/>
          </a:xfrm>
        </p:spPr>
        <p:txBody>
          <a:bodyPr/>
          <a:lstStyle>
            <a:lvl1pPr marL="0" indent="0">
              <a:spcAft>
                <a:spcPts val="600"/>
              </a:spcAft>
              <a:buClr>
                <a:srgbClr val="C8DF33"/>
              </a:buClr>
              <a:buSzPct val="120000"/>
              <a:buFontTx/>
              <a:buNone/>
              <a:defRPr sz="1600" b="0" i="0">
                <a:solidFill>
                  <a:schemeClr val="tx1">
                    <a:lumMod val="85000"/>
                    <a:lumOff val="15000"/>
                  </a:schemeClr>
                </a:solidFill>
              </a:defRPr>
            </a:lvl1pPr>
            <a:lvl2pPr marL="266700" indent="-266700">
              <a:buClr>
                <a:srgbClr val="C20016"/>
              </a:buClr>
              <a:defRPr>
                <a:solidFill>
                  <a:schemeClr val="tx1">
                    <a:lumMod val="65000"/>
                    <a:lumOff val="35000"/>
                  </a:schemeClr>
                </a:solidFill>
              </a:defRPr>
            </a:lvl2pPr>
            <a:lvl3pPr marL="180975" indent="0">
              <a:spcAft>
                <a:spcPts val="600"/>
              </a:spcAft>
              <a:buFontTx/>
              <a:buNone/>
              <a:defRPr>
                <a:solidFill>
                  <a:schemeClr val="tx1">
                    <a:lumMod val="85000"/>
                    <a:lumOff val="15000"/>
                  </a:schemeClr>
                </a:solidFill>
              </a:defRPr>
            </a:lvl3pPr>
          </a:lstStyle>
          <a:p>
            <a:pPr lvl="2"/>
            <a:endParaRPr lang="en-US" dirty="0"/>
          </a:p>
        </p:txBody>
      </p:sp>
    </p:spTree>
    <p:extLst>
      <p:ext uri="{BB962C8B-B14F-4D97-AF65-F5344CB8AC3E}">
        <p14:creationId xmlns:p14="http://schemas.microsoft.com/office/powerpoint/2010/main" val="3664542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5199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err="1"/>
              <a:t>Lorem</a:t>
            </a:r>
            <a:r>
              <a:rPr lang="en-GB" dirty="0"/>
              <a:t> </a:t>
            </a:r>
            <a:r>
              <a:rPr lang="en-GB" dirty="0" err="1"/>
              <a:t>ipsum</a:t>
            </a:r>
            <a:endParaRPr lang="en-GB" dirty="0"/>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a:t>Et </a:t>
            </a:r>
            <a:r>
              <a:rPr lang="fr-BE" dirty="0" err="1"/>
              <a:t>dolor</a:t>
            </a:r>
            <a:r>
              <a:rPr lang="fr-BE" dirty="0"/>
              <a:t> </a:t>
            </a:r>
            <a:r>
              <a:rPr lang="fr-BE" dirty="0" err="1"/>
              <a:t>fragum</a:t>
            </a:r>
            <a:endParaRPr lang="en-GB" dirty="0"/>
          </a:p>
          <a:p>
            <a:pPr lvl="2"/>
            <a:r>
              <a:rPr lang="en-GB" dirty="0"/>
              <a:t>- Et </a:t>
            </a:r>
            <a:r>
              <a:rPr lang="en-GB" dirty="0" err="1"/>
              <a:t>dolor</a:t>
            </a:r>
            <a:r>
              <a:rPr lang="en-GB" dirty="0"/>
              <a:t> </a:t>
            </a:r>
            <a:r>
              <a:rPr lang="en-GB" dirty="0" err="1"/>
              <a:t>fragum</a:t>
            </a:r>
            <a:endParaRPr lang="en-GB"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8" r:id="rId1"/>
    <p:sldLayoutId id="2147483755" r:id="rId2"/>
    <p:sldLayoutId id="2147483759" r:id="rId3"/>
    <p:sldLayoutId id="2147483756" r:id="rId4"/>
    <p:sldLayoutId id="2147483760" r:id="rId5"/>
  </p:sldLayoutIdLst>
  <p:txStyles>
    <p:titleStyle>
      <a:lvl1pPr marL="358775" indent="-358775" algn="l" rtl="0" eaLnBrk="0" fontAlgn="base" hangingPunct="0">
        <a:spcBef>
          <a:spcPct val="0"/>
        </a:spcBef>
        <a:spcAft>
          <a:spcPct val="0"/>
        </a:spcAft>
        <a:defRPr sz="2400" b="1">
          <a:solidFill>
            <a:srgbClr val="34677E"/>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180975" indent="-180975" algn="l" rtl="0" eaLnBrk="0" fontAlgn="base" hangingPunct="0">
        <a:spcBef>
          <a:spcPct val="20000"/>
        </a:spcBef>
        <a:spcAft>
          <a:spcPts val="600"/>
        </a:spcAft>
        <a:buClr>
          <a:srgbClr val="C8DF33"/>
        </a:buClr>
        <a:buFont typeface="Arial" panose="020B0604020202020204" pitchFamily="34" charset="0"/>
        <a:buChar char="•"/>
        <a:defRPr sz="20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ec.europa.eu/energy/en/topics/markets-and-consumers/smart-grids-and-meters/smart-grids-task-forc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slide" Target="slide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96652" y="5589240"/>
            <a:ext cx="4087316" cy="936104"/>
          </a:xfrm>
          <a:prstGeom prst="rect">
            <a:avLst/>
          </a:prstGeom>
        </p:spPr>
        <p:txBody>
          <a:bodyPr/>
          <a:lstStyle>
            <a:lvl1pPr marL="180975" indent="-180975" algn="l" rtl="0" eaLnBrk="0" fontAlgn="base" hangingPunct="0">
              <a:spcBef>
                <a:spcPct val="20000"/>
              </a:spcBef>
              <a:spcAft>
                <a:spcPts val="600"/>
              </a:spcAft>
              <a:buClr>
                <a:srgbClr val="C8DF33"/>
              </a:buClr>
              <a:buFont typeface="Arial" panose="020B0604020202020204" pitchFamily="34" charset="0"/>
              <a:buChar char="•"/>
              <a:defRPr sz="20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r">
              <a:spcBef>
                <a:spcPts val="0"/>
              </a:spcBef>
              <a:buNone/>
            </a:pPr>
            <a:endParaRPr lang="fr-BE" sz="1400" b="0" kern="0" dirty="0">
              <a:solidFill>
                <a:schemeClr val="bg1"/>
              </a:solidFill>
              <a:latin typeface="EC Square Sans Pro Medium" panose="020B0500000000020004" pitchFamily="34" charset="0"/>
            </a:endParaRPr>
          </a:p>
        </p:txBody>
      </p:sp>
      <p:sp>
        <p:nvSpPr>
          <p:cNvPr id="3" name="TextBox 2"/>
          <p:cNvSpPr txBox="1"/>
          <p:nvPr/>
        </p:nvSpPr>
        <p:spPr>
          <a:xfrm>
            <a:off x="107504" y="3807038"/>
            <a:ext cx="3024336" cy="2554545"/>
          </a:xfrm>
          <a:prstGeom prst="rect">
            <a:avLst/>
          </a:prstGeom>
          <a:noFill/>
        </p:spPr>
        <p:txBody>
          <a:bodyPr wrap="square" rtlCol="0">
            <a:spAutoFit/>
          </a:bodyPr>
          <a:lstStyle/>
          <a:p>
            <a:r>
              <a:rPr lang="en-GB" sz="1600" dirty="0">
                <a:solidFill>
                  <a:schemeClr val="accent6"/>
                </a:solidFill>
              </a:rPr>
              <a:t>Rémy Dénos</a:t>
            </a:r>
          </a:p>
          <a:p>
            <a:r>
              <a:rPr lang="en-GB" sz="1600" dirty="0" smtClean="0">
                <a:solidFill>
                  <a:schemeClr val="accent6"/>
                </a:solidFill>
              </a:rPr>
              <a:t>Mark </a:t>
            </a:r>
            <a:r>
              <a:rPr lang="en-GB" sz="1600" dirty="0">
                <a:solidFill>
                  <a:schemeClr val="accent6"/>
                </a:solidFill>
              </a:rPr>
              <a:t>v</a:t>
            </a:r>
            <a:r>
              <a:rPr lang="en-GB" sz="1600" dirty="0" smtClean="0">
                <a:solidFill>
                  <a:schemeClr val="accent6"/>
                </a:solidFill>
              </a:rPr>
              <a:t>an </a:t>
            </a:r>
            <a:r>
              <a:rPr lang="en-GB" sz="1600" dirty="0" err="1" smtClean="0">
                <a:solidFill>
                  <a:schemeClr val="accent6"/>
                </a:solidFill>
              </a:rPr>
              <a:t>Stiphout</a:t>
            </a:r>
            <a:endParaRPr lang="en-GB" sz="1600" dirty="0" smtClean="0">
              <a:solidFill>
                <a:schemeClr val="accent6"/>
              </a:solidFill>
            </a:endParaRPr>
          </a:p>
          <a:p>
            <a:r>
              <a:rPr lang="en-GB" sz="1600" dirty="0" smtClean="0">
                <a:solidFill>
                  <a:schemeClr val="accent6"/>
                </a:solidFill>
              </a:rPr>
              <a:t>Jean-Marie </a:t>
            </a:r>
            <a:r>
              <a:rPr lang="en-GB" sz="1600" dirty="0" err="1" smtClean="0">
                <a:solidFill>
                  <a:schemeClr val="accent6"/>
                </a:solidFill>
              </a:rPr>
              <a:t>Bemtgen</a:t>
            </a:r>
            <a:endParaRPr lang="en-GB" sz="1600" dirty="0" smtClean="0">
              <a:solidFill>
                <a:schemeClr val="accent6"/>
              </a:solidFill>
            </a:endParaRPr>
          </a:p>
          <a:p>
            <a:endParaRPr lang="en-GB" sz="1600" b="0" dirty="0">
              <a:solidFill>
                <a:schemeClr val="accent6"/>
              </a:solidFill>
            </a:endParaRPr>
          </a:p>
          <a:p>
            <a:r>
              <a:rPr lang="en-GB" sz="1600" b="0" dirty="0" smtClean="0">
                <a:solidFill>
                  <a:schemeClr val="accent6"/>
                </a:solidFill>
              </a:rPr>
              <a:t>DG ENER</a:t>
            </a:r>
          </a:p>
          <a:p>
            <a:r>
              <a:rPr lang="en-GB" sz="1600" b="0" dirty="0" smtClean="0">
                <a:solidFill>
                  <a:schemeClr val="accent6"/>
                </a:solidFill>
              </a:rPr>
              <a:t>New </a:t>
            </a:r>
            <a:r>
              <a:rPr lang="en-GB" sz="1600" b="0" dirty="0">
                <a:solidFill>
                  <a:schemeClr val="accent6"/>
                </a:solidFill>
              </a:rPr>
              <a:t>Energy Technologies and Clean Coal</a:t>
            </a:r>
          </a:p>
          <a:p>
            <a:endParaRPr lang="en-GB" sz="1600" b="0" dirty="0">
              <a:solidFill>
                <a:schemeClr val="accent6"/>
              </a:solidFill>
            </a:endParaRPr>
          </a:p>
          <a:p>
            <a:r>
              <a:rPr lang="fr-FR" sz="1600" b="0" dirty="0">
                <a:solidFill>
                  <a:schemeClr val="accent6"/>
                </a:solidFill>
              </a:rPr>
              <a:t>Energy Info </a:t>
            </a:r>
            <a:r>
              <a:rPr lang="fr-FR" sz="1600" b="0" dirty="0" err="1">
                <a:solidFill>
                  <a:schemeClr val="accent6"/>
                </a:solidFill>
              </a:rPr>
              <a:t>Days</a:t>
            </a:r>
            <a:r>
              <a:rPr lang="fr-FR" sz="1600" b="0" dirty="0">
                <a:solidFill>
                  <a:schemeClr val="accent6"/>
                </a:solidFill>
              </a:rPr>
              <a:t> </a:t>
            </a:r>
            <a:r>
              <a:rPr lang="fr-FR" sz="1600" b="0" dirty="0" smtClean="0">
                <a:solidFill>
                  <a:schemeClr val="accent6"/>
                </a:solidFill>
              </a:rPr>
              <a:t>2017</a:t>
            </a:r>
          </a:p>
          <a:p>
            <a:endParaRPr lang="fr-FR" sz="1600" b="0" dirty="0" smtClean="0">
              <a:solidFill>
                <a:schemeClr val="accent6"/>
              </a:solidFill>
            </a:endParaRPr>
          </a:p>
        </p:txBody>
      </p:sp>
      <p:sp>
        <p:nvSpPr>
          <p:cNvPr id="4" name="Rectangle 3">
            <a:extLst>
              <a:ext uri="{FF2B5EF4-FFF2-40B4-BE49-F238E27FC236}">
                <a16:creationId xmlns:a16="http://schemas.microsoft.com/office/drawing/2014/main" xmlns="" id="{35DA5366-5378-4C51-80B6-B39838A51CDF}"/>
              </a:ext>
            </a:extLst>
          </p:cNvPr>
          <p:cNvSpPr/>
          <p:nvPr/>
        </p:nvSpPr>
        <p:spPr>
          <a:xfrm>
            <a:off x="4139952" y="3774519"/>
            <a:ext cx="4572000" cy="2246769"/>
          </a:xfrm>
          <a:prstGeom prst="rect">
            <a:avLst/>
          </a:prstGeom>
        </p:spPr>
        <p:txBody>
          <a:bodyPr>
            <a:spAutoFit/>
          </a:bodyPr>
          <a:lstStyle/>
          <a:p>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Secure, clean and efficient energy system</a:t>
            </a:r>
          </a:p>
          <a:p>
            <a:pPr marL="342900" indent="-342900">
              <a:buFont typeface="Arial" panose="020B0604020202020204" pitchFamily="34" charset="0"/>
              <a:buChar char="•"/>
            </a:pPr>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Smart Citizen </a:t>
            </a:r>
            <a:r>
              <a:rPr lang="en-GB" sz="2800" b="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Centered</a:t>
            </a:r>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Energy System</a:t>
            </a:r>
          </a:p>
          <a:p>
            <a:pPr marL="342900" indent="-342900">
              <a:buFont typeface="Arial" panose="020B0604020202020204" pitchFamily="34" charset="0"/>
              <a:buChar char="•"/>
            </a:pPr>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Smart Cities</a:t>
            </a:r>
            <a:endParaRPr lang="en-GB" sz="24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3825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ES-1-2019: Flexibility and retail market </a:t>
            </a:r>
            <a:r>
              <a:rPr lang="en-US" sz="2000" dirty="0" smtClean="0"/>
              <a:t>options</a:t>
            </a:r>
            <a:br>
              <a:rPr lang="en-US" sz="2000" dirty="0" smtClean="0"/>
            </a:br>
            <a:r>
              <a:rPr lang="en-US" sz="2000" dirty="0" smtClean="0"/>
              <a:t> </a:t>
            </a:r>
            <a:r>
              <a:rPr lang="en-US" sz="2000" dirty="0"/>
              <a:t>for the distribution grid</a:t>
            </a:r>
            <a:endParaRPr lang="en-GB" sz="2000" dirty="0"/>
          </a:p>
        </p:txBody>
      </p:sp>
      <p:sp>
        <p:nvSpPr>
          <p:cNvPr id="4" name="TextBox 3"/>
          <p:cNvSpPr txBox="1"/>
          <p:nvPr/>
        </p:nvSpPr>
        <p:spPr>
          <a:xfrm>
            <a:off x="467544" y="1250751"/>
            <a:ext cx="5976940" cy="4770537"/>
          </a:xfrm>
          <a:prstGeom prst="rect">
            <a:avLst/>
          </a:prstGeom>
          <a:noFill/>
        </p:spPr>
        <p:txBody>
          <a:bodyPr wrap="square" rtlCol="0">
            <a:spAutoFit/>
          </a:bodyPr>
          <a:lstStyle/>
          <a:p>
            <a:pPr>
              <a:spcAft>
                <a:spcPts val="1200"/>
              </a:spcAft>
            </a:pPr>
            <a:r>
              <a:rPr lang="en-GB" sz="1800" b="0" u="sng" dirty="0">
                <a:solidFill>
                  <a:schemeClr val="accent2"/>
                </a:solidFill>
              </a:rPr>
              <a:t>Expected Impact: </a:t>
            </a:r>
            <a:r>
              <a:rPr lang="en-US" sz="1600" b="0" dirty="0">
                <a:solidFill>
                  <a:schemeClr val="accent2"/>
                </a:solidFill>
              </a:rPr>
              <a:t>contribute to at least 2 elements</a:t>
            </a:r>
          </a:p>
          <a:p>
            <a:pPr marL="285750" indent="-285750">
              <a:spcAft>
                <a:spcPts val="600"/>
              </a:spcAft>
              <a:buFont typeface="Arial" panose="020B0604020202020204" pitchFamily="34" charset="0"/>
              <a:buChar char="•"/>
            </a:pPr>
            <a:r>
              <a:rPr lang="en-US" sz="1600" b="0" dirty="0">
                <a:solidFill>
                  <a:schemeClr val="accent2"/>
                </a:solidFill>
              </a:rPr>
              <a:t>Enhance flexibility of distribution grids </a:t>
            </a:r>
          </a:p>
          <a:p>
            <a:pPr marL="285750" indent="-285750">
              <a:spcAft>
                <a:spcPts val="600"/>
              </a:spcAft>
              <a:buFont typeface="Arial" panose="020B0604020202020204" pitchFamily="34" charset="0"/>
              <a:buChar char="•"/>
            </a:pPr>
            <a:r>
              <a:rPr lang="en-US" sz="1600" b="0" dirty="0">
                <a:solidFill>
                  <a:schemeClr val="accent2"/>
                </a:solidFill>
              </a:rPr>
              <a:t>D</a:t>
            </a:r>
            <a:r>
              <a:rPr lang="en-US" sz="1600" b="0" dirty="0" smtClean="0">
                <a:solidFill>
                  <a:schemeClr val="accent2"/>
                </a:solidFill>
              </a:rPr>
              <a:t>efine </a:t>
            </a:r>
            <a:r>
              <a:rPr lang="en-US" sz="1600" b="0" dirty="0">
                <a:solidFill>
                  <a:schemeClr val="accent2"/>
                </a:solidFill>
              </a:rPr>
              <a:t>the conditions of a well-functioning market which creates business case for stakeholders willing to provide such flexibility and allow to sustain the necessary investments (e.g. variable price strategies); </a:t>
            </a:r>
          </a:p>
          <a:p>
            <a:pPr marL="285750" indent="-285750">
              <a:spcAft>
                <a:spcPts val="600"/>
              </a:spcAft>
              <a:buFont typeface="Arial" panose="020B0604020202020204" pitchFamily="34" charset="0"/>
              <a:buChar char="•"/>
            </a:pPr>
            <a:r>
              <a:rPr lang="en-US" sz="1600" b="0" dirty="0">
                <a:solidFill>
                  <a:schemeClr val="accent2"/>
                </a:solidFill>
              </a:rPr>
              <a:t>Improve the capability to manage future energy loads including electrical vehicles; </a:t>
            </a:r>
          </a:p>
          <a:p>
            <a:pPr marL="285750" indent="-285750">
              <a:spcAft>
                <a:spcPts val="600"/>
              </a:spcAft>
              <a:buFont typeface="Arial" panose="020B0604020202020204" pitchFamily="34" charset="0"/>
              <a:buChar char="•"/>
            </a:pPr>
            <a:r>
              <a:rPr lang="en-US" sz="1600" b="0" dirty="0">
                <a:solidFill>
                  <a:schemeClr val="accent2"/>
                </a:solidFill>
              </a:rPr>
              <a:t>Improve distribution grid operations which guarantee security of supply and the use of flexibility products while integrating large shares of variable renewables avoiding unnecessary investments by solving congestion; </a:t>
            </a:r>
          </a:p>
          <a:p>
            <a:pPr marL="285750" indent="-285750">
              <a:buFont typeface="Arial" panose="020B0604020202020204" pitchFamily="34" charset="0"/>
              <a:buChar char="•"/>
            </a:pPr>
            <a:r>
              <a:rPr lang="en-US" sz="1600" b="0" dirty="0">
                <a:solidFill>
                  <a:schemeClr val="accent2"/>
                </a:solidFill>
              </a:rPr>
              <a:t>I</a:t>
            </a:r>
            <a:r>
              <a:rPr lang="en-US" sz="1600" b="0" dirty="0" smtClean="0">
                <a:solidFill>
                  <a:schemeClr val="accent2"/>
                </a:solidFill>
              </a:rPr>
              <a:t>nclude </a:t>
            </a:r>
            <a:r>
              <a:rPr lang="en-US" sz="1600" b="0" dirty="0">
                <a:solidFill>
                  <a:schemeClr val="accent2"/>
                </a:solidFill>
              </a:rPr>
              <a:t>ad-hoc indicators to measure the progress against specific objectives </a:t>
            </a:r>
            <a:r>
              <a:rPr lang="en-US" sz="1600" b="0" dirty="0" smtClean="0">
                <a:solidFill>
                  <a:schemeClr val="accent2"/>
                </a:solidFill>
              </a:rPr>
              <a:t>that </a:t>
            </a:r>
            <a:r>
              <a:rPr lang="en-US" sz="1600" b="0" dirty="0">
                <a:solidFill>
                  <a:schemeClr val="accent2"/>
                </a:solidFill>
              </a:rPr>
              <a:t>could be used to assess the progress during the project </a:t>
            </a:r>
            <a:r>
              <a:rPr lang="en-US" sz="1600" b="0" dirty="0" smtClean="0">
                <a:solidFill>
                  <a:schemeClr val="accent2"/>
                </a:solidFill>
              </a:rPr>
              <a:t>life.</a:t>
            </a:r>
            <a:endParaRPr lang="en-US" sz="1600" b="0" dirty="0">
              <a:solidFill>
                <a:schemeClr val="accent2"/>
              </a:solidFill>
            </a:endParaRPr>
          </a:p>
        </p:txBody>
      </p:sp>
      <p:sp>
        <p:nvSpPr>
          <p:cNvPr id="5" name="TextBox 4"/>
          <p:cNvSpPr txBox="1"/>
          <p:nvPr/>
        </p:nvSpPr>
        <p:spPr>
          <a:xfrm>
            <a:off x="6498296" y="4553833"/>
            <a:ext cx="2538200" cy="1323439"/>
          </a:xfrm>
          <a:prstGeom prst="rect">
            <a:avLst/>
          </a:prstGeom>
          <a:solidFill>
            <a:srgbClr val="2D2D8A">
              <a:lumMod val="20000"/>
              <a:lumOff val="80000"/>
            </a:srgbClr>
          </a:solidFill>
          <a:ln w="19050">
            <a:solidFill>
              <a:srgbClr val="333399"/>
            </a:solidFill>
          </a:ln>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Innovation Action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TRL </a:t>
            </a:r>
            <a:r>
              <a:rPr lang="en-GB" sz="1600" b="0" kern="0" dirty="0">
                <a:solidFill>
                  <a:srgbClr val="0F5494"/>
                </a:solidFill>
                <a:latin typeface="Arial" charset="0"/>
              </a:rPr>
              <a:t>between 5 and 8</a:t>
            </a:r>
            <a:endParaRPr kumimoji="0" lang="en-GB" sz="1600" b="0" i="0" u="none" strike="noStrike" kern="0" cap="none" spc="0" normalizeH="0" baseline="0" noProof="0" dirty="0">
              <a:ln>
                <a:noFill/>
              </a:ln>
              <a:solidFill>
                <a:srgbClr val="0F5494"/>
              </a:solidFill>
              <a:effectLst/>
              <a:uLnTx/>
              <a:uFillTx/>
              <a:latin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lang="en-GB" sz="1600" b="0" kern="0" dirty="0">
                <a:solidFill>
                  <a:srgbClr val="0F5494"/>
                </a:solidFill>
                <a:latin typeface="Arial" charset="0"/>
              </a:rPr>
              <a:t>6</a:t>
            </a:r>
            <a:r>
              <a:rPr kumimoji="0" lang="en-GB" sz="1600" b="0" i="0" u="none" strike="noStrike" kern="0" cap="none" spc="0" normalizeH="0" baseline="0" noProof="0" dirty="0">
                <a:ln>
                  <a:noFill/>
                </a:ln>
                <a:solidFill>
                  <a:srgbClr val="0F5494"/>
                </a:solidFill>
                <a:effectLst/>
                <a:uLnTx/>
                <a:uFillTx/>
                <a:latin typeface="Arial" charset="0"/>
              </a:rPr>
              <a:t>-8 </a:t>
            </a:r>
            <a:r>
              <a:rPr kumimoji="0" lang="en-GB" sz="1600" b="0" i="0" u="none" strike="noStrike" kern="0" cap="none" spc="0" normalizeH="0" baseline="0" noProof="0" dirty="0" err="1" smtClean="0">
                <a:ln>
                  <a:noFill/>
                </a:ln>
                <a:solidFill>
                  <a:srgbClr val="0F5494"/>
                </a:solidFill>
                <a:effectLst/>
                <a:uLnTx/>
                <a:uFillTx/>
                <a:latin typeface="Arial" charset="0"/>
              </a:rPr>
              <a:t>MEur</a:t>
            </a:r>
            <a:r>
              <a:rPr kumimoji="0" lang="en-GB" sz="1600" b="0" i="0" u="none" strike="noStrike" kern="0" cap="none" spc="0" normalizeH="0" baseline="0" noProof="0" dirty="0">
                <a:ln>
                  <a:noFill/>
                </a:ln>
                <a:solidFill>
                  <a:srgbClr val="0F5494"/>
                </a:solidFill>
                <a:effectLst/>
                <a:uLnTx/>
                <a:uFillTx/>
                <a:latin typeface="Arial" charset="0"/>
              </a:rPr>
              <a:t/>
            </a:r>
            <a:br>
              <a:rPr kumimoji="0" lang="en-GB" sz="1600" b="0" i="0" u="none" strike="noStrike" kern="0" cap="none" spc="0" normalizeH="0" baseline="0" noProof="0" dirty="0">
                <a:ln>
                  <a:noFill/>
                </a:ln>
                <a:solidFill>
                  <a:srgbClr val="0F5494"/>
                </a:solidFill>
                <a:effectLst/>
                <a:uLnTx/>
                <a:uFillTx/>
                <a:latin typeface="Arial" charset="0"/>
              </a:rPr>
            </a:br>
            <a:r>
              <a:rPr kumimoji="0" lang="en-GB" sz="1600" b="0" i="0" u="none" strike="noStrike" kern="0" cap="none" spc="0" normalizeH="0" baseline="0" noProof="0" dirty="0">
                <a:ln>
                  <a:noFill/>
                </a:ln>
                <a:solidFill>
                  <a:srgbClr val="0F5494"/>
                </a:solidFill>
                <a:effectLst/>
                <a:uLnTx/>
                <a:uFillTx/>
                <a:latin typeface="Arial" charset="0"/>
              </a:rPr>
              <a:t> EU funding per project</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2019: 37.3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noProof="0" dirty="0">
                <a:ln>
                  <a:noFill/>
                </a:ln>
                <a:solidFill>
                  <a:srgbClr val="0F5494"/>
                </a:solidFill>
                <a:effectLst/>
                <a:uLnTx/>
                <a:uFillTx/>
                <a:latin typeface="Arial" charset="0"/>
              </a:rPr>
              <a:t> </a:t>
            </a:r>
            <a:endParaRPr kumimoji="0" lang="en-GB" sz="1600" b="0" i="0" u="none" strike="noStrike" kern="0" cap="none" spc="0" normalizeH="0" baseline="0" noProof="0" dirty="0">
              <a:ln>
                <a:noFill/>
              </a:ln>
              <a:solidFill>
                <a:srgbClr val="0F5494"/>
              </a:solidFill>
              <a:effectLst/>
              <a:uLnTx/>
              <a:uFillTx/>
              <a:latin typeface="Arial"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1040" y="1484784"/>
            <a:ext cx="2264354" cy="2026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9713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544" y="44624"/>
            <a:ext cx="8208912" cy="576064"/>
          </a:xfrm>
        </p:spPr>
        <p:txBody>
          <a:bodyPr/>
          <a:lstStyle/>
          <a:p>
            <a:r>
              <a:rPr lang="en-GB" sz="2000" dirty="0"/>
              <a:t>ES-2-2019 </a:t>
            </a:r>
            <a:r>
              <a:rPr lang="en-US" sz="2000" dirty="0"/>
              <a:t>Solutions for increased regional cross-border cooperation in the transmission grid</a:t>
            </a:r>
            <a:endParaRPr lang="en-GB" sz="20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1052736"/>
            <a:ext cx="2625477" cy="2331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39552" y="764704"/>
            <a:ext cx="6192688" cy="5493812"/>
          </a:xfrm>
          <a:prstGeom prst="rect">
            <a:avLst/>
          </a:prstGeom>
          <a:noFill/>
        </p:spPr>
        <p:txBody>
          <a:bodyPr wrap="square" rtlCol="0">
            <a:spAutoFit/>
          </a:bodyPr>
          <a:lstStyle/>
          <a:p>
            <a:r>
              <a:rPr lang="en-GB" sz="1800" b="0" u="sng" dirty="0">
                <a:solidFill>
                  <a:schemeClr val="accent2"/>
                </a:solidFill>
              </a:rPr>
              <a:t>Specific Challenge</a:t>
            </a:r>
          </a:p>
          <a:p>
            <a:endParaRPr lang="en-GB" sz="1800" b="0" u="sng" dirty="0">
              <a:solidFill>
                <a:schemeClr val="accent2"/>
              </a:solidFill>
            </a:endParaRPr>
          </a:p>
          <a:p>
            <a:pPr marL="342900" indent="-342900">
              <a:spcAft>
                <a:spcPts val="600"/>
              </a:spcAft>
              <a:buFont typeface="Arial" panose="020B0604020202020204" pitchFamily="34" charset="0"/>
              <a:buChar char="•"/>
            </a:pPr>
            <a:r>
              <a:rPr lang="en-GB" sz="1600" b="0" dirty="0">
                <a:solidFill>
                  <a:schemeClr val="accent2"/>
                </a:solidFill>
              </a:rPr>
              <a:t>Wholesale price varies across Europe</a:t>
            </a:r>
          </a:p>
          <a:p>
            <a:pPr marL="342900" indent="-342900">
              <a:spcAft>
                <a:spcPts val="600"/>
              </a:spcAft>
              <a:buFont typeface="Arial" panose="020B0604020202020204" pitchFamily="34" charset="0"/>
              <a:buChar char="•"/>
            </a:pPr>
            <a:r>
              <a:rPr lang="en-GB" sz="1600" b="0" dirty="0">
                <a:solidFill>
                  <a:schemeClr val="accent2"/>
                </a:solidFill>
              </a:rPr>
              <a:t>Optimal use of interconnector</a:t>
            </a:r>
          </a:p>
          <a:p>
            <a:pPr marL="342900" indent="-342900">
              <a:spcAft>
                <a:spcPts val="600"/>
              </a:spcAft>
              <a:buFont typeface="Arial" panose="020B0604020202020204" pitchFamily="34" charset="0"/>
              <a:buChar char="•"/>
            </a:pPr>
            <a:r>
              <a:rPr lang="en-GB" sz="1600" b="0" dirty="0">
                <a:solidFill>
                  <a:schemeClr val="accent2"/>
                </a:solidFill>
              </a:rPr>
              <a:t>Cooperation between TSOs across borders</a:t>
            </a:r>
          </a:p>
          <a:p>
            <a:pPr marL="342900" indent="-342900">
              <a:spcAft>
                <a:spcPts val="600"/>
              </a:spcAft>
              <a:buFont typeface="Arial" panose="020B0604020202020204" pitchFamily="34" charset="0"/>
              <a:buChar char="•"/>
            </a:pPr>
            <a:r>
              <a:rPr lang="en-GB" sz="1600" b="0" dirty="0">
                <a:solidFill>
                  <a:schemeClr val="accent2"/>
                </a:solidFill>
              </a:rPr>
              <a:t>Grid services across border</a:t>
            </a:r>
          </a:p>
          <a:p>
            <a:pPr marL="342900" indent="-342900">
              <a:buFontTx/>
              <a:buChar char="-"/>
            </a:pPr>
            <a:endParaRPr lang="en-GB" sz="1800" b="0" dirty="0">
              <a:solidFill>
                <a:schemeClr val="accent2"/>
              </a:solidFill>
            </a:endParaRPr>
          </a:p>
          <a:p>
            <a:pPr>
              <a:spcAft>
                <a:spcPts val="1200"/>
              </a:spcAft>
            </a:pPr>
            <a:r>
              <a:rPr lang="en-GB" sz="1800" b="0" u="sng" dirty="0">
                <a:solidFill>
                  <a:schemeClr val="accent2"/>
                </a:solidFill>
              </a:rPr>
              <a:t>Scope:</a:t>
            </a:r>
            <a:r>
              <a:rPr lang="en-GB" sz="1800" b="0" dirty="0">
                <a:solidFill>
                  <a:schemeClr val="accent2"/>
                </a:solidFill>
              </a:rPr>
              <a:t> </a:t>
            </a:r>
            <a:r>
              <a:rPr lang="en-GB" sz="1800" b="0" dirty="0" smtClean="0">
                <a:solidFill>
                  <a:schemeClr val="accent2"/>
                </a:solidFill>
              </a:rPr>
              <a:t>At </a:t>
            </a:r>
            <a:r>
              <a:rPr lang="en-GB" sz="1800" b="0" dirty="0">
                <a:solidFill>
                  <a:schemeClr val="accent2"/>
                </a:solidFill>
              </a:rPr>
              <a:t>least 3 of the following points</a:t>
            </a:r>
          </a:p>
          <a:p>
            <a:pPr marL="285750" indent="-285750">
              <a:spcBef>
                <a:spcPts val="0"/>
              </a:spcBef>
              <a:spcAft>
                <a:spcPts val="600"/>
              </a:spcAft>
              <a:buFont typeface="Arial" panose="020B0604020202020204" pitchFamily="34" charset="0"/>
              <a:buChar char="•"/>
            </a:pPr>
            <a:r>
              <a:rPr lang="en-GB" sz="1600" b="0" dirty="0">
                <a:solidFill>
                  <a:schemeClr val="accent2"/>
                </a:solidFill>
              </a:rPr>
              <a:t>Tools for communication and grid operations (incl. intraday and real time market)</a:t>
            </a:r>
          </a:p>
          <a:p>
            <a:pPr marL="285750" indent="-285750">
              <a:spcBef>
                <a:spcPts val="0"/>
              </a:spcBef>
              <a:spcAft>
                <a:spcPts val="600"/>
              </a:spcAft>
              <a:buFont typeface="Arial" panose="020B0604020202020204" pitchFamily="34" charset="0"/>
              <a:buChar char="•"/>
            </a:pPr>
            <a:r>
              <a:rPr lang="en-GB" sz="1600" b="0" dirty="0">
                <a:solidFill>
                  <a:schemeClr val="accent2"/>
                </a:solidFill>
              </a:rPr>
              <a:t>Prediction of VRES production and DR forecast</a:t>
            </a:r>
          </a:p>
          <a:p>
            <a:pPr marL="285750" indent="-285750">
              <a:spcBef>
                <a:spcPts val="0"/>
              </a:spcBef>
              <a:spcAft>
                <a:spcPts val="600"/>
              </a:spcAft>
              <a:buFont typeface="Arial" panose="020B0604020202020204" pitchFamily="34" charset="0"/>
              <a:buChar char="•"/>
            </a:pPr>
            <a:r>
              <a:rPr lang="en-GB" sz="1600" b="0" dirty="0">
                <a:solidFill>
                  <a:schemeClr val="accent2"/>
                </a:solidFill>
              </a:rPr>
              <a:t>New cross border grid services</a:t>
            </a:r>
          </a:p>
          <a:p>
            <a:pPr marL="285750" indent="-285750">
              <a:spcBef>
                <a:spcPts val="0"/>
              </a:spcBef>
              <a:spcAft>
                <a:spcPts val="600"/>
              </a:spcAft>
              <a:buFont typeface="Arial" panose="020B0604020202020204" pitchFamily="34" charset="0"/>
              <a:buChar char="•"/>
            </a:pPr>
            <a:r>
              <a:rPr lang="en-GB" sz="1600" b="0" dirty="0">
                <a:solidFill>
                  <a:schemeClr val="accent2"/>
                </a:solidFill>
              </a:rPr>
              <a:t>Well-functioning wholesale market , real-time market coupling</a:t>
            </a:r>
          </a:p>
          <a:p>
            <a:pPr marL="285750" indent="-285750">
              <a:spcBef>
                <a:spcPts val="0"/>
              </a:spcBef>
              <a:spcAft>
                <a:spcPts val="600"/>
              </a:spcAft>
              <a:buFont typeface="Arial" panose="020B0604020202020204" pitchFamily="34" charset="0"/>
              <a:buChar char="•"/>
            </a:pPr>
            <a:r>
              <a:rPr lang="en-GB" sz="1600" b="0" dirty="0">
                <a:solidFill>
                  <a:schemeClr val="accent2"/>
                </a:solidFill>
              </a:rPr>
              <a:t>Enhance cross border flow, trading, exploitation of large scale storage assets</a:t>
            </a:r>
          </a:p>
          <a:p>
            <a:pPr marL="285750" indent="-285750">
              <a:spcBef>
                <a:spcPts val="0"/>
              </a:spcBef>
              <a:spcAft>
                <a:spcPts val="600"/>
              </a:spcAft>
              <a:buFont typeface="Arial" panose="020B0604020202020204" pitchFamily="34" charset="0"/>
              <a:buChar char="•"/>
            </a:pPr>
            <a:r>
              <a:rPr lang="en-US" sz="1600" b="0" dirty="0">
                <a:solidFill>
                  <a:schemeClr val="accent2"/>
                </a:solidFill>
              </a:rPr>
              <a:t>Guidelines to avoid distortion resulting from the non-</a:t>
            </a:r>
            <a:r>
              <a:rPr lang="en-US" sz="1600" b="0" dirty="0" err="1">
                <a:solidFill>
                  <a:schemeClr val="accent2"/>
                </a:solidFill>
              </a:rPr>
              <a:t>harmonisation</a:t>
            </a:r>
            <a:r>
              <a:rPr lang="en-US" sz="1600" b="0" dirty="0">
                <a:solidFill>
                  <a:schemeClr val="accent2"/>
                </a:solidFill>
              </a:rPr>
              <a:t> of regulations between countries.</a:t>
            </a:r>
            <a:endParaRPr lang="en-GB" sz="1600" b="0" dirty="0">
              <a:solidFill>
                <a:schemeClr val="accent2"/>
              </a:solidFill>
            </a:endParaRPr>
          </a:p>
        </p:txBody>
      </p:sp>
      <p:pic>
        <p:nvPicPr>
          <p:cNvPr id="5" name="Picture 4">
            <a:extLst>
              <a:ext uri="{FF2B5EF4-FFF2-40B4-BE49-F238E27FC236}">
                <a16:creationId xmlns:a16="http://schemas.microsoft.com/office/drawing/2014/main" xmlns="" id="{9E8F1598-1B07-4F71-80A7-39E74B8F1A45}"/>
              </a:ext>
            </a:extLst>
          </p:cNvPr>
          <p:cNvPicPr>
            <a:picLocks noChangeAspect="1"/>
          </p:cNvPicPr>
          <p:nvPr/>
        </p:nvPicPr>
        <p:blipFill>
          <a:blip r:embed="rId3"/>
          <a:stretch>
            <a:fillRect/>
          </a:stretch>
        </p:blipFill>
        <p:spPr>
          <a:xfrm>
            <a:off x="6804248" y="4365104"/>
            <a:ext cx="1962150" cy="638175"/>
          </a:xfrm>
          <a:prstGeom prst="rect">
            <a:avLst/>
          </a:prstGeom>
        </p:spPr>
      </p:pic>
    </p:spTree>
    <p:extLst>
      <p:ext uri="{BB962C8B-B14F-4D97-AF65-F5344CB8AC3E}">
        <p14:creationId xmlns:p14="http://schemas.microsoft.com/office/powerpoint/2010/main" val="3746956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dirty="0"/>
              <a:t>ES-2-2019 </a:t>
            </a:r>
            <a:r>
              <a:rPr lang="en-US" sz="2000" dirty="0"/>
              <a:t>Solutions for increased regional cross-border cooperation in the transmission grid</a:t>
            </a:r>
            <a:endParaRPr lang="en-GB" sz="20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3284984"/>
            <a:ext cx="230505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39552" y="1399703"/>
            <a:ext cx="5040560" cy="4693593"/>
          </a:xfrm>
          <a:prstGeom prst="rect">
            <a:avLst/>
          </a:prstGeom>
          <a:noFill/>
        </p:spPr>
        <p:txBody>
          <a:bodyPr wrap="square" rtlCol="0">
            <a:spAutoFit/>
          </a:bodyPr>
          <a:lstStyle/>
          <a:p>
            <a:r>
              <a:rPr lang="en-GB" sz="1800" b="0" u="sng" dirty="0">
                <a:solidFill>
                  <a:schemeClr val="accent2"/>
                </a:solidFill>
              </a:rPr>
              <a:t>Expected Impact:</a:t>
            </a:r>
          </a:p>
          <a:p>
            <a:endParaRPr lang="en-US" sz="1600" b="0" dirty="0">
              <a:solidFill>
                <a:schemeClr val="accent2"/>
              </a:solidFill>
            </a:endParaRPr>
          </a:p>
          <a:p>
            <a:r>
              <a:rPr lang="en-US" sz="1600" b="0" dirty="0">
                <a:solidFill>
                  <a:schemeClr val="accent2"/>
                </a:solidFill>
              </a:rPr>
              <a:t>Contribute to enhance regional cooperation in: </a:t>
            </a:r>
          </a:p>
          <a:p>
            <a:endParaRPr lang="en-US" sz="1600" b="0" dirty="0">
              <a:solidFill>
                <a:schemeClr val="accent2"/>
              </a:solidFill>
            </a:endParaRPr>
          </a:p>
          <a:p>
            <a:pPr marL="285750" indent="-285750">
              <a:spcAft>
                <a:spcPts val="600"/>
              </a:spcAft>
              <a:buFont typeface="Arial" panose="020B0604020202020204" pitchFamily="34" charset="0"/>
              <a:buChar char="•"/>
            </a:pPr>
            <a:r>
              <a:rPr lang="en-US" sz="1600" b="0" dirty="0">
                <a:solidFill>
                  <a:schemeClr val="accent2"/>
                </a:solidFill>
              </a:rPr>
              <a:t>O</a:t>
            </a:r>
            <a:r>
              <a:rPr lang="en-US" sz="1600" b="0" dirty="0" smtClean="0">
                <a:solidFill>
                  <a:schemeClr val="accent2"/>
                </a:solidFill>
              </a:rPr>
              <a:t>peration </a:t>
            </a:r>
            <a:r>
              <a:rPr lang="en-US" sz="1600" b="0" dirty="0">
                <a:solidFill>
                  <a:schemeClr val="accent2"/>
                </a:solidFill>
              </a:rPr>
              <a:t>of transmission grids so as to bring additional flexibility</a:t>
            </a:r>
          </a:p>
          <a:p>
            <a:pPr marL="285750" indent="-285750">
              <a:spcAft>
                <a:spcPts val="600"/>
              </a:spcAft>
              <a:buFont typeface="Arial" panose="020B0604020202020204" pitchFamily="34" charset="0"/>
              <a:buChar char="•"/>
            </a:pPr>
            <a:r>
              <a:rPr lang="en-US" sz="1600" b="0" dirty="0" err="1">
                <a:solidFill>
                  <a:schemeClr val="accent2"/>
                </a:solidFill>
              </a:rPr>
              <a:t>O</a:t>
            </a:r>
            <a:r>
              <a:rPr lang="en-US" sz="1600" b="0" dirty="0" err="1" smtClean="0">
                <a:solidFill>
                  <a:schemeClr val="accent2"/>
                </a:solidFill>
              </a:rPr>
              <a:t>ptimising</a:t>
            </a:r>
            <a:r>
              <a:rPr lang="en-US" sz="1600" b="0" dirty="0" smtClean="0">
                <a:solidFill>
                  <a:schemeClr val="accent2"/>
                </a:solidFill>
              </a:rPr>
              <a:t> </a:t>
            </a:r>
            <a:r>
              <a:rPr lang="en-US" sz="1600" b="0" dirty="0">
                <a:solidFill>
                  <a:schemeClr val="accent2"/>
                </a:solidFill>
              </a:rPr>
              <a:t>infrastructure investments and making best used of large scale assets</a:t>
            </a:r>
          </a:p>
          <a:p>
            <a:pPr marL="285750" indent="-285750">
              <a:spcAft>
                <a:spcPts val="600"/>
              </a:spcAft>
              <a:buFont typeface="Arial" panose="020B0604020202020204" pitchFamily="34" charset="0"/>
              <a:buChar char="•"/>
            </a:pPr>
            <a:r>
              <a:rPr lang="en-US" sz="1600" b="0" dirty="0">
                <a:solidFill>
                  <a:schemeClr val="accent2"/>
                </a:solidFill>
              </a:rPr>
              <a:t>I</a:t>
            </a:r>
            <a:r>
              <a:rPr lang="en-US" sz="1600" b="0" dirty="0" smtClean="0">
                <a:solidFill>
                  <a:schemeClr val="accent2"/>
                </a:solidFill>
              </a:rPr>
              <a:t>mproved </a:t>
            </a:r>
            <a:r>
              <a:rPr lang="en-US" sz="1600" b="0" dirty="0">
                <a:solidFill>
                  <a:schemeClr val="accent2"/>
                </a:solidFill>
              </a:rPr>
              <a:t>functioning of the wholesale market across borders; </a:t>
            </a:r>
          </a:p>
          <a:p>
            <a:pPr marL="285750" indent="-285750">
              <a:spcAft>
                <a:spcPts val="600"/>
              </a:spcAft>
              <a:buFont typeface="Arial" panose="020B0604020202020204" pitchFamily="34" charset="0"/>
              <a:buChar char="•"/>
            </a:pPr>
            <a:r>
              <a:rPr lang="en-US" sz="1600" b="0" dirty="0">
                <a:solidFill>
                  <a:schemeClr val="accent2"/>
                </a:solidFill>
              </a:rPr>
              <a:t>D</a:t>
            </a:r>
            <a:r>
              <a:rPr lang="en-US" sz="1600" b="0" dirty="0" smtClean="0">
                <a:solidFill>
                  <a:schemeClr val="accent2"/>
                </a:solidFill>
              </a:rPr>
              <a:t>evelopment </a:t>
            </a:r>
            <a:r>
              <a:rPr lang="en-US" sz="1600" b="0" dirty="0">
                <a:solidFill>
                  <a:schemeClr val="accent2"/>
                </a:solidFill>
              </a:rPr>
              <a:t>of future common approaches to grid </a:t>
            </a:r>
            <a:r>
              <a:rPr lang="en-US" sz="1600" b="0" dirty="0" smtClean="0">
                <a:solidFill>
                  <a:schemeClr val="accent2"/>
                </a:solidFill>
              </a:rPr>
              <a:t>services</a:t>
            </a:r>
            <a:endParaRPr lang="en-US" sz="1600" b="0" dirty="0">
              <a:solidFill>
                <a:schemeClr val="accent2"/>
              </a:solidFill>
            </a:endParaRPr>
          </a:p>
          <a:p>
            <a:pPr marL="285750" indent="-285750">
              <a:spcAft>
                <a:spcPts val="600"/>
              </a:spcAft>
              <a:buFont typeface="Arial" panose="020B0604020202020204" pitchFamily="34" charset="0"/>
              <a:buChar char="•"/>
            </a:pPr>
            <a:r>
              <a:rPr lang="en-US" sz="1600" b="0" dirty="0">
                <a:solidFill>
                  <a:schemeClr val="accent2"/>
                </a:solidFill>
              </a:rPr>
              <a:t>Include ad-hoc indicators to measure the progress against specific objectives that could be used to assess the progress during the project life.</a:t>
            </a:r>
          </a:p>
          <a:p>
            <a:pPr marL="285750" indent="-285750">
              <a:spcAft>
                <a:spcPts val="600"/>
              </a:spcAft>
              <a:buFont typeface="Arial" panose="020B0604020202020204" pitchFamily="34" charset="0"/>
              <a:buChar char="•"/>
            </a:pPr>
            <a:endParaRPr lang="en-US" sz="1600" b="0" dirty="0">
              <a:solidFill>
                <a:schemeClr val="accent2"/>
              </a:solidFill>
            </a:endParaRPr>
          </a:p>
        </p:txBody>
      </p:sp>
      <p:sp>
        <p:nvSpPr>
          <p:cNvPr id="6" name="TextBox 5"/>
          <p:cNvSpPr txBox="1"/>
          <p:nvPr/>
        </p:nvSpPr>
        <p:spPr>
          <a:xfrm>
            <a:off x="5682183" y="1331466"/>
            <a:ext cx="3384376" cy="1077218"/>
          </a:xfrm>
          <a:prstGeom prst="rect">
            <a:avLst/>
          </a:prstGeom>
          <a:solidFill>
            <a:srgbClr val="2D2D8A">
              <a:lumMod val="20000"/>
              <a:lumOff val="80000"/>
            </a:srgbClr>
          </a:solidFill>
          <a:ln w="19050">
            <a:solidFill>
              <a:srgbClr val="333399"/>
            </a:solidFill>
          </a:ln>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Innovation Action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TRL </a:t>
            </a:r>
            <a:r>
              <a:rPr lang="en-GB" sz="1600" b="0" kern="0" dirty="0">
                <a:solidFill>
                  <a:srgbClr val="0F5494"/>
                </a:solidFill>
                <a:latin typeface="Arial" charset="0"/>
              </a:rPr>
              <a:t>between 5 and 8</a:t>
            </a:r>
            <a:endParaRPr kumimoji="0" lang="en-GB" sz="1600" b="0" i="0" u="none" strike="noStrike" kern="0" cap="none" spc="0" normalizeH="0" baseline="0" noProof="0" dirty="0">
              <a:ln>
                <a:noFill/>
              </a:ln>
              <a:solidFill>
                <a:srgbClr val="0F5494"/>
              </a:solidFill>
              <a:effectLst/>
              <a:uLnTx/>
              <a:uFillTx/>
              <a:latin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8 – 10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baseline="0" noProof="0" dirty="0">
                <a:ln>
                  <a:noFill/>
                </a:ln>
                <a:solidFill>
                  <a:srgbClr val="0F5494"/>
                </a:solidFill>
                <a:effectLst/>
                <a:uLnTx/>
                <a:uFillTx/>
                <a:latin typeface="Arial" charset="0"/>
              </a:rPr>
              <a:t> EU funding per project</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2019: 25.0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noProof="0" dirty="0">
                <a:ln>
                  <a:noFill/>
                </a:ln>
                <a:solidFill>
                  <a:srgbClr val="0F5494"/>
                </a:solidFill>
                <a:effectLst/>
                <a:uLnTx/>
                <a:uFillTx/>
                <a:latin typeface="Arial" charset="0"/>
              </a:rPr>
              <a:t> </a:t>
            </a:r>
            <a:endParaRPr kumimoji="0" lang="en-GB" sz="1600" b="0" i="0" u="none" strike="noStrike" kern="0" cap="none" spc="0" normalizeH="0" baseline="0" noProof="0" dirty="0">
              <a:ln>
                <a:noFill/>
              </a:ln>
              <a:solidFill>
                <a:srgbClr val="0F5494"/>
              </a:solidFill>
              <a:effectLst/>
              <a:uLnTx/>
              <a:uFillTx/>
              <a:latin typeface="Arial" charset="0"/>
            </a:endParaRPr>
          </a:p>
        </p:txBody>
      </p:sp>
      <p:sp>
        <p:nvSpPr>
          <p:cNvPr id="7" name="Hexagon 6">
            <a:hlinkClick r:id="rId3" action="ppaction://hlinksldjump"/>
          </p:cNvPr>
          <p:cNvSpPr/>
          <p:nvPr/>
        </p:nvSpPr>
        <p:spPr>
          <a:xfrm>
            <a:off x="6372476" y="6335977"/>
            <a:ext cx="144016" cy="144016"/>
          </a:xfrm>
          <a:prstGeom prst="hexagon">
            <a:avLst/>
          </a:prstGeom>
          <a:solidFill>
            <a:schemeClr val="tx1">
              <a:lumMod val="65000"/>
              <a:lumOff val="3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Tree>
    <p:extLst>
      <p:ext uri="{BB962C8B-B14F-4D97-AF65-F5344CB8AC3E}">
        <p14:creationId xmlns:p14="http://schemas.microsoft.com/office/powerpoint/2010/main" val="2194174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ES-6-2019: Research on advanced </a:t>
            </a:r>
            <a:r>
              <a:rPr lang="en-US" sz="2000" dirty="0" smtClean="0"/>
              <a:t>tools</a:t>
            </a:r>
            <a:br>
              <a:rPr lang="en-US" sz="2000" dirty="0" smtClean="0"/>
            </a:br>
            <a:r>
              <a:rPr lang="en-US" sz="2000" dirty="0" smtClean="0"/>
              <a:t> </a:t>
            </a:r>
            <a:r>
              <a:rPr lang="en-US" sz="2000" dirty="0"/>
              <a:t>and technological development</a:t>
            </a:r>
            <a:endParaRPr lang="fr-FR" sz="2000" dirty="0"/>
          </a:p>
        </p:txBody>
      </p:sp>
      <p:sp>
        <p:nvSpPr>
          <p:cNvPr id="4" name="TextBox 3"/>
          <p:cNvSpPr txBox="1"/>
          <p:nvPr/>
        </p:nvSpPr>
        <p:spPr>
          <a:xfrm>
            <a:off x="251520" y="1423804"/>
            <a:ext cx="5760640" cy="4724370"/>
          </a:xfrm>
          <a:prstGeom prst="rect">
            <a:avLst/>
          </a:prstGeom>
          <a:noFill/>
        </p:spPr>
        <p:txBody>
          <a:bodyPr wrap="square" rtlCol="0">
            <a:spAutoFit/>
          </a:bodyPr>
          <a:lstStyle/>
          <a:p>
            <a:pPr>
              <a:spcAft>
                <a:spcPts val="1200"/>
              </a:spcAft>
            </a:pPr>
            <a:r>
              <a:rPr lang="en-US" sz="1800" b="0" u="sng" dirty="0">
                <a:solidFill>
                  <a:schemeClr val="accent6"/>
                </a:solidFill>
              </a:rPr>
              <a:t>Specific Challenge:</a:t>
            </a:r>
          </a:p>
          <a:p>
            <a:r>
              <a:rPr lang="en-US" sz="1600" b="0" dirty="0">
                <a:solidFill>
                  <a:schemeClr val="accent6"/>
                </a:solidFill>
              </a:rPr>
              <a:t>Tools and future technologies to prepare the energy system of 2030 and beyond.</a:t>
            </a:r>
          </a:p>
          <a:p>
            <a:endParaRPr lang="en-US" sz="1600" b="0" dirty="0">
              <a:solidFill>
                <a:schemeClr val="accent6"/>
              </a:solidFill>
            </a:endParaRPr>
          </a:p>
          <a:p>
            <a:r>
              <a:rPr lang="en-US" sz="1800" b="0" u="sng" dirty="0">
                <a:solidFill>
                  <a:schemeClr val="accent6"/>
                </a:solidFill>
              </a:rPr>
              <a:t>Scope: </a:t>
            </a:r>
            <a:r>
              <a:rPr lang="en-US" sz="1600" b="0" dirty="0">
                <a:solidFill>
                  <a:schemeClr val="accent6"/>
                </a:solidFill>
              </a:rPr>
              <a:t>Proposals must address partially or entirely only one of the 3 following sub-topics:   </a:t>
            </a:r>
          </a:p>
          <a:p>
            <a:endParaRPr lang="en-US" sz="1600" b="0" dirty="0">
              <a:solidFill>
                <a:schemeClr val="accent6"/>
              </a:solidFill>
            </a:endParaRPr>
          </a:p>
          <a:p>
            <a:pPr marL="342900" indent="-342900">
              <a:spcAft>
                <a:spcPts val="600"/>
              </a:spcAft>
              <a:buAutoNum type="arabicPeriod"/>
            </a:pPr>
            <a:r>
              <a:rPr lang="en-US" sz="1600" b="0" u="sng" dirty="0">
                <a:solidFill>
                  <a:schemeClr val="accent6"/>
                </a:solidFill>
              </a:rPr>
              <a:t>Advanced modelling tools for </a:t>
            </a:r>
          </a:p>
          <a:p>
            <a:pPr marL="285750" indent="-285750">
              <a:spcAft>
                <a:spcPts val="600"/>
              </a:spcAft>
              <a:buFont typeface="Arial" panose="020B0604020202020204" pitchFamily="34" charset="0"/>
              <a:buChar char="•"/>
            </a:pPr>
            <a:r>
              <a:rPr lang="en-US" sz="1600" b="0" dirty="0">
                <a:solidFill>
                  <a:schemeClr val="accent6"/>
                </a:solidFill>
              </a:rPr>
              <a:t>The future electricity </a:t>
            </a:r>
            <a:r>
              <a:rPr lang="en-US" sz="1600" b="0" dirty="0" smtClean="0">
                <a:solidFill>
                  <a:schemeClr val="accent6"/>
                </a:solidFill>
              </a:rPr>
              <a:t>market:  design and impact </a:t>
            </a:r>
            <a:r>
              <a:rPr lang="en-US" sz="1600" b="0" dirty="0">
                <a:solidFill>
                  <a:schemeClr val="accent6"/>
                </a:solidFill>
              </a:rPr>
              <a:t>of electricity pricing structure from the wholesale markets, to real time markets and retail markets;    </a:t>
            </a:r>
          </a:p>
          <a:p>
            <a:pPr marL="285750" indent="-285750">
              <a:spcAft>
                <a:spcPts val="600"/>
              </a:spcAft>
              <a:buFont typeface="Arial" panose="020B0604020202020204" pitchFamily="34" charset="0"/>
              <a:buChar char="•"/>
            </a:pPr>
            <a:r>
              <a:rPr lang="en-US" sz="1600" b="0" dirty="0">
                <a:solidFill>
                  <a:schemeClr val="accent6"/>
                </a:solidFill>
              </a:rPr>
              <a:t>Modelling and forecasting energy production from variable renewables, associated frequency and voltage controls issues in the electricity grid and benefits associated with the use of storage.   </a:t>
            </a:r>
          </a:p>
          <a:p>
            <a:endParaRPr lang="en-US" sz="1600" b="0" dirty="0">
              <a:solidFill>
                <a:schemeClr val="accent6"/>
              </a:solidFill>
            </a:endParaRPr>
          </a:p>
          <a:p>
            <a:endParaRPr lang="fr-FR" sz="1600" b="0" dirty="0">
              <a:solidFill>
                <a:schemeClr val="accent6"/>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9319" y="1988840"/>
            <a:ext cx="2991193" cy="2832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7244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ES-6-2019: Research on advanced tools and technological development</a:t>
            </a:r>
            <a:endParaRPr lang="fr-FR" sz="2000" dirty="0"/>
          </a:p>
        </p:txBody>
      </p:sp>
      <p:sp>
        <p:nvSpPr>
          <p:cNvPr id="4" name="TextBox 3"/>
          <p:cNvSpPr txBox="1"/>
          <p:nvPr/>
        </p:nvSpPr>
        <p:spPr>
          <a:xfrm>
            <a:off x="179512" y="907841"/>
            <a:ext cx="7272808" cy="5401479"/>
          </a:xfrm>
          <a:prstGeom prst="rect">
            <a:avLst/>
          </a:prstGeom>
          <a:noFill/>
        </p:spPr>
        <p:txBody>
          <a:bodyPr wrap="square" rtlCol="0">
            <a:spAutoFit/>
          </a:bodyPr>
          <a:lstStyle/>
          <a:p>
            <a:pPr>
              <a:spcAft>
                <a:spcPts val="600"/>
              </a:spcAft>
            </a:pPr>
            <a:r>
              <a:rPr lang="en-US" sz="1600" b="0" u="sng" dirty="0">
                <a:solidFill>
                  <a:schemeClr val="accent6"/>
                </a:solidFill>
              </a:rPr>
              <a:t>2.  Advanced tools for</a:t>
            </a:r>
            <a:r>
              <a:rPr lang="en-US" sz="1600" b="0" dirty="0">
                <a:solidFill>
                  <a:schemeClr val="accent6"/>
                </a:solidFill>
              </a:rPr>
              <a:t>       </a:t>
            </a:r>
          </a:p>
          <a:p>
            <a:pPr marL="285750" indent="-285750">
              <a:spcAft>
                <a:spcPts val="600"/>
              </a:spcAft>
              <a:buFont typeface="Arial" panose="020B0604020202020204" pitchFamily="34" charset="0"/>
              <a:buChar char="•"/>
            </a:pPr>
            <a:r>
              <a:rPr lang="en-US" sz="1600" b="0" dirty="0" smtClean="0">
                <a:solidFill>
                  <a:schemeClr val="accent6"/>
                </a:solidFill>
              </a:rPr>
              <a:t>Design, </a:t>
            </a:r>
            <a:r>
              <a:rPr lang="en-US" sz="1600" b="0" dirty="0">
                <a:solidFill>
                  <a:schemeClr val="accent6"/>
                </a:solidFill>
              </a:rPr>
              <a:t>planning and operation of distribution and transmission grid infrastructure</a:t>
            </a:r>
            <a:r>
              <a:rPr lang="en-US" sz="1600" b="0" dirty="0" smtClean="0">
                <a:solidFill>
                  <a:schemeClr val="accent6"/>
                </a:solidFill>
              </a:rPr>
              <a:t>, </a:t>
            </a:r>
            <a:r>
              <a:rPr lang="en-US" sz="1600" b="0" dirty="0">
                <a:solidFill>
                  <a:schemeClr val="accent6"/>
                </a:solidFill>
              </a:rPr>
              <a:t>taking into account environmental concerns, new constraints from variable renewable generation</a:t>
            </a:r>
            <a:r>
              <a:rPr lang="en-US" sz="1600" b="0" dirty="0" smtClean="0">
                <a:solidFill>
                  <a:schemeClr val="accent6"/>
                </a:solidFill>
              </a:rPr>
              <a:t>, </a:t>
            </a:r>
            <a:r>
              <a:rPr lang="en-US" sz="1600" b="0" dirty="0">
                <a:solidFill>
                  <a:schemeClr val="accent6"/>
                </a:solidFill>
              </a:rPr>
              <a:t>place of storage and flexibility; </a:t>
            </a:r>
            <a:r>
              <a:rPr lang="en-US" sz="1600" b="0" dirty="0" err="1">
                <a:solidFill>
                  <a:schemeClr val="accent6"/>
                </a:solidFill>
              </a:rPr>
              <a:t>Optimisation</a:t>
            </a:r>
            <a:r>
              <a:rPr lang="en-US" sz="1600" b="0" dirty="0">
                <a:solidFill>
                  <a:schemeClr val="accent6"/>
                </a:solidFill>
              </a:rPr>
              <a:t> of the use of existing assets and network  </a:t>
            </a:r>
          </a:p>
          <a:p>
            <a:pPr marL="285750" indent="-285750">
              <a:spcAft>
                <a:spcPts val="600"/>
              </a:spcAft>
              <a:buFont typeface="Arial" panose="020B0604020202020204" pitchFamily="34" charset="0"/>
              <a:buChar char="•"/>
            </a:pPr>
            <a:r>
              <a:rPr lang="en-US" sz="1600" b="0" dirty="0">
                <a:solidFill>
                  <a:schemeClr val="accent6"/>
                </a:solidFill>
              </a:rPr>
              <a:t>G</a:t>
            </a:r>
            <a:r>
              <a:rPr lang="en-US" sz="1600" b="0" dirty="0" smtClean="0">
                <a:solidFill>
                  <a:schemeClr val="accent6"/>
                </a:solidFill>
              </a:rPr>
              <a:t>rid </a:t>
            </a:r>
            <a:r>
              <a:rPr lang="en-US" sz="1600" b="0" dirty="0">
                <a:solidFill>
                  <a:schemeClr val="accent6"/>
                </a:solidFill>
              </a:rPr>
              <a:t>predictive management strategies for maintenance with uncertainty (forecasting plus stochastic grid management tools)    </a:t>
            </a:r>
          </a:p>
          <a:p>
            <a:pPr marL="285750" indent="-285750">
              <a:buFont typeface="Arial" panose="020B0604020202020204" pitchFamily="34" charset="0"/>
              <a:buChar char="•"/>
            </a:pPr>
            <a:r>
              <a:rPr lang="en-US" sz="1600" b="0" dirty="0" smtClean="0">
                <a:solidFill>
                  <a:schemeClr val="accent6"/>
                </a:solidFill>
              </a:rPr>
              <a:t>TSO </a:t>
            </a:r>
            <a:r>
              <a:rPr lang="en-US" sz="1600" b="0" dirty="0">
                <a:solidFill>
                  <a:schemeClr val="accent6"/>
                </a:solidFill>
              </a:rPr>
              <a:t>/ DSO collaboration and coordination tools, secure data exchange across networks along whole the value chain, ICT tools for cross-border trading for nearly real-time balancing; automated digital cross-border electricity market.   </a:t>
            </a:r>
          </a:p>
          <a:p>
            <a:endParaRPr lang="en-US" sz="1600" b="0" dirty="0">
              <a:solidFill>
                <a:schemeClr val="accent6"/>
              </a:solidFill>
            </a:endParaRPr>
          </a:p>
          <a:p>
            <a:pPr>
              <a:spcAft>
                <a:spcPts val="600"/>
              </a:spcAft>
            </a:pPr>
            <a:r>
              <a:rPr lang="en-US" sz="1600" b="0" u="sng" dirty="0">
                <a:solidFill>
                  <a:schemeClr val="accent6"/>
                </a:solidFill>
              </a:rPr>
              <a:t>3. Technological developments:        </a:t>
            </a:r>
          </a:p>
          <a:p>
            <a:pPr marL="285750" indent="-285750">
              <a:spcAft>
                <a:spcPts val="600"/>
              </a:spcAft>
              <a:buFont typeface="Arial" panose="020B0604020202020204" pitchFamily="34" charset="0"/>
              <a:buChar char="•"/>
            </a:pPr>
            <a:r>
              <a:rPr lang="en-US" sz="1600" b="0" dirty="0">
                <a:solidFill>
                  <a:schemeClr val="accent6"/>
                </a:solidFill>
              </a:rPr>
              <a:t>Reliable, robust and cost-effective energy storage technologies, </a:t>
            </a:r>
            <a:r>
              <a:rPr lang="en-US" sz="1600" b="0" dirty="0" smtClean="0">
                <a:solidFill>
                  <a:schemeClr val="accent6"/>
                </a:solidFill>
              </a:rPr>
              <a:t>(</a:t>
            </a:r>
            <a:r>
              <a:rPr lang="en-US" sz="1600" b="0" dirty="0">
                <a:solidFill>
                  <a:schemeClr val="accent6"/>
                </a:solidFill>
              </a:rPr>
              <a:t>high specific energy rates, large number of life cycles, fast </a:t>
            </a:r>
            <a:r>
              <a:rPr lang="en-US" sz="1600" b="0" dirty="0" smtClean="0">
                <a:solidFill>
                  <a:schemeClr val="accent6"/>
                </a:solidFill>
              </a:rPr>
              <a:t>response </a:t>
            </a:r>
            <a:r>
              <a:rPr lang="en-US" sz="1600" b="0" dirty="0">
                <a:solidFill>
                  <a:schemeClr val="accent6"/>
                </a:solidFill>
              </a:rPr>
              <a:t>and low maintenance</a:t>
            </a:r>
            <a:r>
              <a:rPr lang="en-US" sz="1600" b="0" dirty="0" smtClean="0">
                <a:solidFill>
                  <a:schemeClr val="accent6"/>
                </a:solidFill>
              </a:rPr>
              <a:t>); storage </a:t>
            </a:r>
            <a:r>
              <a:rPr lang="en-US" sz="1600" b="0" dirty="0">
                <a:solidFill>
                  <a:schemeClr val="accent6"/>
                </a:solidFill>
              </a:rPr>
              <a:t>management systems </a:t>
            </a:r>
          </a:p>
          <a:p>
            <a:pPr marL="285750" indent="-285750">
              <a:spcAft>
                <a:spcPts val="600"/>
              </a:spcAft>
              <a:buFont typeface="Arial" panose="020B0604020202020204" pitchFamily="34" charset="0"/>
              <a:buChar char="•"/>
            </a:pPr>
            <a:r>
              <a:rPr lang="en-US" sz="1600" b="0" dirty="0">
                <a:solidFill>
                  <a:schemeClr val="accent6"/>
                </a:solidFill>
              </a:rPr>
              <a:t>Power electronics for batteries and software to manage combined or </a:t>
            </a:r>
            <a:r>
              <a:rPr lang="en-US" sz="1600" b="0" dirty="0" err="1">
                <a:solidFill>
                  <a:schemeClr val="accent6"/>
                </a:solidFill>
              </a:rPr>
              <a:t>hybridised</a:t>
            </a:r>
            <a:r>
              <a:rPr lang="en-US" sz="1600" b="0" dirty="0">
                <a:solidFill>
                  <a:schemeClr val="accent6"/>
                </a:solidFill>
              </a:rPr>
              <a:t> </a:t>
            </a:r>
            <a:r>
              <a:rPr lang="en-US" sz="1600" b="0" dirty="0" err="1">
                <a:solidFill>
                  <a:schemeClr val="accent6"/>
                </a:solidFill>
              </a:rPr>
              <a:t>decentralised</a:t>
            </a:r>
            <a:r>
              <a:rPr lang="en-US" sz="1600" b="0" dirty="0">
                <a:solidFill>
                  <a:schemeClr val="accent6"/>
                </a:solidFill>
              </a:rPr>
              <a:t> energy systems combining several energy vectors, key focus on cost reduction</a:t>
            </a:r>
          </a:p>
        </p:txBody>
      </p:sp>
    </p:spTree>
    <p:extLst>
      <p:ext uri="{BB962C8B-B14F-4D97-AF65-F5344CB8AC3E}">
        <p14:creationId xmlns:p14="http://schemas.microsoft.com/office/powerpoint/2010/main" val="1560902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ES-6-2019: Research on advanced </a:t>
            </a:r>
            <a:r>
              <a:rPr lang="en-US" sz="2000" dirty="0" smtClean="0"/>
              <a:t>tools</a:t>
            </a:r>
            <a:br>
              <a:rPr lang="en-US" sz="2000" dirty="0" smtClean="0"/>
            </a:br>
            <a:r>
              <a:rPr lang="en-US" sz="2000" dirty="0" smtClean="0"/>
              <a:t> </a:t>
            </a:r>
            <a:r>
              <a:rPr lang="en-US" sz="2000" dirty="0"/>
              <a:t>and technological development</a:t>
            </a:r>
            <a:endParaRPr lang="fr-FR" sz="2000" dirty="0"/>
          </a:p>
        </p:txBody>
      </p:sp>
      <p:sp>
        <p:nvSpPr>
          <p:cNvPr id="4" name="TextBox 3"/>
          <p:cNvSpPr txBox="1"/>
          <p:nvPr/>
        </p:nvSpPr>
        <p:spPr>
          <a:xfrm>
            <a:off x="251520" y="836712"/>
            <a:ext cx="6048672" cy="6093976"/>
          </a:xfrm>
          <a:prstGeom prst="rect">
            <a:avLst/>
          </a:prstGeom>
          <a:noFill/>
        </p:spPr>
        <p:txBody>
          <a:bodyPr wrap="square" rtlCol="0">
            <a:spAutoFit/>
          </a:bodyPr>
          <a:lstStyle/>
          <a:p>
            <a:r>
              <a:rPr lang="en-US" sz="1800" b="0" u="sng" dirty="0">
                <a:solidFill>
                  <a:schemeClr val="accent6"/>
                </a:solidFill>
              </a:rPr>
              <a:t>Expected Impact:</a:t>
            </a:r>
          </a:p>
          <a:p>
            <a:r>
              <a:rPr lang="en-US" sz="1600" b="0" dirty="0">
                <a:solidFill>
                  <a:schemeClr val="accent6"/>
                </a:solidFill>
              </a:rPr>
              <a:t>    </a:t>
            </a:r>
          </a:p>
          <a:p>
            <a:pPr marL="342900" indent="-342900">
              <a:spcAft>
                <a:spcPts val="600"/>
              </a:spcAft>
              <a:buAutoNum type="arabicPeriod"/>
            </a:pPr>
            <a:r>
              <a:rPr lang="en-US" sz="1600" b="0" dirty="0">
                <a:solidFill>
                  <a:schemeClr val="accent6"/>
                </a:solidFill>
              </a:rPr>
              <a:t>Advanced modelling </a:t>
            </a:r>
            <a:r>
              <a:rPr lang="en-US" sz="1600" b="0" dirty="0" smtClean="0">
                <a:solidFill>
                  <a:schemeClr val="accent6"/>
                </a:solidFill>
              </a:rPr>
              <a:t>tools: </a:t>
            </a:r>
            <a:br>
              <a:rPr lang="en-US" sz="1600" b="0" dirty="0" smtClean="0">
                <a:solidFill>
                  <a:schemeClr val="accent6"/>
                </a:solidFill>
              </a:rPr>
            </a:br>
            <a:r>
              <a:rPr lang="en-US" sz="1600" b="0" dirty="0">
                <a:solidFill>
                  <a:schemeClr val="accent6"/>
                </a:solidFill>
              </a:rPr>
              <a:t>K</a:t>
            </a:r>
            <a:r>
              <a:rPr lang="en-US" sz="1600" b="0" dirty="0" smtClean="0">
                <a:solidFill>
                  <a:schemeClr val="accent6"/>
                </a:solidFill>
              </a:rPr>
              <a:t>nowledge </a:t>
            </a:r>
            <a:r>
              <a:rPr lang="en-US" sz="1600" b="0" dirty="0">
                <a:solidFill>
                  <a:schemeClr val="accent6"/>
                </a:solidFill>
              </a:rPr>
              <a:t>on how to design of price structure and magnitude in order to be able to finance e.g. infrastructure and research and innovation; </a:t>
            </a:r>
            <a:br>
              <a:rPr lang="en-US" sz="1600" b="0" dirty="0">
                <a:solidFill>
                  <a:schemeClr val="accent6"/>
                </a:solidFill>
              </a:rPr>
            </a:br>
            <a:r>
              <a:rPr lang="en-US" sz="1600" b="0" dirty="0" smtClean="0">
                <a:solidFill>
                  <a:schemeClr val="accent6"/>
                </a:solidFill>
              </a:rPr>
              <a:t>Enhance </a:t>
            </a:r>
            <a:r>
              <a:rPr lang="en-US" sz="1600" b="0" dirty="0">
                <a:solidFill>
                  <a:schemeClr val="accent6"/>
                </a:solidFill>
              </a:rPr>
              <a:t>the accuracy of the prediction of electricity production from variable renewables and better qualify and quantity associated issues and </a:t>
            </a:r>
            <a:r>
              <a:rPr lang="en-US" sz="1600" b="0" dirty="0" smtClean="0">
                <a:solidFill>
                  <a:schemeClr val="accent6"/>
                </a:solidFill>
              </a:rPr>
              <a:t>remedies</a:t>
            </a:r>
            <a:endParaRPr lang="en-US" sz="1600" b="0" dirty="0">
              <a:solidFill>
                <a:schemeClr val="accent6"/>
              </a:solidFill>
            </a:endParaRPr>
          </a:p>
          <a:p>
            <a:pPr marL="342900" indent="-342900">
              <a:spcAft>
                <a:spcPts val="600"/>
              </a:spcAft>
              <a:buAutoNum type="arabicPeriod" startAt="2"/>
            </a:pPr>
            <a:r>
              <a:rPr lang="en-US" sz="1600" b="0" dirty="0">
                <a:solidFill>
                  <a:schemeClr val="accent6"/>
                </a:solidFill>
              </a:rPr>
              <a:t>Advanced </a:t>
            </a:r>
            <a:r>
              <a:rPr lang="en-US" sz="1600" b="0" dirty="0" smtClean="0">
                <a:solidFill>
                  <a:schemeClr val="accent6"/>
                </a:solidFill>
              </a:rPr>
              <a:t>tools: </a:t>
            </a:r>
            <a:br>
              <a:rPr lang="en-US" sz="1600" b="0" dirty="0" smtClean="0">
                <a:solidFill>
                  <a:schemeClr val="accent6"/>
                </a:solidFill>
              </a:rPr>
            </a:br>
            <a:r>
              <a:rPr lang="en-US" sz="1600" b="0" dirty="0" smtClean="0">
                <a:solidFill>
                  <a:schemeClr val="accent6"/>
                </a:solidFill>
              </a:rPr>
              <a:t>New </a:t>
            </a:r>
            <a:r>
              <a:rPr lang="en-US" sz="1600" b="0" dirty="0">
                <a:solidFill>
                  <a:schemeClr val="accent6"/>
                </a:solidFill>
              </a:rPr>
              <a:t>approaches to electricity grid planning, monitoring and maintenance that are better suited to today's future characteristics of the grid and enable savings on infrastructure costs</a:t>
            </a:r>
            <a:r>
              <a:rPr lang="en-US" sz="1600" b="0" dirty="0" smtClean="0">
                <a:solidFill>
                  <a:schemeClr val="accent6"/>
                </a:solidFill>
              </a:rPr>
              <a:t>.</a:t>
            </a:r>
            <a:endParaRPr lang="en-US" sz="1600" b="0" dirty="0">
              <a:solidFill>
                <a:schemeClr val="accent6"/>
              </a:solidFill>
            </a:endParaRPr>
          </a:p>
          <a:p>
            <a:pPr marL="342900" indent="-342900">
              <a:spcAft>
                <a:spcPts val="600"/>
              </a:spcAft>
              <a:buAutoNum type="arabicPeriod" startAt="2"/>
            </a:pPr>
            <a:r>
              <a:rPr lang="en-US" sz="1600" b="0" dirty="0" smtClean="0">
                <a:solidFill>
                  <a:schemeClr val="accent6"/>
                </a:solidFill>
              </a:rPr>
              <a:t>Technological developments:</a:t>
            </a:r>
            <a:br>
              <a:rPr lang="en-US" sz="1600" b="0" dirty="0" smtClean="0">
                <a:solidFill>
                  <a:schemeClr val="accent6"/>
                </a:solidFill>
              </a:rPr>
            </a:br>
            <a:r>
              <a:rPr lang="en-US" sz="1600" b="0" dirty="0" smtClean="0">
                <a:solidFill>
                  <a:schemeClr val="accent6"/>
                </a:solidFill>
              </a:rPr>
              <a:t>Reduce </a:t>
            </a:r>
            <a:r>
              <a:rPr lang="en-US" sz="1600" b="0" dirty="0">
                <a:solidFill>
                  <a:schemeClr val="accent6"/>
                </a:solidFill>
              </a:rPr>
              <a:t>costs of key technology components I</a:t>
            </a:r>
            <a:r>
              <a:rPr lang="en-US" sz="1600" b="0" dirty="0" smtClean="0">
                <a:solidFill>
                  <a:schemeClr val="accent6"/>
                </a:solidFill>
              </a:rPr>
              <a:t>ntegration </a:t>
            </a:r>
            <a:r>
              <a:rPr lang="en-US" sz="1600" b="0" dirty="0">
                <a:solidFill>
                  <a:schemeClr val="accent6"/>
                </a:solidFill>
              </a:rPr>
              <a:t>of battery systems </a:t>
            </a:r>
            <a:r>
              <a:rPr lang="en-US" sz="1600" b="0" dirty="0" smtClean="0">
                <a:solidFill>
                  <a:schemeClr val="accent6"/>
                </a:solidFill>
              </a:rPr>
              <a:t>enabling </a:t>
            </a:r>
            <a:r>
              <a:rPr lang="en-US" sz="1600" b="0" dirty="0">
                <a:solidFill>
                  <a:schemeClr val="accent6"/>
                </a:solidFill>
              </a:rPr>
              <a:t>high shares of renewable </a:t>
            </a:r>
            <a:r>
              <a:rPr lang="en-US" sz="1600" b="0" dirty="0" smtClean="0">
                <a:solidFill>
                  <a:schemeClr val="accent6"/>
                </a:solidFill>
              </a:rPr>
              <a:t>electricity</a:t>
            </a:r>
            <a:endParaRPr lang="en-US" sz="1600" b="0" dirty="0">
              <a:solidFill>
                <a:schemeClr val="accent6"/>
              </a:solidFill>
            </a:endParaRPr>
          </a:p>
          <a:p>
            <a:pPr marL="361950">
              <a:spcAft>
                <a:spcPts val="600"/>
              </a:spcAft>
            </a:pPr>
            <a:r>
              <a:rPr lang="en-US" sz="1600" b="0" dirty="0">
                <a:solidFill>
                  <a:schemeClr val="accent6"/>
                </a:solidFill>
              </a:rPr>
              <a:t>Proposals are invited to include ad-hoc indicators to measure the progress against specific objectives of their choice that could be used to assess the progress during the project life.</a:t>
            </a:r>
          </a:p>
          <a:p>
            <a:endParaRPr lang="fr-FR" sz="1600" b="0" dirty="0">
              <a:solidFill>
                <a:schemeClr val="accent6"/>
              </a:solidFill>
            </a:endParaRPr>
          </a:p>
        </p:txBody>
      </p:sp>
      <p:sp>
        <p:nvSpPr>
          <p:cNvPr id="5" name="TextBox 4">
            <a:extLst>
              <a:ext uri="{FF2B5EF4-FFF2-40B4-BE49-F238E27FC236}">
                <a16:creationId xmlns:a16="http://schemas.microsoft.com/office/drawing/2014/main" xmlns="" id="{8D0CA50C-66CC-41DD-B868-B421BB220BC6}"/>
              </a:ext>
            </a:extLst>
          </p:cNvPr>
          <p:cNvSpPr txBox="1"/>
          <p:nvPr/>
        </p:nvSpPr>
        <p:spPr>
          <a:xfrm>
            <a:off x="6198121" y="1601505"/>
            <a:ext cx="2910383" cy="1323439"/>
          </a:xfrm>
          <a:prstGeom prst="rect">
            <a:avLst/>
          </a:prstGeom>
          <a:solidFill>
            <a:srgbClr val="2D2D8A">
              <a:lumMod val="20000"/>
              <a:lumOff val="80000"/>
            </a:srgbClr>
          </a:solidFill>
          <a:ln w="19050">
            <a:solidFill>
              <a:srgbClr val="333399"/>
            </a:solidFill>
          </a:ln>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Research and Innovation Action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F5494"/>
                </a:solidFill>
                <a:effectLst/>
                <a:uLnTx/>
                <a:uFillTx/>
                <a:latin typeface="Arial" charset="0"/>
              </a:rPr>
              <a:t>EU </a:t>
            </a:r>
            <a:r>
              <a:rPr kumimoji="0" lang="en-GB" sz="1600" b="0" i="0" u="none" strike="noStrike" kern="0" cap="none" spc="0" normalizeH="0" baseline="0" noProof="0" dirty="0">
                <a:ln>
                  <a:noFill/>
                </a:ln>
                <a:solidFill>
                  <a:srgbClr val="0F5494"/>
                </a:solidFill>
                <a:effectLst/>
                <a:uLnTx/>
                <a:uFillTx/>
                <a:latin typeface="Arial" charset="0"/>
              </a:rPr>
              <a:t>funding per </a:t>
            </a:r>
            <a:r>
              <a:rPr kumimoji="0" lang="en-GB" sz="1600" b="0" i="0" u="none" strike="noStrike" kern="0" cap="none" spc="0" normalizeH="0" baseline="0" noProof="0" dirty="0" smtClean="0">
                <a:ln>
                  <a:noFill/>
                </a:ln>
                <a:solidFill>
                  <a:srgbClr val="0F5494"/>
                </a:solidFill>
                <a:effectLst/>
                <a:uLnTx/>
                <a:uFillTx/>
                <a:latin typeface="Arial" charset="0"/>
              </a:rPr>
              <a:t>project</a:t>
            </a:r>
          </a:p>
          <a:p>
            <a:pPr marL="0" marR="0" lvl="0" indent="0" algn="ctr" defTabSz="914400" eaLnBrk="0" fontAlgn="auto" latinLnBrk="0" hangingPunct="0">
              <a:lnSpc>
                <a:spcPct val="100000"/>
              </a:lnSpc>
              <a:spcBef>
                <a:spcPts val="0"/>
              </a:spcBef>
              <a:spcAft>
                <a:spcPts val="0"/>
              </a:spcAft>
              <a:buClrTx/>
              <a:buSzTx/>
              <a:buFontTx/>
              <a:buNone/>
              <a:tabLst/>
              <a:defRPr/>
            </a:pPr>
            <a:r>
              <a:rPr lang="en-GB" sz="1600" b="0" kern="0" dirty="0">
                <a:solidFill>
                  <a:srgbClr val="0F5494"/>
                </a:solidFill>
                <a:latin typeface="Arial" charset="0"/>
              </a:rPr>
              <a:t>2 </a:t>
            </a:r>
            <a:r>
              <a:rPr lang="en-GB" sz="1600" b="0" kern="0" dirty="0" smtClean="0">
                <a:solidFill>
                  <a:srgbClr val="0F5494"/>
                </a:solidFill>
                <a:latin typeface="Arial" charset="0"/>
              </a:rPr>
              <a:t>- </a:t>
            </a:r>
            <a:r>
              <a:rPr lang="en-GB" sz="1600" b="0" kern="0" dirty="0">
                <a:solidFill>
                  <a:srgbClr val="0F5494"/>
                </a:solidFill>
                <a:latin typeface="Arial" charset="0"/>
              </a:rPr>
              <a:t>4 </a:t>
            </a:r>
            <a:r>
              <a:rPr lang="en-GB" sz="1600" b="0" kern="0" dirty="0" err="1">
                <a:solidFill>
                  <a:srgbClr val="0F5494"/>
                </a:solidFill>
                <a:latin typeface="Arial" charset="0"/>
              </a:rPr>
              <a:t>MEur</a:t>
            </a:r>
            <a:endParaRPr kumimoji="0" lang="en-GB" sz="1600" b="0" i="0" u="none" strike="noStrike" kern="0" cap="none" spc="0" normalizeH="0" baseline="0" noProof="0" dirty="0">
              <a:ln>
                <a:noFill/>
              </a:ln>
              <a:solidFill>
                <a:srgbClr val="0F5494"/>
              </a:solidFill>
              <a:effectLst/>
              <a:uLnTx/>
              <a:uFillTx/>
              <a:latin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2019: </a:t>
            </a:r>
            <a:r>
              <a:rPr lang="en-GB" sz="1600" b="0" kern="0" dirty="0">
                <a:solidFill>
                  <a:srgbClr val="0F5494"/>
                </a:solidFill>
                <a:latin typeface="Arial" charset="0"/>
              </a:rPr>
              <a:t>25.4</a:t>
            </a:r>
            <a:r>
              <a:rPr kumimoji="0" lang="en-GB" sz="1600" b="0" i="0" u="none" strike="noStrike" kern="0" cap="none" spc="0" normalizeH="0" baseline="0" noProof="0" dirty="0">
                <a:ln>
                  <a:noFill/>
                </a:ln>
                <a:solidFill>
                  <a:srgbClr val="0F5494"/>
                </a:solidFill>
                <a:effectLst/>
                <a:uLnTx/>
                <a:uFillTx/>
                <a:latin typeface="Arial" charset="0"/>
              </a:rPr>
              <a:t>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noProof="0" dirty="0">
                <a:ln>
                  <a:noFill/>
                </a:ln>
                <a:solidFill>
                  <a:srgbClr val="0F5494"/>
                </a:solidFill>
                <a:effectLst/>
                <a:uLnTx/>
                <a:uFillTx/>
                <a:latin typeface="Arial" charset="0"/>
              </a:rPr>
              <a:t> </a:t>
            </a:r>
            <a:endParaRPr kumimoji="0" lang="en-GB" sz="1600" b="0" i="0" u="none" strike="noStrike" kern="0" cap="none" spc="0" normalizeH="0" baseline="0" noProof="0" dirty="0">
              <a:ln>
                <a:noFill/>
              </a:ln>
              <a:solidFill>
                <a:srgbClr val="0F5494"/>
              </a:solidFill>
              <a:effectLst/>
              <a:uLnTx/>
              <a:uFillTx/>
              <a:latin typeface="Arial" charset="0"/>
            </a:endParaRPr>
          </a:p>
        </p:txBody>
      </p:sp>
      <p:sp>
        <p:nvSpPr>
          <p:cNvPr id="6" name="TextBox 5"/>
          <p:cNvSpPr txBox="1"/>
          <p:nvPr/>
        </p:nvSpPr>
        <p:spPr>
          <a:xfrm>
            <a:off x="6732240" y="3731548"/>
            <a:ext cx="1872208" cy="1569660"/>
          </a:xfrm>
          <a:prstGeom prst="rect">
            <a:avLst/>
          </a:prstGeom>
          <a:solidFill>
            <a:srgbClr val="FFCC99"/>
          </a:solidFill>
          <a:ln w="19050">
            <a:solidFill>
              <a:srgbClr val="333399"/>
            </a:solidFill>
          </a:ln>
        </p:spPr>
        <p:txBody>
          <a:bodyPr wrap="square" rtlCol="0">
            <a:spAutoFit/>
          </a:bodyPr>
          <a:lstStyle>
            <a:defPPr>
              <a:defRPr lang="en-GB"/>
            </a:defPPr>
            <a:lvl1pPr marL="0" marR="0" lvl="0" indent="0" algn="ctr" defTabSz="914400" eaLnBrk="0" fontAlgn="auto" latinLnBrk="0" hangingPunct="0">
              <a:lnSpc>
                <a:spcPct val="100000"/>
              </a:lnSpc>
              <a:spcBef>
                <a:spcPts val="0"/>
              </a:spcBef>
              <a:spcAft>
                <a:spcPts val="0"/>
              </a:spcAft>
              <a:buClrTx/>
              <a:buSzTx/>
              <a:buFontTx/>
              <a:buNone/>
              <a:tabLst/>
              <a:defRPr kumimoji="0" sz="1600" b="0" i="0" u="none" strike="noStrike" kern="0" cap="none" spc="0" normalizeH="0" baseline="0">
                <a:ln>
                  <a:noFill/>
                </a:ln>
                <a:solidFill>
                  <a:srgbClr val="0F5494"/>
                </a:solidFill>
                <a:effectLst/>
                <a:uLnTx/>
                <a:uFillTx/>
                <a:latin typeface="Arial" charset="0"/>
              </a:defRPr>
            </a:lvl1pPr>
          </a:lstStyle>
          <a:p>
            <a:r>
              <a:rPr lang="en-GB" dirty="0" smtClean="0"/>
              <a:t>Ranking </a:t>
            </a:r>
            <a:r>
              <a:rPr lang="en-GB" dirty="0"/>
              <a:t>in each of the 3 </a:t>
            </a:r>
            <a:r>
              <a:rPr lang="en-GB" dirty="0" smtClean="0"/>
              <a:t>sub topics The first </a:t>
            </a:r>
            <a:r>
              <a:rPr lang="en-GB" dirty="0"/>
              <a:t>ranked proposal</a:t>
            </a:r>
            <a:r>
              <a:rPr lang="en-GB" u="sng" dirty="0"/>
              <a:t>s </a:t>
            </a:r>
            <a:r>
              <a:rPr lang="en-GB" dirty="0"/>
              <a:t>in each sub-topic will be </a:t>
            </a:r>
            <a:r>
              <a:rPr lang="en-GB" dirty="0" smtClean="0"/>
              <a:t>selected</a:t>
            </a:r>
            <a:endParaRPr lang="en-GB" dirty="0"/>
          </a:p>
        </p:txBody>
      </p:sp>
    </p:spTree>
    <p:extLst>
      <p:ext uri="{BB962C8B-B14F-4D97-AF65-F5344CB8AC3E}">
        <p14:creationId xmlns:p14="http://schemas.microsoft.com/office/powerpoint/2010/main" val="1017011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Common requirements </a:t>
            </a:r>
            <a:r>
              <a:rPr lang="es-ES" sz="2400" dirty="0"/>
              <a:t>EC-3 ES-1 ES2- ES-5 ES-6</a:t>
            </a:r>
            <a:endParaRPr lang="en-GB" sz="2400" dirty="0"/>
          </a:p>
        </p:txBody>
      </p:sp>
      <p:sp>
        <p:nvSpPr>
          <p:cNvPr id="3" name="Content Placeholder 2"/>
          <p:cNvSpPr>
            <a:spLocks noGrp="1"/>
          </p:cNvSpPr>
          <p:nvPr>
            <p:ph idx="1"/>
          </p:nvPr>
        </p:nvSpPr>
        <p:spPr>
          <a:xfrm>
            <a:off x="179512" y="1296918"/>
            <a:ext cx="7128792" cy="4724370"/>
          </a:xfrm>
        </p:spPr>
        <p:txBody>
          <a:bodyPr/>
          <a:lstStyle/>
          <a:p>
            <a:r>
              <a:rPr lang="en-US" sz="1800" dirty="0"/>
              <a:t>Proposers should demonstrate a good knowledge and compatibility with:</a:t>
            </a:r>
            <a:endParaRPr lang="en-US" sz="1600" dirty="0"/>
          </a:p>
          <a:p>
            <a:pPr marL="285750" indent="-285750">
              <a:buClr>
                <a:schemeClr val="accent2"/>
              </a:buClr>
              <a:buFont typeface="Arial" panose="020B0604020202020204" pitchFamily="34" charset="0"/>
              <a:buChar char="•"/>
            </a:pPr>
            <a:r>
              <a:rPr lang="en-US" sz="1600" u="none" dirty="0"/>
              <a:t>Current </a:t>
            </a:r>
            <a:r>
              <a:rPr lang="en-US" sz="1600" u="none" dirty="0" smtClean="0"/>
              <a:t>regulations </a:t>
            </a:r>
            <a:endParaRPr lang="en-US" sz="1600" u="none" dirty="0"/>
          </a:p>
          <a:p>
            <a:pPr marL="285750" indent="-285750">
              <a:buClr>
                <a:schemeClr val="accent2"/>
              </a:buClr>
              <a:buFont typeface="Arial" panose="020B0604020202020204" pitchFamily="34" charset="0"/>
              <a:buChar char="•"/>
            </a:pPr>
            <a:r>
              <a:rPr lang="en-US" sz="1600" u="none" dirty="0"/>
              <a:t>Available or emerging standards and interoperability issues (see work of the Smart Grid Task Force and its Experts Groups in the field of Standardization - CEN-CLC-ETSI M/490), </a:t>
            </a:r>
          </a:p>
          <a:p>
            <a:pPr marL="285750" indent="-285750">
              <a:buClr>
                <a:schemeClr val="accent2"/>
              </a:buClr>
              <a:buFont typeface="Arial" panose="020B0604020202020204" pitchFamily="34" charset="0"/>
              <a:buChar char="•"/>
            </a:pPr>
            <a:r>
              <a:rPr lang="en-US" sz="1600" u="none" dirty="0"/>
              <a:t>Smart grid deployment, infrastructure and industrial policy (</a:t>
            </a:r>
            <a:r>
              <a:rPr lang="en-US" sz="1600" u="none" dirty="0">
                <a:hlinkClick r:id="rId2"/>
              </a:rPr>
              <a:t>http://ec.europa.eu/energy/en/topics/markets-and-consumers/smart-grids-and-meters/smart-grids-task-force</a:t>
            </a:r>
            <a:r>
              <a:rPr lang="en-US" sz="1600" u="none" dirty="0"/>
              <a:t>).</a:t>
            </a:r>
          </a:p>
          <a:p>
            <a:pPr marL="285750" indent="-285750">
              <a:buClr>
                <a:schemeClr val="accent2"/>
              </a:buClr>
              <a:buFont typeface="Arial" panose="020B0604020202020204" pitchFamily="34" charset="0"/>
              <a:buChar char="•"/>
            </a:pPr>
            <a:r>
              <a:rPr lang="en-US" sz="1600" u="none" dirty="0"/>
              <a:t>A high level of cyber </a:t>
            </a:r>
            <a:r>
              <a:rPr lang="en-US" sz="1600" u="none" dirty="0" smtClean="0"/>
              <a:t>security; compliance </a:t>
            </a:r>
            <a:r>
              <a:rPr lang="en-US" sz="1600" u="none" dirty="0"/>
              <a:t>with relevant EU security </a:t>
            </a:r>
            <a:r>
              <a:rPr lang="en-US" sz="1600" u="none" dirty="0" smtClean="0"/>
              <a:t>legislation, </a:t>
            </a:r>
            <a:r>
              <a:rPr lang="en-US" sz="1600" u="none" dirty="0"/>
              <a:t>due regard of best available </a:t>
            </a:r>
            <a:r>
              <a:rPr lang="en-US" sz="1600" u="none" dirty="0" smtClean="0"/>
              <a:t>techniques</a:t>
            </a:r>
            <a:endParaRPr lang="en-US" sz="1600" u="none" dirty="0"/>
          </a:p>
          <a:p>
            <a:pPr marL="285750" indent="-285750">
              <a:buClr>
                <a:schemeClr val="accent2"/>
              </a:buClr>
              <a:buFont typeface="Arial" panose="020B0604020202020204" pitchFamily="34" charset="0"/>
              <a:buChar char="•"/>
            </a:pPr>
            <a:r>
              <a:rPr lang="en-US" sz="1600" u="none" dirty="0"/>
              <a:t>Regulatory environment for privacy, data protection, data management and alignment of data formats (see “My Energy Data” and its respective follow-up, </a:t>
            </a:r>
            <a:r>
              <a:rPr lang="en-GB" sz="1600" u="none" dirty="0"/>
              <a:t>General Data Protection Regulation and industry standards, Data Protection Impact Assessment Template).</a:t>
            </a:r>
            <a:endParaRPr lang="en-US" sz="1600" u="none" dirty="0"/>
          </a:p>
        </p:txBody>
      </p:sp>
    </p:spTree>
    <p:extLst>
      <p:ext uri="{BB962C8B-B14F-4D97-AF65-F5344CB8AC3E}">
        <p14:creationId xmlns:p14="http://schemas.microsoft.com/office/powerpoint/2010/main" val="284634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Topics on digitisation of energy</a:t>
            </a:r>
            <a:endParaRPr lang="fr-FR" dirty="0"/>
          </a:p>
        </p:txBody>
      </p:sp>
      <p:sp>
        <p:nvSpPr>
          <p:cNvPr id="3" name="Content Placeholder 2"/>
          <p:cNvSpPr>
            <a:spLocks noGrp="1"/>
          </p:cNvSpPr>
          <p:nvPr>
            <p:ph idx="1"/>
          </p:nvPr>
        </p:nvSpPr>
        <p:spPr>
          <a:xfrm>
            <a:off x="467544" y="1722986"/>
            <a:ext cx="8496944" cy="3650230"/>
          </a:xfrm>
        </p:spPr>
        <p:txBody>
          <a:bodyPr/>
          <a:lstStyle/>
          <a:p>
            <a:pPr marL="342900" indent="-342900">
              <a:buClr>
                <a:schemeClr val="accent2"/>
              </a:buClr>
              <a:buFont typeface="Arial" panose="020B0604020202020204" pitchFamily="34" charset="0"/>
              <a:buChar char="•"/>
            </a:pPr>
            <a:r>
              <a:rPr lang="en-US" u="none" dirty="0"/>
              <a:t>SU-DS04-2018-2020: Cybersecurity in the Electrical Power and Energy System (EPES): an </a:t>
            </a:r>
            <a:r>
              <a:rPr lang="en-US" u="none" dirty="0" err="1"/>
              <a:t>armour</a:t>
            </a:r>
            <a:r>
              <a:rPr lang="en-US" u="none" dirty="0"/>
              <a:t> against cyber and privacy attacks</a:t>
            </a:r>
          </a:p>
          <a:p>
            <a:pPr marL="342900" indent="-342900">
              <a:buClr>
                <a:schemeClr val="accent2"/>
              </a:buClr>
              <a:buFont typeface="Arial" panose="020B0604020202020204" pitchFamily="34" charset="0"/>
              <a:buChar char="•"/>
            </a:pPr>
            <a:endParaRPr lang="en-US" u="none" dirty="0"/>
          </a:p>
          <a:p>
            <a:pPr marL="342900" indent="-342900">
              <a:buClr>
                <a:schemeClr val="accent2"/>
              </a:buClr>
              <a:buFont typeface="Arial" panose="020B0604020202020204" pitchFamily="34" charset="0"/>
              <a:buChar char="•"/>
            </a:pPr>
            <a:r>
              <a:rPr lang="en-US" u="none" dirty="0"/>
              <a:t>DT-ICT-10-2018: Interoperable and smart homes and grids</a:t>
            </a:r>
          </a:p>
          <a:p>
            <a:pPr marL="342900" indent="-342900">
              <a:buClr>
                <a:schemeClr val="accent2"/>
              </a:buClr>
              <a:buFont typeface="Arial" panose="020B0604020202020204" pitchFamily="34" charset="0"/>
              <a:buChar char="•"/>
            </a:pPr>
            <a:endParaRPr lang="en-US" u="none" dirty="0"/>
          </a:p>
          <a:p>
            <a:pPr marL="342900" indent="-342900">
              <a:buClr>
                <a:schemeClr val="accent2"/>
              </a:buClr>
              <a:buFont typeface="Arial" panose="020B0604020202020204" pitchFamily="34" charset="0"/>
              <a:buChar char="•"/>
            </a:pPr>
            <a:r>
              <a:rPr lang="en-US" u="none" dirty="0"/>
              <a:t>DT-ICT-11-2019: Big data solutions for energy</a:t>
            </a:r>
          </a:p>
        </p:txBody>
      </p:sp>
    </p:spTree>
    <p:extLst>
      <p:ext uri="{BB962C8B-B14F-4D97-AF65-F5344CB8AC3E}">
        <p14:creationId xmlns:p14="http://schemas.microsoft.com/office/powerpoint/2010/main" val="511579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96652" y="5589240"/>
            <a:ext cx="4087316" cy="936104"/>
          </a:xfrm>
          <a:prstGeom prst="rect">
            <a:avLst/>
          </a:prstGeom>
        </p:spPr>
        <p:txBody>
          <a:bodyPr/>
          <a:lstStyle>
            <a:lvl1pPr marL="180975" indent="-180975" algn="l" rtl="0" eaLnBrk="0" fontAlgn="base" hangingPunct="0">
              <a:spcBef>
                <a:spcPct val="20000"/>
              </a:spcBef>
              <a:spcAft>
                <a:spcPts val="600"/>
              </a:spcAft>
              <a:buClr>
                <a:srgbClr val="C8DF33"/>
              </a:buClr>
              <a:buFont typeface="Arial" panose="020B0604020202020204" pitchFamily="34" charset="0"/>
              <a:buChar char="•"/>
              <a:defRPr sz="20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r">
              <a:spcBef>
                <a:spcPts val="0"/>
              </a:spcBef>
              <a:buNone/>
            </a:pPr>
            <a:endParaRPr lang="fr-BE" sz="1400" b="0" kern="0" dirty="0">
              <a:solidFill>
                <a:schemeClr val="bg1"/>
              </a:solidFill>
              <a:latin typeface="EC Square Sans Pro Medium" panose="020B0500000000020004" pitchFamily="34" charset="0"/>
            </a:endParaRPr>
          </a:p>
        </p:txBody>
      </p:sp>
      <p:sp>
        <p:nvSpPr>
          <p:cNvPr id="3" name="TextBox 2"/>
          <p:cNvSpPr txBox="1"/>
          <p:nvPr/>
        </p:nvSpPr>
        <p:spPr>
          <a:xfrm>
            <a:off x="107504" y="3807038"/>
            <a:ext cx="3960440" cy="1077218"/>
          </a:xfrm>
          <a:prstGeom prst="rect">
            <a:avLst/>
          </a:prstGeom>
          <a:noFill/>
        </p:spPr>
        <p:txBody>
          <a:bodyPr wrap="square" rtlCol="0">
            <a:spAutoFit/>
          </a:bodyPr>
          <a:lstStyle/>
          <a:p>
            <a:r>
              <a:rPr lang="en-GB" sz="1600" b="0" dirty="0" smtClean="0">
                <a:solidFill>
                  <a:schemeClr val="accent6"/>
                </a:solidFill>
              </a:rPr>
              <a:t>New </a:t>
            </a:r>
            <a:r>
              <a:rPr lang="en-GB" sz="1600" b="0" dirty="0">
                <a:solidFill>
                  <a:schemeClr val="accent6"/>
                </a:solidFill>
              </a:rPr>
              <a:t>Energy </a:t>
            </a:r>
            <a:r>
              <a:rPr lang="en-GB" sz="1600" b="0" dirty="0" smtClean="0">
                <a:solidFill>
                  <a:schemeClr val="accent6"/>
                </a:solidFill>
              </a:rPr>
              <a:t>Technologies</a:t>
            </a:r>
          </a:p>
          <a:p>
            <a:r>
              <a:rPr lang="en-GB" sz="1600" b="0" dirty="0" smtClean="0">
                <a:solidFill>
                  <a:schemeClr val="accent6"/>
                </a:solidFill>
              </a:rPr>
              <a:t>and </a:t>
            </a:r>
            <a:r>
              <a:rPr lang="en-GB" sz="1600" b="0" dirty="0">
                <a:solidFill>
                  <a:schemeClr val="accent6"/>
                </a:solidFill>
              </a:rPr>
              <a:t>Clean Coal</a:t>
            </a:r>
          </a:p>
          <a:p>
            <a:endParaRPr lang="en-GB" sz="1600" b="0" dirty="0">
              <a:solidFill>
                <a:schemeClr val="accent6"/>
              </a:solidFill>
            </a:endParaRPr>
          </a:p>
          <a:p>
            <a:r>
              <a:rPr lang="fr-FR" sz="1600" b="0" dirty="0">
                <a:solidFill>
                  <a:schemeClr val="accent6"/>
                </a:solidFill>
              </a:rPr>
              <a:t>Energy Info Days </a:t>
            </a:r>
          </a:p>
        </p:txBody>
      </p:sp>
      <p:sp>
        <p:nvSpPr>
          <p:cNvPr id="4" name="Rectangle 3">
            <a:extLst>
              <a:ext uri="{FF2B5EF4-FFF2-40B4-BE49-F238E27FC236}">
                <a16:creationId xmlns:a16="http://schemas.microsoft.com/office/drawing/2014/main" xmlns="" id="{35DA5366-5378-4C51-80B6-B39838A51CDF}"/>
              </a:ext>
            </a:extLst>
          </p:cNvPr>
          <p:cNvSpPr/>
          <p:nvPr/>
        </p:nvSpPr>
        <p:spPr>
          <a:xfrm>
            <a:off x="4139952" y="3774519"/>
            <a:ext cx="4572000" cy="2246769"/>
          </a:xfrm>
          <a:prstGeom prst="rect">
            <a:avLst/>
          </a:prstGeom>
        </p:spPr>
        <p:txBody>
          <a:bodyPr>
            <a:spAutoFit/>
          </a:bodyPr>
          <a:lstStyle/>
          <a:p>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Secure, clean and efficient energy system</a:t>
            </a:r>
          </a:p>
          <a:p>
            <a:pPr marL="342900" indent="-342900">
              <a:buFont typeface="Arial" panose="020B0604020202020204" pitchFamily="34" charset="0"/>
              <a:buChar char="•"/>
            </a:pPr>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Smart Citizen </a:t>
            </a:r>
            <a:r>
              <a:rPr lang="en-GB" sz="2800" b="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Centered</a:t>
            </a:r>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Energy System</a:t>
            </a:r>
          </a:p>
          <a:p>
            <a:pPr marL="342900" indent="-342900">
              <a:buFont typeface="Arial" panose="020B0604020202020204" pitchFamily="34" charset="0"/>
              <a:buChar char="•"/>
            </a:pPr>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Smart Cities</a:t>
            </a:r>
            <a:endParaRPr lang="en-GB" sz="24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37471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6000"/>
                    </a14:imgEffect>
                    <a14:imgEffect>
                      <a14:brightnessContrast bright="-1000" contrast="-13000"/>
                    </a14:imgEffect>
                  </a14:imgLayer>
                </a14:imgProps>
              </a:ext>
              <a:ext uri="{28A0092B-C50C-407E-A947-70E740481C1C}">
                <a14:useLocalDpi xmlns:a14="http://schemas.microsoft.com/office/drawing/2010/main" val="0"/>
              </a:ext>
            </a:extLst>
          </a:blip>
          <a:srcRect/>
          <a:stretch>
            <a:fillRect/>
          </a:stretch>
        </p:blipFill>
        <p:spPr bwMode="auto">
          <a:xfrm>
            <a:off x="990600" y="57150"/>
            <a:ext cx="7162800" cy="6743700"/>
          </a:xfrm>
          <a:prstGeom prst="rect">
            <a:avLst/>
          </a:prstGeom>
          <a:noFill/>
          <a:ln>
            <a:noFill/>
          </a:ln>
          <a:effectLst>
            <a:glow rad="127000">
              <a:schemeClr val="accent1">
                <a:alpha val="0"/>
              </a:schemeClr>
            </a:glow>
            <a:softEdge rad="7874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95536" y="44624"/>
            <a:ext cx="8208912" cy="576064"/>
          </a:xfrm>
        </p:spPr>
        <p:txBody>
          <a:bodyPr/>
          <a:lstStyle/>
          <a:p>
            <a:r>
              <a:rPr lang="en-GB" sz="2400" dirty="0"/>
              <a:t>Smart Citizen </a:t>
            </a:r>
            <a:r>
              <a:rPr lang="en-GB" sz="2400" dirty="0" err="1"/>
              <a:t>Centered</a:t>
            </a:r>
            <a:r>
              <a:rPr lang="en-GB" sz="2400" dirty="0"/>
              <a:t> Energy System:</a:t>
            </a:r>
            <a:br>
              <a:rPr lang="en-GB" sz="2400" dirty="0"/>
            </a:br>
            <a:r>
              <a:rPr lang="en-GB" sz="2400" dirty="0"/>
              <a:t>Local and Islands</a:t>
            </a:r>
          </a:p>
        </p:txBody>
      </p:sp>
      <p:sp>
        <p:nvSpPr>
          <p:cNvPr id="4" name="Hexagon 3"/>
          <p:cNvSpPr/>
          <p:nvPr/>
        </p:nvSpPr>
        <p:spPr>
          <a:xfrm>
            <a:off x="1895704" y="2636912"/>
            <a:ext cx="2160000" cy="2160000"/>
          </a:xfrm>
          <a:prstGeom prst="hexagon">
            <a:avLst/>
          </a:prstGeom>
          <a:solidFill>
            <a:srgbClr val="92D050"/>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ES-3</a:t>
            </a:r>
          </a:p>
          <a:p>
            <a:pPr algn="ctr" defTabSz="457200" fontAlgn="auto">
              <a:spcBef>
                <a:spcPts val="0"/>
              </a:spcBef>
              <a:spcAft>
                <a:spcPts val="0"/>
              </a:spcAft>
            </a:pPr>
            <a:r>
              <a:rPr lang="en-GB" sz="1400" b="0" dirty="0">
                <a:solidFill>
                  <a:schemeClr val="accent2"/>
                </a:solidFill>
              </a:rPr>
              <a:t>Integrated Local Energy Systems </a:t>
            </a:r>
          </a:p>
          <a:p>
            <a:pPr algn="ctr" defTabSz="457200" fontAlgn="auto">
              <a:spcBef>
                <a:spcPts val="0"/>
              </a:spcBef>
              <a:spcAft>
                <a:spcPts val="0"/>
              </a:spcAft>
            </a:pPr>
            <a:endParaRPr lang="en-GB" sz="1600" b="0" dirty="0">
              <a:solidFill>
                <a:schemeClr val="accent2"/>
              </a:solidFill>
            </a:endParaRPr>
          </a:p>
          <a:p>
            <a:pPr algn="ctr" defTabSz="457200" fontAlgn="auto">
              <a:spcBef>
                <a:spcPts val="0"/>
              </a:spcBef>
              <a:spcAft>
                <a:spcPts val="0"/>
              </a:spcAft>
            </a:pPr>
            <a:r>
              <a:rPr lang="en-GB" sz="1400" b="0" dirty="0">
                <a:solidFill>
                  <a:schemeClr val="accent2"/>
                </a:solidFill>
              </a:rPr>
              <a:t>2018 - 2020 Demo</a:t>
            </a:r>
          </a:p>
        </p:txBody>
      </p:sp>
      <p:sp>
        <p:nvSpPr>
          <p:cNvPr id="6" name="Hexagon 5"/>
          <p:cNvSpPr/>
          <p:nvPr/>
        </p:nvSpPr>
        <p:spPr>
          <a:xfrm>
            <a:off x="5364328" y="2636912"/>
            <a:ext cx="2160000" cy="2160000"/>
          </a:xfrm>
          <a:prstGeom prst="hexagon">
            <a:avLst/>
          </a:prstGeom>
          <a:solidFill>
            <a:srgbClr val="FFFF99"/>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300" dirty="0">
                <a:solidFill>
                  <a:schemeClr val="accent2"/>
                </a:solidFill>
              </a:rPr>
              <a:t>ES-4</a:t>
            </a:r>
          </a:p>
          <a:p>
            <a:pPr algn="ctr" defTabSz="457200" fontAlgn="auto">
              <a:spcBef>
                <a:spcPts val="0"/>
              </a:spcBef>
              <a:spcAft>
                <a:spcPts val="0"/>
              </a:spcAft>
            </a:pPr>
            <a:r>
              <a:rPr lang="en-GB" sz="1300" b="0" dirty="0">
                <a:solidFill>
                  <a:schemeClr val="accent2"/>
                </a:solidFill>
              </a:rPr>
              <a:t>Decarbonising</a:t>
            </a:r>
            <a:r>
              <a:rPr lang="en-GB" sz="1400" b="0" dirty="0">
                <a:solidFill>
                  <a:schemeClr val="accent2"/>
                </a:solidFill>
              </a:rPr>
              <a:t> Energy systems of Islands</a:t>
            </a:r>
          </a:p>
          <a:p>
            <a:pPr algn="ctr" defTabSz="457200" fontAlgn="auto">
              <a:spcBef>
                <a:spcPts val="0"/>
              </a:spcBef>
              <a:spcAft>
                <a:spcPts val="0"/>
              </a:spcAft>
            </a:pPr>
            <a:endParaRPr lang="en-GB" sz="1600" b="0" dirty="0">
              <a:solidFill>
                <a:schemeClr val="accent2"/>
              </a:solidFill>
            </a:endParaRPr>
          </a:p>
          <a:p>
            <a:pPr algn="ctr" defTabSz="457200" fontAlgn="auto">
              <a:spcBef>
                <a:spcPts val="0"/>
              </a:spcBef>
              <a:spcAft>
                <a:spcPts val="0"/>
              </a:spcAft>
            </a:pPr>
            <a:r>
              <a:rPr lang="en-GB" sz="1400" b="0" dirty="0">
                <a:solidFill>
                  <a:schemeClr val="accent2"/>
                </a:solidFill>
              </a:rPr>
              <a:t>2018-2020 Demo</a:t>
            </a:r>
          </a:p>
        </p:txBody>
      </p:sp>
      <p:sp>
        <p:nvSpPr>
          <p:cNvPr id="11" name="Hexagon 10"/>
          <p:cNvSpPr/>
          <p:nvPr/>
        </p:nvSpPr>
        <p:spPr>
          <a:xfrm>
            <a:off x="3624136" y="1484544"/>
            <a:ext cx="2160000" cy="2160000"/>
          </a:xfrm>
          <a:prstGeom prst="hexagon">
            <a:avLst/>
          </a:prstGeom>
          <a:solidFill>
            <a:srgbClr val="99CCFF"/>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Energy  Systems:</a:t>
            </a:r>
          </a:p>
          <a:p>
            <a:pPr algn="ctr" defTabSz="457200" fontAlgn="auto">
              <a:spcBef>
                <a:spcPts val="0"/>
              </a:spcBef>
              <a:spcAft>
                <a:spcPts val="0"/>
              </a:spcAft>
            </a:pPr>
            <a:endParaRPr lang="en-GB" sz="1400" dirty="0">
              <a:solidFill>
                <a:schemeClr val="accent2"/>
              </a:solidFill>
            </a:endParaRPr>
          </a:p>
          <a:p>
            <a:pPr algn="ctr" defTabSz="457200" fontAlgn="auto">
              <a:spcBef>
                <a:spcPts val="0"/>
              </a:spcBef>
              <a:spcAft>
                <a:spcPts val="0"/>
              </a:spcAft>
            </a:pPr>
            <a:r>
              <a:rPr lang="en-GB" sz="1400" dirty="0">
                <a:solidFill>
                  <a:schemeClr val="accent2"/>
                </a:solidFill>
              </a:rPr>
              <a:t>Local &amp; Islands</a:t>
            </a:r>
          </a:p>
        </p:txBody>
      </p:sp>
      <p:sp>
        <p:nvSpPr>
          <p:cNvPr id="12" name="Hexagon 11"/>
          <p:cNvSpPr/>
          <p:nvPr/>
        </p:nvSpPr>
        <p:spPr>
          <a:xfrm>
            <a:off x="3636136" y="3861288"/>
            <a:ext cx="2160000" cy="2160000"/>
          </a:xfrm>
          <a:prstGeom prst="hexagon">
            <a:avLst/>
          </a:prstGeom>
          <a:solidFill>
            <a:srgbClr val="FF9966"/>
          </a:solidFill>
          <a:ln w="190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ES-8</a:t>
            </a:r>
          </a:p>
          <a:p>
            <a:pPr algn="ctr" defTabSz="457200" fontAlgn="auto">
              <a:spcBef>
                <a:spcPts val="0"/>
              </a:spcBef>
              <a:spcAft>
                <a:spcPts val="0"/>
              </a:spcAft>
            </a:pPr>
            <a:r>
              <a:rPr lang="en-GB" sz="1400" b="0" dirty="0">
                <a:solidFill>
                  <a:schemeClr val="accent2"/>
                </a:solidFill>
              </a:rPr>
              <a:t>European Island Facility </a:t>
            </a:r>
            <a:r>
              <a:rPr lang="en-GB" sz="1100" b="0" dirty="0">
                <a:solidFill>
                  <a:schemeClr val="accent2"/>
                </a:solidFill>
              </a:rPr>
              <a:t>financing and investments</a:t>
            </a:r>
          </a:p>
          <a:p>
            <a:pPr algn="ctr" defTabSz="457200" fontAlgn="auto">
              <a:spcBef>
                <a:spcPts val="0"/>
              </a:spcBef>
              <a:spcAft>
                <a:spcPts val="0"/>
              </a:spcAft>
            </a:pPr>
            <a:endParaRPr lang="en-GB" sz="1400" b="0" dirty="0">
              <a:solidFill>
                <a:schemeClr val="accent2"/>
              </a:solidFill>
            </a:endParaRPr>
          </a:p>
          <a:p>
            <a:pPr algn="ctr" defTabSz="457200" fontAlgn="auto">
              <a:spcBef>
                <a:spcPts val="0"/>
              </a:spcBef>
              <a:spcAft>
                <a:spcPts val="0"/>
              </a:spcAft>
            </a:pPr>
            <a:r>
              <a:rPr lang="en-GB" sz="1400" b="0" dirty="0">
                <a:solidFill>
                  <a:schemeClr val="accent2"/>
                </a:solidFill>
              </a:rPr>
              <a:t>2019</a:t>
            </a:r>
          </a:p>
          <a:p>
            <a:pPr algn="ctr" defTabSz="457200" fontAlgn="auto">
              <a:spcBef>
                <a:spcPts val="0"/>
              </a:spcBef>
              <a:spcAft>
                <a:spcPts val="0"/>
              </a:spcAft>
            </a:pPr>
            <a:r>
              <a:rPr lang="en-GB" sz="1400" b="0" dirty="0">
                <a:solidFill>
                  <a:schemeClr val="accent2"/>
                </a:solidFill>
              </a:rPr>
              <a:t>Support</a:t>
            </a:r>
          </a:p>
          <a:p>
            <a:pPr algn="ctr" defTabSz="457200" fontAlgn="auto">
              <a:spcBef>
                <a:spcPts val="0"/>
              </a:spcBef>
              <a:spcAft>
                <a:spcPts val="0"/>
              </a:spcAft>
            </a:pPr>
            <a:endParaRPr lang="en-GB" sz="1400" b="0" dirty="0">
              <a:solidFill>
                <a:schemeClr val="accent2"/>
              </a:solidFill>
            </a:endParaRPr>
          </a:p>
        </p:txBody>
      </p:sp>
    </p:spTree>
    <p:extLst>
      <p:ext uri="{BB962C8B-B14F-4D97-AF65-F5344CB8AC3E}">
        <p14:creationId xmlns:p14="http://schemas.microsoft.com/office/powerpoint/2010/main" val="2574642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544" y="44624"/>
            <a:ext cx="8208912" cy="576064"/>
          </a:xfrm>
        </p:spPr>
        <p:txBody>
          <a:bodyPr/>
          <a:lstStyle/>
          <a:p>
            <a:r>
              <a:rPr lang="en-GB" sz="2400" dirty="0"/>
              <a:t>H2020 Challenge</a:t>
            </a:r>
            <a:br>
              <a:rPr lang="en-GB" sz="2400" dirty="0"/>
            </a:br>
            <a:r>
              <a:rPr lang="en-GB" sz="2400" dirty="0"/>
              <a:t> Secure, clean and efficient energy system</a:t>
            </a:r>
          </a:p>
        </p:txBody>
      </p:sp>
      <p:sp>
        <p:nvSpPr>
          <p:cNvPr id="4" name="TextBox 3"/>
          <p:cNvSpPr txBox="1"/>
          <p:nvPr/>
        </p:nvSpPr>
        <p:spPr>
          <a:xfrm>
            <a:off x="2229922" y="4869160"/>
            <a:ext cx="2808312" cy="1015663"/>
          </a:xfrm>
          <a:prstGeom prst="rect">
            <a:avLst/>
          </a:prstGeom>
          <a:noFill/>
        </p:spPr>
        <p:txBody>
          <a:bodyPr wrap="square" rtlCol="0">
            <a:spAutoFit/>
          </a:bodyPr>
          <a:lstStyle/>
          <a:p>
            <a:pPr algn="ctr" eaLnBrk="0" hangingPunct="0">
              <a:spcBef>
                <a:spcPct val="50000"/>
              </a:spcBef>
            </a:pPr>
            <a:r>
              <a:rPr lang="en-GB" sz="2000" b="0" dirty="0">
                <a:solidFill>
                  <a:srgbClr val="0F5494"/>
                </a:solidFill>
                <a:latin typeface="Arial" charset="0"/>
              </a:rPr>
              <a:t>Smart Citizen </a:t>
            </a:r>
            <a:r>
              <a:rPr lang="en-GB" sz="2000" b="0" dirty="0" err="1">
                <a:solidFill>
                  <a:srgbClr val="0F5494"/>
                </a:solidFill>
                <a:latin typeface="Arial" charset="0"/>
              </a:rPr>
              <a:t>Centered</a:t>
            </a:r>
            <a:r>
              <a:rPr lang="en-GB" sz="2000" b="0" dirty="0">
                <a:solidFill>
                  <a:srgbClr val="0F5494"/>
                </a:solidFill>
                <a:latin typeface="Arial" charset="0"/>
              </a:rPr>
              <a:t> Energy system</a:t>
            </a:r>
          </a:p>
        </p:txBody>
      </p:sp>
      <p:sp>
        <p:nvSpPr>
          <p:cNvPr id="5" name="TextBox 4"/>
          <p:cNvSpPr txBox="1"/>
          <p:nvPr/>
        </p:nvSpPr>
        <p:spPr>
          <a:xfrm>
            <a:off x="5148064" y="3369186"/>
            <a:ext cx="2592288" cy="707886"/>
          </a:xfrm>
          <a:prstGeom prst="rect">
            <a:avLst/>
          </a:prstGeom>
          <a:noFill/>
        </p:spPr>
        <p:txBody>
          <a:bodyPr wrap="square" rtlCol="0">
            <a:spAutoFit/>
          </a:bodyPr>
          <a:lstStyle/>
          <a:p>
            <a:pPr algn="ctr" eaLnBrk="0" hangingPunct="0">
              <a:spcBef>
                <a:spcPct val="50000"/>
              </a:spcBef>
            </a:pPr>
            <a:r>
              <a:rPr lang="en-GB" sz="2000" b="0" dirty="0">
                <a:solidFill>
                  <a:srgbClr val="0F5494"/>
                </a:solidFill>
                <a:latin typeface="Arial" charset="0"/>
              </a:rPr>
              <a:t>Smart Cities and Communities</a:t>
            </a:r>
          </a:p>
        </p:txBody>
      </p:sp>
      <p:sp>
        <p:nvSpPr>
          <p:cNvPr id="6" name="TextBox 5"/>
          <p:cNvSpPr txBox="1"/>
          <p:nvPr/>
        </p:nvSpPr>
        <p:spPr>
          <a:xfrm>
            <a:off x="5004048" y="1280954"/>
            <a:ext cx="2592288" cy="707886"/>
          </a:xfrm>
          <a:prstGeom prst="rect">
            <a:avLst/>
          </a:prstGeom>
          <a:noFill/>
        </p:spPr>
        <p:txBody>
          <a:bodyPr wrap="square" rtlCol="0">
            <a:spAutoFit/>
          </a:bodyPr>
          <a:lstStyle/>
          <a:p>
            <a:pPr algn="ctr" eaLnBrk="0" hangingPunct="0">
              <a:spcBef>
                <a:spcPct val="50000"/>
              </a:spcBef>
            </a:pPr>
            <a:r>
              <a:rPr lang="en-GB" sz="2000" b="0" dirty="0">
                <a:solidFill>
                  <a:srgbClr val="0F5494"/>
                </a:solidFill>
                <a:latin typeface="Arial" charset="0"/>
              </a:rPr>
              <a:t>Global Leadership in renewables</a:t>
            </a:r>
          </a:p>
        </p:txBody>
      </p:sp>
      <p:sp>
        <p:nvSpPr>
          <p:cNvPr id="7" name="TextBox 6"/>
          <p:cNvSpPr txBox="1"/>
          <p:nvPr/>
        </p:nvSpPr>
        <p:spPr>
          <a:xfrm>
            <a:off x="6444208" y="4954523"/>
            <a:ext cx="2520280" cy="1138773"/>
          </a:xfrm>
          <a:prstGeom prst="rect">
            <a:avLst/>
          </a:prstGeom>
          <a:noFill/>
        </p:spPr>
        <p:txBody>
          <a:bodyPr wrap="square" rtlCol="0">
            <a:spAutoFit/>
          </a:bodyPr>
          <a:lstStyle/>
          <a:p>
            <a:pPr algn="ctr" eaLnBrk="0" hangingPunct="0">
              <a:spcBef>
                <a:spcPts val="0"/>
              </a:spcBef>
            </a:pPr>
            <a:r>
              <a:rPr lang="en-GB" sz="2000" b="0" dirty="0">
                <a:solidFill>
                  <a:srgbClr val="0F5494"/>
                </a:solidFill>
                <a:latin typeface="Arial" charset="0"/>
              </a:rPr>
              <a:t>Near-zero CO2 emission </a:t>
            </a:r>
          </a:p>
          <a:p>
            <a:pPr algn="ctr" eaLnBrk="0" hangingPunct="0">
              <a:spcBef>
                <a:spcPts val="0"/>
              </a:spcBef>
            </a:pPr>
            <a:r>
              <a:rPr lang="en-GB" sz="1400" b="0" dirty="0">
                <a:solidFill>
                  <a:srgbClr val="0F5494"/>
                </a:solidFill>
                <a:latin typeface="Arial" charset="0"/>
              </a:rPr>
              <a:t>from fossil fuel / carbon intensive</a:t>
            </a:r>
            <a:r>
              <a:rPr lang="en-GB" sz="1200" b="0" dirty="0">
                <a:solidFill>
                  <a:srgbClr val="0F5494"/>
                </a:solidFill>
                <a:latin typeface="Arial" charset="0"/>
              </a:rPr>
              <a:t> industries</a:t>
            </a:r>
            <a:endParaRPr lang="en-GB" sz="1400" b="0" dirty="0">
              <a:solidFill>
                <a:srgbClr val="0F5494"/>
              </a:solidFill>
              <a:latin typeface="Arial" charset="0"/>
            </a:endParaRPr>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4149080"/>
            <a:ext cx="2520280" cy="2702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0609" y="980728"/>
            <a:ext cx="1241871" cy="1843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36512" y="980728"/>
            <a:ext cx="5040560" cy="400110"/>
          </a:xfrm>
          <a:prstGeom prst="rect">
            <a:avLst/>
          </a:prstGeom>
          <a:noFill/>
        </p:spPr>
        <p:txBody>
          <a:bodyPr wrap="square" rtlCol="0">
            <a:spAutoFit/>
          </a:bodyPr>
          <a:lstStyle/>
          <a:p>
            <a:pPr algn="ctr" eaLnBrk="0" hangingPunct="0">
              <a:spcBef>
                <a:spcPct val="50000"/>
              </a:spcBef>
            </a:pPr>
            <a:r>
              <a:rPr lang="en-GB" sz="2000" b="0" dirty="0">
                <a:solidFill>
                  <a:srgbClr val="0F5494"/>
                </a:solidFill>
                <a:latin typeface="Arial" charset="0"/>
              </a:rPr>
              <a:t>Energy Efficiency</a:t>
            </a: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452846"/>
            <a:ext cx="4320480" cy="1197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1043608" y="6453336"/>
            <a:ext cx="6048672" cy="400110"/>
          </a:xfrm>
          <a:prstGeom prst="rect">
            <a:avLst/>
          </a:prstGeom>
          <a:noFill/>
        </p:spPr>
        <p:txBody>
          <a:bodyPr wrap="square" rtlCol="0">
            <a:spAutoFit/>
          </a:bodyPr>
          <a:lstStyle/>
          <a:p>
            <a:pPr algn="ctr" eaLnBrk="0" hangingPunct="0">
              <a:spcBef>
                <a:spcPts val="600"/>
              </a:spcBef>
            </a:pPr>
            <a:r>
              <a:rPr lang="en-GB" sz="2000" b="0" dirty="0">
                <a:solidFill>
                  <a:srgbClr val="0F5494"/>
                </a:solidFill>
                <a:latin typeface="Arial" charset="0"/>
              </a:rPr>
              <a:t>Overall Indicative budget for 2017 ~ 540 </a:t>
            </a:r>
            <a:r>
              <a:rPr lang="en-GB" sz="2000" b="0" dirty="0" err="1">
                <a:solidFill>
                  <a:srgbClr val="0F5494"/>
                </a:solidFill>
                <a:latin typeface="Arial" charset="0"/>
              </a:rPr>
              <a:t>MEur</a:t>
            </a:r>
            <a:endParaRPr lang="en-GB" sz="2000" b="0" dirty="0">
              <a:solidFill>
                <a:srgbClr val="0F5494"/>
              </a:solidFill>
              <a:latin typeface="Arial" charset="0"/>
            </a:endParaRPr>
          </a:p>
        </p:txBody>
      </p:sp>
      <p:sp>
        <p:nvSpPr>
          <p:cNvPr id="14" name="TextBox 13"/>
          <p:cNvSpPr txBox="1"/>
          <p:nvPr/>
        </p:nvSpPr>
        <p:spPr>
          <a:xfrm>
            <a:off x="194147" y="3077959"/>
            <a:ext cx="2145605" cy="1431161"/>
          </a:xfrm>
          <a:prstGeom prst="rect">
            <a:avLst/>
          </a:prstGeom>
          <a:noFill/>
        </p:spPr>
        <p:txBody>
          <a:bodyPr wrap="square" rtlCol="0">
            <a:spAutoFit/>
          </a:bodyPr>
          <a:lstStyle/>
          <a:p>
            <a:pPr algn="ctr" eaLnBrk="0" hangingPunct="0">
              <a:spcBef>
                <a:spcPct val="50000"/>
              </a:spcBef>
            </a:pPr>
            <a:r>
              <a:rPr lang="en-GB" sz="2000" b="0" dirty="0">
                <a:solidFill>
                  <a:srgbClr val="0F5494"/>
                </a:solidFill>
                <a:latin typeface="Arial" charset="0"/>
              </a:rPr>
              <a:t>Smart and Clean Energy for Consumers</a:t>
            </a:r>
          </a:p>
          <a:p>
            <a:pPr algn="ctr" eaLnBrk="0" hangingPunct="0">
              <a:spcBef>
                <a:spcPct val="50000"/>
              </a:spcBef>
            </a:pPr>
            <a:endParaRPr lang="en-GB" sz="1800" b="0" dirty="0">
              <a:solidFill>
                <a:srgbClr val="0F5494"/>
              </a:solidFill>
              <a:latin typeface="Arial" charset="0"/>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1833" y="2996952"/>
            <a:ext cx="2262175" cy="1315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76056" y="5229200"/>
            <a:ext cx="1584176" cy="707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77979" y="2866627"/>
            <a:ext cx="2146549" cy="2146549"/>
          </a:xfrm>
          <a:prstGeom prst="rect">
            <a:avLst/>
          </a:prstGeom>
        </p:spPr>
      </p:pic>
      <p:sp>
        <p:nvSpPr>
          <p:cNvPr id="10" name="Rectangle 9">
            <a:extLst>
              <a:ext uri="{FF2B5EF4-FFF2-40B4-BE49-F238E27FC236}">
                <a16:creationId xmlns:a16="http://schemas.microsoft.com/office/drawing/2014/main" xmlns="" id="{0551468F-C105-472A-94F0-6AD175044655}"/>
              </a:ext>
            </a:extLst>
          </p:cNvPr>
          <p:cNvSpPr/>
          <p:nvPr/>
        </p:nvSpPr>
        <p:spPr>
          <a:xfrm>
            <a:off x="107504" y="4365104"/>
            <a:ext cx="4752528" cy="2160240"/>
          </a:xfrm>
          <a:prstGeom prst="rect">
            <a:avLst/>
          </a:prstGeom>
          <a:ln w="31750">
            <a:solidFill>
              <a:srgbClr val="C00000"/>
            </a:solidFill>
          </a:ln>
        </p:spPr>
        <p:txBody>
          <a:bodyPr rtlCol="0" anchor="ctr">
            <a:spAutoFit/>
          </a:bodyPr>
          <a:lstStyle/>
          <a:p>
            <a:pPr algn="l"/>
            <a:endParaRPr lang="en-GB" sz="1400" b="0" dirty="0">
              <a:solidFill>
                <a:schemeClr val="accent2"/>
              </a:solidFill>
              <a:latin typeface="+mn-lt"/>
              <a:ea typeface="Times New Roman" panose="02020603050405020304" pitchFamily="18" charset="0"/>
            </a:endParaRPr>
          </a:p>
        </p:txBody>
      </p:sp>
    </p:spTree>
    <p:extLst>
      <p:ext uri="{BB962C8B-B14F-4D97-AF65-F5344CB8AC3E}">
        <p14:creationId xmlns:p14="http://schemas.microsoft.com/office/powerpoint/2010/main" val="801233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44624"/>
            <a:ext cx="9073008" cy="576064"/>
          </a:xfrm>
        </p:spPr>
        <p:txBody>
          <a:bodyPr/>
          <a:lstStyle/>
          <a:p>
            <a:r>
              <a:rPr lang="en-GB" sz="2000" dirty="0" smtClean="0"/>
              <a:t>Clean Energy for EU Islands Initiative</a:t>
            </a:r>
            <a:endParaRPr lang="fr-FR" sz="2000" dirty="0"/>
          </a:p>
        </p:txBody>
      </p:sp>
      <p:sp>
        <p:nvSpPr>
          <p:cNvPr id="5" name="TextBox 4"/>
          <p:cNvSpPr txBox="1"/>
          <p:nvPr/>
        </p:nvSpPr>
        <p:spPr>
          <a:xfrm>
            <a:off x="251520" y="1308392"/>
            <a:ext cx="3779912" cy="4339650"/>
          </a:xfrm>
          <a:prstGeom prst="rect">
            <a:avLst/>
          </a:prstGeom>
          <a:noFill/>
        </p:spPr>
        <p:txBody>
          <a:bodyPr wrap="square" rtlCol="0">
            <a:spAutoFit/>
          </a:bodyPr>
          <a:lstStyle/>
          <a:p>
            <a:endParaRPr lang="en-US" sz="1600" b="0" dirty="0">
              <a:solidFill>
                <a:schemeClr val="accent6"/>
              </a:solidFill>
            </a:endParaRPr>
          </a:p>
          <a:p>
            <a:pPr marL="285750" indent="-285750">
              <a:buFont typeface="Arial" panose="020B0604020202020204" pitchFamily="34" charset="0"/>
              <a:buChar char="•"/>
            </a:pPr>
            <a:r>
              <a:rPr lang="en-US" sz="2000" b="0" dirty="0" smtClean="0">
                <a:solidFill>
                  <a:schemeClr val="accent6"/>
                </a:solidFill>
              </a:rPr>
              <a:t>Announced as part of the enabling measures with the Clean Energy for all Europeans Package;</a:t>
            </a:r>
          </a:p>
          <a:p>
            <a:pPr marL="285750" indent="-285750">
              <a:buFont typeface="Arial" panose="020B0604020202020204" pitchFamily="34" charset="0"/>
              <a:buChar char="•"/>
            </a:pPr>
            <a:r>
              <a:rPr lang="en-US" sz="2000" b="0" dirty="0" smtClean="0">
                <a:solidFill>
                  <a:schemeClr val="accent6"/>
                </a:solidFill>
              </a:rPr>
              <a:t>Political Declaration with 14 Member States in Valetta on 17 May</a:t>
            </a:r>
          </a:p>
          <a:p>
            <a:pPr marL="285750" indent="-285750">
              <a:buFont typeface="Arial" panose="020B0604020202020204" pitchFamily="34" charset="0"/>
              <a:buChar char="•"/>
            </a:pPr>
            <a:r>
              <a:rPr lang="en-US" sz="2000" b="0" dirty="0" smtClean="0">
                <a:solidFill>
                  <a:schemeClr val="accent6"/>
                </a:solidFill>
              </a:rPr>
              <a:t>Inaugural Forum on 29 September in Chania, Crete</a:t>
            </a:r>
          </a:p>
          <a:p>
            <a:pPr marL="285750" indent="-285750">
              <a:buFont typeface="Arial" panose="020B0604020202020204" pitchFamily="34" charset="0"/>
              <a:buChar char="•"/>
            </a:pPr>
            <a:r>
              <a:rPr lang="en-US" sz="2000" b="0" dirty="0" smtClean="0">
                <a:solidFill>
                  <a:schemeClr val="accent6"/>
                </a:solidFill>
              </a:rPr>
              <a:t>Set up a secretariat to support islands in their energy transition</a:t>
            </a:r>
            <a:endParaRPr lang="en-US" sz="2000" b="0" dirty="0">
              <a:solidFill>
                <a:schemeClr val="accent6"/>
              </a:solidFill>
            </a:endParaRPr>
          </a:p>
        </p:txBody>
      </p:sp>
      <p:sp>
        <p:nvSpPr>
          <p:cNvPr id="6" name="TextBox 5"/>
          <p:cNvSpPr txBox="1"/>
          <p:nvPr/>
        </p:nvSpPr>
        <p:spPr>
          <a:xfrm>
            <a:off x="4211960" y="1462281"/>
            <a:ext cx="4824536" cy="4031873"/>
          </a:xfrm>
          <a:prstGeom prst="rect">
            <a:avLst/>
          </a:prstGeom>
          <a:noFill/>
        </p:spPr>
        <p:txBody>
          <a:bodyPr wrap="square" rtlCol="0">
            <a:spAutoFit/>
          </a:bodyPr>
          <a:lstStyle/>
          <a:p>
            <a:endParaRPr lang="en-US" sz="1600" b="0" dirty="0">
              <a:solidFill>
                <a:schemeClr val="accent6"/>
              </a:solidFill>
            </a:endParaRPr>
          </a:p>
          <a:p>
            <a:pPr marL="285750" indent="-285750">
              <a:buFont typeface="Arial" panose="020B0604020202020204" pitchFamily="34" charset="0"/>
              <a:buChar char="•"/>
            </a:pPr>
            <a:r>
              <a:rPr lang="en-GB" sz="2000" b="0" i="1" dirty="0">
                <a:solidFill>
                  <a:srgbClr val="00B0F0"/>
                </a:solidFill>
              </a:rPr>
              <a:t>accelerating the clean energy transition on Europe’s more than 2700 </a:t>
            </a:r>
            <a:r>
              <a:rPr lang="en-GB" sz="2000" b="0" i="1" dirty="0" smtClean="0">
                <a:solidFill>
                  <a:srgbClr val="00B0F0"/>
                </a:solidFill>
              </a:rPr>
              <a:t>islands</a:t>
            </a:r>
          </a:p>
          <a:p>
            <a:pPr marL="285750" indent="-285750">
              <a:buFont typeface="Arial" panose="020B0604020202020204" pitchFamily="34" charset="0"/>
              <a:buChar char="•"/>
            </a:pPr>
            <a:r>
              <a:rPr lang="en-GB" sz="2000" b="0" i="1" dirty="0" smtClean="0">
                <a:solidFill>
                  <a:srgbClr val="00B0F0"/>
                </a:solidFill>
              </a:rPr>
              <a:t>reducing </a:t>
            </a:r>
            <a:r>
              <a:rPr lang="en-GB" sz="2000" b="0" i="1" dirty="0">
                <a:solidFill>
                  <a:srgbClr val="00B0F0"/>
                </a:solidFill>
              </a:rPr>
              <a:t>dependency on energy </a:t>
            </a:r>
            <a:r>
              <a:rPr lang="en-GB" sz="2000" b="0" i="1" dirty="0" smtClean="0">
                <a:solidFill>
                  <a:srgbClr val="00B0F0"/>
                </a:solidFill>
              </a:rPr>
              <a:t>imports: use locally </a:t>
            </a:r>
            <a:r>
              <a:rPr lang="en-GB" sz="2000" b="0" i="1" dirty="0">
                <a:solidFill>
                  <a:srgbClr val="00B0F0"/>
                </a:solidFill>
              </a:rPr>
              <a:t>available renewable energy </a:t>
            </a:r>
            <a:r>
              <a:rPr lang="en-GB" sz="2000" b="0" i="1" dirty="0" smtClean="0">
                <a:solidFill>
                  <a:srgbClr val="00B0F0"/>
                </a:solidFill>
              </a:rPr>
              <a:t>sources and promotion </a:t>
            </a:r>
            <a:r>
              <a:rPr lang="en-GB" sz="2000" b="0" i="1" dirty="0">
                <a:solidFill>
                  <a:srgbClr val="00B0F0"/>
                </a:solidFill>
              </a:rPr>
              <a:t>of energy self-reliance </a:t>
            </a:r>
            <a:endParaRPr lang="en-GB" sz="2000" b="0" i="1" dirty="0" smtClean="0">
              <a:solidFill>
                <a:srgbClr val="00B0F0"/>
              </a:solidFill>
            </a:endParaRPr>
          </a:p>
          <a:p>
            <a:pPr marL="285750" indent="-285750">
              <a:buFont typeface="Arial" panose="020B0604020202020204" pitchFamily="34" charset="0"/>
              <a:buChar char="•"/>
            </a:pPr>
            <a:r>
              <a:rPr lang="en-GB" sz="2000" b="0" i="1" dirty="0" smtClean="0">
                <a:solidFill>
                  <a:srgbClr val="00B0F0"/>
                </a:solidFill>
              </a:rPr>
              <a:t>delivering </a:t>
            </a:r>
            <a:r>
              <a:rPr lang="en-GB" sz="2000" b="0" i="1" dirty="0">
                <a:solidFill>
                  <a:srgbClr val="00B0F0"/>
                </a:solidFill>
              </a:rPr>
              <a:t>the best available technologies to </a:t>
            </a:r>
            <a:r>
              <a:rPr lang="en-GB" sz="2000" b="0" i="1" dirty="0" smtClean="0">
                <a:solidFill>
                  <a:srgbClr val="00B0F0"/>
                </a:solidFill>
              </a:rPr>
              <a:t>islands</a:t>
            </a:r>
          </a:p>
          <a:p>
            <a:pPr marL="285750" indent="-285750">
              <a:buFont typeface="Arial" panose="020B0604020202020204" pitchFamily="34" charset="0"/>
              <a:buChar char="•"/>
            </a:pPr>
            <a:r>
              <a:rPr lang="en-GB" sz="2000" b="0" i="1" dirty="0" smtClean="0">
                <a:solidFill>
                  <a:srgbClr val="00B0F0"/>
                </a:solidFill>
              </a:rPr>
              <a:t>sharing </a:t>
            </a:r>
            <a:r>
              <a:rPr lang="en-GB" sz="2000" b="0" i="1" dirty="0">
                <a:solidFill>
                  <a:srgbClr val="00B0F0"/>
                </a:solidFill>
              </a:rPr>
              <a:t>the best practice in financial and regulatory </a:t>
            </a:r>
            <a:r>
              <a:rPr lang="en-GB" sz="2000" b="0" i="1" dirty="0" smtClean="0">
                <a:solidFill>
                  <a:srgbClr val="00B0F0"/>
                </a:solidFill>
              </a:rPr>
              <a:t>instruments</a:t>
            </a:r>
            <a:endParaRPr lang="en-US" sz="2000" b="0" i="1" dirty="0">
              <a:solidFill>
                <a:srgbClr val="00B0F0"/>
              </a:solidFill>
            </a:endParaRPr>
          </a:p>
        </p:txBody>
      </p:sp>
    </p:spTree>
    <p:extLst>
      <p:ext uri="{BB962C8B-B14F-4D97-AF65-F5344CB8AC3E}">
        <p14:creationId xmlns:p14="http://schemas.microsoft.com/office/powerpoint/2010/main" val="10982089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44624"/>
            <a:ext cx="9073008" cy="576064"/>
          </a:xfrm>
        </p:spPr>
        <p:txBody>
          <a:bodyPr/>
          <a:lstStyle/>
          <a:p>
            <a:r>
              <a:rPr lang="en-GB" sz="2000"/>
              <a:t>ES-8-2019 </a:t>
            </a:r>
            <a:r>
              <a:rPr lang="en-US" sz="2000"/>
              <a:t>European Islands Facility - Unlock financing for energy transitions and supporting islands to develop investment concepts</a:t>
            </a:r>
            <a:endParaRPr lang="fr-FR" sz="2000"/>
          </a:p>
        </p:txBody>
      </p:sp>
      <p:sp>
        <p:nvSpPr>
          <p:cNvPr id="5" name="TextBox 4"/>
          <p:cNvSpPr txBox="1"/>
          <p:nvPr/>
        </p:nvSpPr>
        <p:spPr>
          <a:xfrm>
            <a:off x="395536" y="764704"/>
            <a:ext cx="5256584" cy="6524863"/>
          </a:xfrm>
          <a:prstGeom prst="rect">
            <a:avLst/>
          </a:prstGeom>
          <a:noFill/>
        </p:spPr>
        <p:txBody>
          <a:bodyPr wrap="square" rtlCol="0">
            <a:spAutoFit/>
          </a:bodyPr>
          <a:lstStyle/>
          <a:p>
            <a:r>
              <a:rPr lang="en-US" sz="1800" b="0" u="sng" dirty="0">
                <a:solidFill>
                  <a:schemeClr val="accent6"/>
                </a:solidFill>
              </a:rPr>
              <a:t>Specific Challenge: </a:t>
            </a:r>
          </a:p>
          <a:p>
            <a:endParaRPr lang="en-US" sz="1600" b="0" dirty="0">
              <a:solidFill>
                <a:schemeClr val="accent6"/>
              </a:solidFill>
            </a:endParaRPr>
          </a:p>
          <a:p>
            <a:r>
              <a:rPr lang="en-US" sz="1400" b="0" dirty="0" smtClean="0">
                <a:solidFill>
                  <a:schemeClr val="accent6"/>
                </a:solidFill>
              </a:rPr>
              <a:t>Local </a:t>
            </a:r>
            <a:r>
              <a:rPr lang="en-US" sz="1400" b="0" dirty="0">
                <a:solidFill>
                  <a:schemeClr val="accent6"/>
                </a:solidFill>
              </a:rPr>
              <a:t>initiatives and/or public authorities have limited resources to access the analytic, financial and legal expertise needed to collect additional data and develop an investment </a:t>
            </a:r>
            <a:r>
              <a:rPr lang="en-US" sz="1400" b="0" dirty="0" err="1">
                <a:solidFill>
                  <a:schemeClr val="accent6"/>
                </a:solidFill>
              </a:rPr>
              <a:t>programme</a:t>
            </a:r>
            <a:r>
              <a:rPr lang="en-US" sz="1400" b="0" dirty="0">
                <a:solidFill>
                  <a:schemeClr val="accent6"/>
                </a:solidFill>
              </a:rPr>
              <a:t> of scale.</a:t>
            </a:r>
          </a:p>
          <a:p>
            <a:endParaRPr lang="en-US" sz="1400" b="0" dirty="0">
              <a:solidFill>
                <a:schemeClr val="accent6"/>
              </a:solidFill>
            </a:endParaRPr>
          </a:p>
          <a:p>
            <a:r>
              <a:rPr lang="en-US" sz="1400" b="0" dirty="0">
                <a:solidFill>
                  <a:schemeClr val="accent6"/>
                </a:solidFill>
              </a:rPr>
              <a:t>Access the various innovative financing streams which are being structured (e.g. PDA, ESIF Financial Instruments, National Investment Platforms), to increase the absorption rates of EFSI and to access private finance.</a:t>
            </a:r>
          </a:p>
          <a:p>
            <a:endParaRPr lang="en-US" sz="1400" b="0" dirty="0">
              <a:solidFill>
                <a:schemeClr val="accent6"/>
              </a:solidFill>
            </a:endParaRPr>
          </a:p>
          <a:p>
            <a:r>
              <a:rPr lang="en-US" sz="1600" b="0" u="sng" dirty="0">
                <a:solidFill>
                  <a:schemeClr val="accent6"/>
                </a:solidFill>
              </a:rPr>
              <a:t>Scope:</a:t>
            </a:r>
            <a:r>
              <a:rPr lang="en-US" sz="1600" b="0" dirty="0">
                <a:solidFill>
                  <a:schemeClr val="accent6"/>
                </a:solidFill>
              </a:rPr>
              <a:t> S</a:t>
            </a:r>
            <a:r>
              <a:rPr lang="en-US" sz="1400" b="0" dirty="0">
                <a:solidFill>
                  <a:schemeClr val="accent6"/>
                </a:solidFill>
              </a:rPr>
              <a:t>et up and run a 'European Islands Facility' which offers expertise and/or financial support and services to islands:</a:t>
            </a:r>
          </a:p>
          <a:p>
            <a:endParaRPr lang="en-US" sz="1400" b="0" dirty="0">
              <a:solidFill>
                <a:schemeClr val="accent6"/>
              </a:solidFill>
            </a:endParaRPr>
          </a:p>
          <a:p>
            <a:pPr marL="171450" indent="-171450">
              <a:buFont typeface="Arial" panose="020B0604020202020204" pitchFamily="34" charset="0"/>
              <a:buChar char="•"/>
            </a:pPr>
            <a:r>
              <a:rPr lang="en-US" sz="1400" b="0" dirty="0" smtClean="0">
                <a:solidFill>
                  <a:schemeClr val="accent6"/>
                </a:solidFill>
              </a:rPr>
              <a:t>Transition </a:t>
            </a:r>
            <a:r>
              <a:rPr lang="en-US" sz="1400" b="0" dirty="0">
                <a:solidFill>
                  <a:schemeClr val="accent6"/>
                </a:solidFill>
              </a:rPr>
              <a:t>plan and a coherent set of projects that will lead to a </a:t>
            </a:r>
            <a:r>
              <a:rPr lang="en-US" sz="1400" b="0" dirty="0" err="1">
                <a:solidFill>
                  <a:schemeClr val="accent6"/>
                </a:solidFill>
              </a:rPr>
              <a:t>decarbonised</a:t>
            </a:r>
            <a:r>
              <a:rPr lang="en-US" sz="1400" b="0" dirty="0">
                <a:solidFill>
                  <a:schemeClr val="accent6"/>
                </a:solidFill>
              </a:rPr>
              <a:t>, efficient and resilient island energy system using local energy flows and resources;</a:t>
            </a:r>
          </a:p>
          <a:p>
            <a:pPr marL="171450" indent="-171450">
              <a:buFont typeface="Arial" panose="020B0604020202020204" pitchFamily="34" charset="0"/>
              <a:buChar char="•"/>
            </a:pPr>
            <a:endParaRPr lang="en-US" sz="1400" b="0" dirty="0">
              <a:solidFill>
                <a:schemeClr val="accent6"/>
              </a:solidFill>
            </a:endParaRPr>
          </a:p>
          <a:p>
            <a:pPr marL="171450" indent="-171450">
              <a:buFont typeface="Arial" panose="020B0604020202020204" pitchFamily="34" charset="0"/>
              <a:buChar char="•"/>
            </a:pPr>
            <a:r>
              <a:rPr lang="en-US" sz="1400" b="0" dirty="0">
                <a:solidFill>
                  <a:schemeClr val="accent6"/>
                </a:solidFill>
              </a:rPr>
              <a:t>Legal analysis and support, a description of how the investments will be financed and, if relevant, how the financing will be </a:t>
            </a:r>
            <a:r>
              <a:rPr lang="en-US" sz="1400" b="0" dirty="0" err="1">
                <a:solidFill>
                  <a:schemeClr val="accent6"/>
                </a:solidFill>
              </a:rPr>
              <a:t>mobilised</a:t>
            </a:r>
            <a:r>
              <a:rPr lang="en-US" sz="1400" b="0" dirty="0">
                <a:solidFill>
                  <a:schemeClr val="accent6"/>
                </a:solidFill>
              </a:rPr>
              <a:t> locally, advice on available funds and a design of the process to launch the investments.</a:t>
            </a:r>
          </a:p>
          <a:p>
            <a:endParaRPr lang="en-US" sz="1600" b="0" dirty="0">
              <a:solidFill>
                <a:schemeClr val="accent6"/>
              </a:solidFill>
            </a:endParaRPr>
          </a:p>
          <a:p>
            <a:endParaRPr lang="en-US" sz="1600" b="0" dirty="0">
              <a:solidFill>
                <a:schemeClr val="accent6"/>
              </a:solidFill>
            </a:endParaRPr>
          </a:p>
        </p:txBody>
      </p:sp>
      <p:pic>
        <p:nvPicPr>
          <p:cNvPr id="3" name="Picture 2"/>
          <p:cNvPicPr>
            <a:picLocks noChangeAspect="1"/>
          </p:cNvPicPr>
          <p:nvPr/>
        </p:nvPicPr>
        <p:blipFill>
          <a:blip r:embed="rId3"/>
          <a:stretch>
            <a:fillRect/>
          </a:stretch>
        </p:blipFill>
        <p:spPr>
          <a:xfrm>
            <a:off x="5724128" y="1380413"/>
            <a:ext cx="3528392" cy="1976579"/>
          </a:xfrm>
          <a:prstGeom prst="rect">
            <a:avLst/>
          </a:prstGeom>
        </p:spPr>
      </p:pic>
      <p:sp>
        <p:nvSpPr>
          <p:cNvPr id="4" name="TextBox 3">
            <a:extLst>
              <a:ext uri="{FF2B5EF4-FFF2-40B4-BE49-F238E27FC236}">
                <a16:creationId xmlns:a16="http://schemas.microsoft.com/office/drawing/2014/main" xmlns="" id="{E88F1406-3228-4BE2-8E5F-045A72CE745C}"/>
              </a:ext>
            </a:extLst>
          </p:cNvPr>
          <p:cNvSpPr txBox="1"/>
          <p:nvPr/>
        </p:nvSpPr>
        <p:spPr>
          <a:xfrm>
            <a:off x="6840252" y="4182179"/>
            <a:ext cx="1548172" cy="830997"/>
          </a:xfrm>
          <a:prstGeom prst="rect">
            <a:avLst/>
          </a:prstGeom>
          <a:solidFill>
            <a:srgbClr val="FFCC99"/>
          </a:solidFill>
          <a:ln w="19050">
            <a:solidFill>
              <a:srgbClr val="333399"/>
            </a:solidFill>
          </a:ln>
        </p:spPr>
        <p:txBody>
          <a:bodyPr wrap="square" rtlCol="0">
            <a:spAutoFit/>
          </a:bodyPr>
          <a:lstStyle>
            <a:defPPr>
              <a:defRPr lang="en-GB"/>
            </a:defPPr>
            <a:lvl1pPr marL="0" marR="0" lvl="0" indent="0" algn="ctr" defTabSz="914400" eaLnBrk="0" fontAlgn="auto" latinLnBrk="0" hangingPunct="0">
              <a:lnSpc>
                <a:spcPct val="100000"/>
              </a:lnSpc>
              <a:spcBef>
                <a:spcPts val="0"/>
              </a:spcBef>
              <a:spcAft>
                <a:spcPts val="0"/>
              </a:spcAft>
              <a:buClrTx/>
              <a:buSzTx/>
              <a:buFontTx/>
              <a:buNone/>
              <a:tabLst/>
              <a:defRPr kumimoji="0" sz="1600" b="0" i="0" u="none" strike="noStrike" kern="0" cap="none" spc="0" normalizeH="0" baseline="0">
                <a:ln>
                  <a:noFill/>
                </a:ln>
                <a:solidFill>
                  <a:srgbClr val="0F5494"/>
                </a:solidFill>
                <a:effectLst/>
                <a:uLnTx/>
                <a:uFillTx/>
                <a:latin typeface="Arial" charset="0"/>
              </a:defRPr>
            </a:lvl1pPr>
          </a:lstStyle>
          <a:p>
            <a:r>
              <a:rPr lang="en-GB" dirty="0"/>
              <a:t>Support under the form of lump sum</a:t>
            </a:r>
          </a:p>
        </p:txBody>
      </p:sp>
    </p:spTree>
    <p:extLst>
      <p:ext uri="{BB962C8B-B14F-4D97-AF65-F5344CB8AC3E}">
        <p14:creationId xmlns:p14="http://schemas.microsoft.com/office/powerpoint/2010/main" val="1718429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44624"/>
            <a:ext cx="9036496" cy="576064"/>
          </a:xfrm>
        </p:spPr>
        <p:txBody>
          <a:bodyPr/>
          <a:lstStyle/>
          <a:p>
            <a:r>
              <a:rPr lang="en-GB" sz="2000"/>
              <a:t>ES-8-2019 </a:t>
            </a:r>
            <a:r>
              <a:rPr lang="en-US" sz="2000"/>
              <a:t>European Islands Facility - Unlock financing for energy transitions and supporting islands to develop investment concepts</a:t>
            </a:r>
            <a:endParaRPr lang="fr-FR" sz="2000"/>
          </a:p>
        </p:txBody>
      </p:sp>
      <p:sp>
        <p:nvSpPr>
          <p:cNvPr id="5" name="TextBox 4"/>
          <p:cNvSpPr txBox="1"/>
          <p:nvPr/>
        </p:nvSpPr>
        <p:spPr>
          <a:xfrm>
            <a:off x="479544" y="908720"/>
            <a:ext cx="6252696" cy="5755422"/>
          </a:xfrm>
          <a:prstGeom prst="rect">
            <a:avLst/>
          </a:prstGeom>
          <a:noFill/>
        </p:spPr>
        <p:txBody>
          <a:bodyPr wrap="square" rtlCol="0">
            <a:spAutoFit/>
          </a:bodyPr>
          <a:lstStyle/>
          <a:p>
            <a:r>
              <a:rPr lang="en-US" sz="1800" b="0" u="sng">
                <a:solidFill>
                  <a:schemeClr val="accent6"/>
                </a:solidFill>
              </a:rPr>
              <a:t>Expected Impact:</a:t>
            </a:r>
          </a:p>
          <a:p>
            <a:endParaRPr lang="en-US" sz="1600" b="0">
              <a:solidFill>
                <a:schemeClr val="accent6"/>
              </a:solidFill>
            </a:endParaRPr>
          </a:p>
          <a:p>
            <a:pPr marL="285750" indent="-285750">
              <a:spcAft>
                <a:spcPts val="600"/>
              </a:spcAft>
              <a:buFont typeface="Arial" panose="020B0604020202020204" pitchFamily="34" charset="0"/>
              <a:buChar char="•"/>
            </a:pPr>
            <a:r>
              <a:rPr lang="en-US" sz="1600" b="0">
                <a:solidFill>
                  <a:schemeClr val="accent6"/>
                </a:solidFill>
              </a:rPr>
              <a:t>Demonstration and documentation of increased leveraging of finance into energy transition investments by public authorities;</a:t>
            </a:r>
          </a:p>
          <a:p>
            <a:pPr marL="285750" indent="-285750">
              <a:spcAft>
                <a:spcPts val="600"/>
              </a:spcAft>
              <a:buFont typeface="Arial" panose="020B0604020202020204" pitchFamily="34" charset="0"/>
              <a:buChar char="•"/>
            </a:pPr>
            <a:r>
              <a:rPr lang="en-US" sz="1600" b="0">
                <a:solidFill>
                  <a:schemeClr val="accent6"/>
                </a:solidFill>
              </a:rPr>
              <a:t>Overall, for every million Euro of Horizon 2020 support the action should trigger energy transition investments worth at least EUR 10 million;</a:t>
            </a:r>
          </a:p>
          <a:p>
            <a:pPr marL="285750" indent="-285750">
              <a:spcAft>
                <a:spcPts val="600"/>
              </a:spcAft>
              <a:buFont typeface="Arial" panose="020B0604020202020204" pitchFamily="34" charset="0"/>
              <a:buChar char="•"/>
            </a:pPr>
            <a:r>
              <a:rPr lang="en-US" sz="1600" b="0">
                <a:solidFill>
                  <a:schemeClr val="accent6"/>
                </a:solidFill>
              </a:rPr>
              <a:t>Number of investment concepts delivered, and number of concepts that turned into tangible investments after the provided support;</a:t>
            </a:r>
          </a:p>
          <a:p>
            <a:pPr marL="285750" indent="-285750">
              <a:spcAft>
                <a:spcPts val="600"/>
              </a:spcAft>
              <a:buFont typeface="Arial" panose="020B0604020202020204" pitchFamily="34" charset="0"/>
              <a:buChar char="•"/>
            </a:pPr>
            <a:r>
              <a:rPr lang="en-US" sz="1600" b="0">
                <a:solidFill>
                  <a:schemeClr val="accent6"/>
                </a:solidFill>
              </a:rPr>
              <a:t>Number of public authority staff with increased capacity for developing investible energy transition projects;</a:t>
            </a:r>
          </a:p>
          <a:p>
            <a:pPr marL="285750" indent="-285750">
              <a:spcAft>
                <a:spcPts val="600"/>
              </a:spcAft>
              <a:buFont typeface="Arial" panose="020B0604020202020204" pitchFamily="34" charset="0"/>
              <a:buChar char="•"/>
            </a:pPr>
            <a:r>
              <a:rPr lang="en-US" sz="1600" b="0">
                <a:solidFill>
                  <a:schemeClr val="accent6"/>
                </a:solidFill>
              </a:rPr>
              <a:t>Innovation uptake by potential replicators;</a:t>
            </a:r>
          </a:p>
          <a:p>
            <a:pPr marL="285750" indent="-285750">
              <a:spcAft>
                <a:spcPts val="600"/>
              </a:spcAft>
              <a:buFont typeface="Arial" panose="020B0604020202020204" pitchFamily="34" charset="0"/>
              <a:buChar char="•"/>
            </a:pPr>
            <a:r>
              <a:rPr lang="en-US" sz="1600" b="0">
                <a:solidFill>
                  <a:schemeClr val="accent6"/>
                </a:solidFill>
              </a:rPr>
              <a:t>Primary energy savings, GHG reductions, renewable energy production and investments in sustainable energy (respectively in GWh/year and in million EUR of investments). </a:t>
            </a:r>
          </a:p>
          <a:p>
            <a:pPr marL="285750" indent="-285750">
              <a:buFont typeface="Arial" panose="020B0604020202020204" pitchFamily="34" charset="0"/>
              <a:buChar char="•"/>
            </a:pPr>
            <a:endParaRPr lang="en-US" sz="1600" b="0">
              <a:solidFill>
                <a:schemeClr val="accent6"/>
              </a:solidFill>
            </a:endParaRPr>
          </a:p>
          <a:p>
            <a:r>
              <a:rPr lang="en-US" sz="1600" b="0">
                <a:solidFill>
                  <a:schemeClr val="accent6"/>
                </a:solidFill>
              </a:rPr>
              <a:t>Impacts should rely on quantified indicators and targets wherever possible</a:t>
            </a:r>
          </a:p>
        </p:txBody>
      </p:sp>
      <p:sp>
        <p:nvSpPr>
          <p:cNvPr id="4" name="TextBox 3">
            <a:extLst>
              <a:ext uri="{FF2B5EF4-FFF2-40B4-BE49-F238E27FC236}">
                <a16:creationId xmlns:a16="http://schemas.microsoft.com/office/drawing/2014/main" xmlns="" id="{DBEF4E80-FBCE-4964-8815-D69996E8DB98}"/>
              </a:ext>
            </a:extLst>
          </p:cNvPr>
          <p:cNvSpPr txBox="1"/>
          <p:nvPr/>
        </p:nvSpPr>
        <p:spPr>
          <a:xfrm>
            <a:off x="6876256" y="1559694"/>
            <a:ext cx="2190302" cy="1077218"/>
          </a:xfrm>
          <a:prstGeom prst="rect">
            <a:avLst/>
          </a:prstGeom>
          <a:solidFill>
            <a:srgbClr val="2D2D8A">
              <a:lumMod val="20000"/>
              <a:lumOff val="80000"/>
            </a:srgbClr>
          </a:solidFill>
          <a:ln w="19050">
            <a:solidFill>
              <a:srgbClr val="333399"/>
            </a:solidFill>
          </a:ln>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0F5494"/>
                </a:solidFill>
                <a:effectLst/>
                <a:uLnTx/>
                <a:uFillTx/>
                <a:latin typeface="Arial" charset="0"/>
              </a:rPr>
              <a:t>Coordination and Support Action</a:t>
            </a:r>
            <a:endParaRPr kumimoji="0" lang="en-GB" sz="1600" b="0" i="0" u="none" strike="noStrike" kern="0" cap="none" spc="0" normalizeH="0" baseline="0" noProof="0" dirty="0">
              <a:ln>
                <a:noFill/>
              </a:ln>
              <a:solidFill>
                <a:srgbClr val="0F5494"/>
              </a:solidFill>
              <a:effectLst/>
              <a:uLnTx/>
              <a:uFillTx/>
              <a:latin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0F5494"/>
                </a:solidFill>
                <a:effectLst/>
                <a:uLnTx/>
                <a:uFillTx/>
                <a:latin typeface="Arial" charset="0"/>
              </a:rPr>
              <a:t>10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baseline="0" noProof="0" dirty="0">
                <a:ln>
                  <a:noFill/>
                </a:ln>
                <a:solidFill>
                  <a:srgbClr val="0F5494"/>
                </a:solidFill>
                <a:effectLst/>
                <a:uLnTx/>
                <a:uFillTx/>
                <a:latin typeface="Arial" charset="0"/>
              </a:rPr>
              <a:t> </a:t>
            </a:r>
            <a:r>
              <a:rPr kumimoji="0" lang="en-GB" sz="1600" b="0" i="0" u="none" strike="noStrike" kern="0" cap="none" spc="0" normalizeH="0" baseline="0" noProof="0">
                <a:ln>
                  <a:noFill/>
                </a:ln>
                <a:solidFill>
                  <a:srgbClr val="0F5494"/>
                </a:solidFill>
                <a:effectLst/>
                <a:uLnTx/>
                <a:uFillTx/>
                <a:latin typeface="Arial" charset="0"/>
              </a:rPr>
              <a:t>EU funding 2019: </a:t>
            </a:r>
            <a:r>
              <a:rPr lang="en-GB" sz="1600" b="0" kern="0" noProof="0">
                <a:solidFill>
                  <a:srgbClr val="0F5494"/>
                </a:solidFill>
                <a:latin typeface="Arial" charset="0"/>
              </a:rPr>
              <a:t>10</a:t>
            </a:r>
            <a:r>
              <a:rPr kumimoji="0" lang="en-GB" sz="1600" b="0" i="0" u="none" strike="noStrike" kern="0" cap="none" spc="0" normalizeH="0" baseline="0" noProof="0">
                <a:ln>
                  <a:noFill/>
                </a:ln>
                <a:solidFill>
                  <a:srgbClr val="0F5494"/>
                </a:solidFill>
                <a:effectLst/>
                <a:uLnTx/>
                <a:uFillTx/>
                <a:latin typeface="Arial" charset="0"/>
              </a:rPr>
              <a:t>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noProof="0" dirty="0">
                <a:ln>
                  <a:noFill/>
                </a:ln>
                <a:solidFill>
                  <a:srgbClr val="0F5494"/>
                </a:solidFill>
                <a:effectLst/>
                <a:uLnTx/>
                <a:uFillTx/>
                <a:latin typeface="Arial" charset="0"/>
              </a:rPr>
              <a:t> </a:t>
            </a:r>
            <a:endParaRPr kumimoji="0" lang="en-GB" sz="1600" b="0" i="0" u="none" strike="noStrike" kern="0" cap="none" spc="0" normalizeH="0" baseline="0" noProof="0" dirty="0">
              <a:ln>
                <a:noFill/>
              </a:ln>
              <a:solidFill>
                <a:srgbClr val="0F5494"/>
              </a:solidFill>
              <a:effectLst/>
              <a:uLnTx/>
              <a:uFillTx/>
              <a:latin typeface="Arial" charset="0"/>
            </a:endParaRPr>
          </a:p>
        </p:txBody>
      </p:sp>
      <p:pic>
        <p:nvPicPr>
          <p:cNvPr id="6" name="Picture 2">
            <a:extLst>
              <a:ext uri="{FF2B5EF4-FFF2-40B4-BE49-F238E27FC236}">
                <a16:creationId xmlns:a16="http://schemas.microsoft.com/office/drawing/2014/main" xmlns="" id="{A0EB0BDC-E941-41A7-B07B-5F1898BBED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438" y="3140968"/>
            <a:ext cx="230505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16983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ES-3-2018-2020: Integrated local energy systems</a:t>
            </a:r>
          </a:p>
        </p:txBody>
      </p:sp>
      <p:sp>
        <p:nvSpPr>
          <p:cNvPr id="4" name="TextBox 3"/>
          <p:cNvSpPr txBox="1"/>
          <p:nvPr/>
        </p:nvSpPr>
        <p:spPr>
          <a:xfrm>
            <a:off x="644749" y="980728"/>
            <a:ext cx="5583435" cy="5632311"/>
          </a:xfrm>
          <a:prstGeom prst="rect">
            <a:avLst/>
          </a:prstGeom>
          <a:noFill/>
        </p:spPr>
        <p:txBody>
          <a:bodyPr wrap="square" rtlCol="0">
            <a:spAutoFit/>
          </a:bodyPr>
          <a:lstStyle/>
          <a:p>
            <a:r>
              <a:rPr lang="en-GB" sz="1800" b="0" u="sng" dirty="0">
                <a:solidFill>
                  <a:schemeClr val="accent2"/>
                </a:solidFill>
              </a:rPr>
              <a:t>Specific Challenge</a:t>
            </a:r>
          </a:p>
          <a:p>
            <a:endParaRPr lang="en-GB" sz="1800" b="0" u="sng" dirty="0">
              <a:solidFill>
                <a:schemeClr val="accent2"/>
              </a:solidFill>
            </a:endParaRPr>
          </a:p>
          <a:p>
            <a:pPr marL="342900" indent="-342900">
              <a:spcAft>
                <a:spcPts val="600"/>
              </a:spcAft>
              <a:buFont typeface="Arial" panose="020B0604020202020204" pitchFamily="34" charset="0"/>
              <a:buChar char="•"/>
            </a:pPr>
            <a:r>
              <a:rPr lang="en-GB" sz="1600" b="0" dirty="0">
                <a:solidFill>
                  <a:schemeClr val="accent2"/>
                </a:solidFill>
              </a:rPr>
              <a:t>Decarbonisation of local energy systems on the mainland</a:t>
            </a:r>
          </a:p>
          <a:p>
            <a:pPr marL="342900" indent="-342900">
              <a:spcAft>
                <a:spcPts val="600"/>
              </a:spcAft>
              <a:buFont typeface="Arial" panose="020B0604020202020204" pitchFamily="34" charset="0"/>
              <a:buChar char="•"/>
            </a:pPr>
            <a:r>
              <a:rPr lang="en-GB" sz="1600" b="0" dirty="0">
                <a:solidFill>
                  <a:schemeClr val="accent2"/>
                </a:solidFill>
              </a:rPr>
              <a:t>All energy vectors, storage, demand-response, digitisation</a:t>
            </a:r>
          </a:p>
          <a:p>
            <a:pPr marL="342900" indent="-342900">
              <a:spcAft>
                <a:spcPts val="600"/>
              </a:spcAft>
              <a:buFont typeface="Arial" panose="020B0604020202020204" pitchFamily="34" charset="0"/>
              <a:buChar char="•"/>
            </a:pPr>
            <a:r>
              <a:rPr lang="en-GB" sz="1600" b="0" dirty="0">
                <a:solidFill>
                  <a:schemeClr val="accent2"/>
                </a:solidFill>
              </a:rPr>
              <a:t>Local economy and business cases</a:t>
            </a:r>
          </a:p>
          <a:p>
            <a:pPr marL="342900" indent="-342900">
              <a:buFontTx/>
              <a:buChar char="-"/>
            </a:pPr>
            <a:endParaRPr lang="en-GB" sz="1800" b="0" dirty="0">
              <a:solidFill>
                <a:schemeClr val="accent2"/>
              </a:solidFill>
            </a:endParaRPr>
          </a:p>
          <a:p>
            <a:pPr>
              <a:spcAft>
                <a:spcPts val="1200"/>
              </a:spcAft>
            </a:pPr>
            <a:r>
              <a:rPr lang="en-GB" sz="1800" b="0" u="sng" dirty="0">
                <a:solidFill>
                  <a:schemeClr val="accent2"/>
                </a:solidFill>
              </a:rPr>
              <a:t>Scope</a:t>
            </a:r>
            <a:r>
              <a:rPr lang="en-GB" sz="1800" b="0" dirty="0">
                <a:solidFill>
                  <a:schemeClr val="accent2"/>
                </a:solidFill>
              </a:rPr>
              <a:t>: develop and demonstrate solutions</a:t>
            </a:r>
          </a:p>
          <a:p>
            <a:pPr marL="285750" indent="-285750">
              <a:spcAft>
                <a:spcPts val="600"/>
              </a:spcAft>
              <a:buFont typeface="Arial" panose="020B0604020202020204" pitchFamily="34" charset="0"/>
              <a:buChar char="•"/>
            </a:pPr>
            <a:r>
              <a:rPr lang="en-GB" sz="1600" b="0" dirty="0">
                <a:solidFill>
                  <a:schemeClr val="accent2"/>
                </a:solidFill>
              </a:rPr>
              <a:t>Preliminary analysis of the local case</a:t>
            </a:r>
          </a:p>
          <a:p>
            <a:pPr marL="285750" indent="-285750">
              <a:spcAft>
                <a:spcPts val="600"/>
              </a:spcAft>
              <a:buFont typeface="Arial" panose="020B0604020202020204" pitchFamily="34" charset="0"/>
              <a:buChar char="•"/>
            </a:pPr>
            <a:r>
              <a:rPr lang="en-GB" sz="1600" b="0" dirty="0">
                <a:solidFill>
                  <a:schemeClr val="accent2"/>
                </a:solidFill>
              </a:rPr>
              <a:t>Develop solutions and tools for the optimisation of the local energy network</a:t>
            </a:r>
          </a:p>
          <a:p>
            <a:pPr marL="285750" indent="-285750">
              <a:spcAft>
                <a:spcPts val="600"/>
              </a:spcAft>
              <a:buFont typeface="Arial" panose="020B0604020202020204" pitchFamily="34" charset="0"/>
              <a:buChar char="•"/>
            </a:pPr>
            <a:r>
              <a:rPr lang="en-GB" sz="1600" b="0" dirty="0">
                <a:solidFill>
                  <a:schemeClr val="accent2"/>
                </a:solidFill>
              </a:rPr>
              <a:t>High replication potential</a:t>
            </a:r>
          </a:p>
          <a:p>
            <a:pPr marL="285750" indent="-285750">
              <a:spcAft>
                <a:spcPts val="600"/>
              </a:spcAft>
              <a:buFont typeface="Arial" panose="020B0604020202020204" pitchFamily="34" charset="0"/>
              <a:buChar char="•"/>
            </a:pPr>
            <a:r>
              <a:rPr lang="en-GB" sz="1600" b="0" dirty="0">
                <a:solidFill>
                  <a:schemeClr val="accent2"/>
                </a:solidFill>
              </a:rPr>
              <a:t>Local consumers, small to medium industrial production facilities and commercial buildings should be involved</a:t>
            </a:r>
          </a:p>
          <a:p>
            <a:pPr>
              <a:spcAft>
                <a:spcPts val="600"/>
              </a:spcAft>
            </a:pPr>
            <a:endParaRPr lang="en-GB" sz="1800" b="0" u="sng" dirty="0">
              <a:solidFill>
                <a:schemeClr val="accent2"/>
              </a:solidFill>
            </a:endParaRPr>
          </a:p>
          <a:p>
            <a:pPr>
              <a:spcAft>
                <a:spcPts val="600"/>
              </a:spcAft>
            </a:pPr>
            <a:endParaRPr lang="en-GB" sz="1800" b="0" dirty="0">
              <a:solidFill>
                <a:schemeClr val="accent2"/>
              </a:solidFill>
            </a:endParaRPr>
          </a:p>
        </p:txBody>
      </p:sp>
      <p:sp>
        <p:nvSpPr>
          <p:cNvPr id="3" name="Rectangle 2"/>
          <p:cNvSpPr/>
          <p:nvPr/>
        </p:nvSpPr>
        <p:spPr>
          <a:xfrm>
            <a:off x="936104" y="6012577"/>
            <a:ext cx="4572000" cy="584775"/>
          </a:xfrm>
          <a:prstGeom prst="rect">
            <a:avLst/>
          </a:prstGeom>
        </p:spPr>
        <p:txBody>
          <a:bodyPr>
            <a:spAutoFit/>
          </a:bodyPr>
          <a:lstStyle/>
          <a:p>
            <a:r>
              <a:rPr lang="en-GB" sz="1600" b="0">
                <a:solidFill>
                  <a:schemeClr val="accent2"/>
                </a:solidFill>
              </a:rPr>
              <a:t>International cooperation is encouraged, in particular with India.</a:t>
            </a:r>
          </a:p>
        </p:txBody>
      </p:sp>
    </p:spTree>
    <p:extLst>
      <p:ext uri="{BB962C8B-B14F-4D97-AF65-F5344CB8AC3E}">
        <p14:creationId xmlns:p14="http://schemas.microsoft.com/office/powerpoint/2010/main" val="2654683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ES-3-2018-2020: Integrated local energy systems</a:t>
            </a:r>
          </a:p>
        </p:txBody>
      </p:sp>
      <p:sp>
        <p:nvSpPr>
          <p:cNvPr id="4" name="TextBox 3"/>
          <p:cNvSpPr txBox="1"/>
          <p:nvPr/>
        </p:nvSpPr>
        <p:spPr>
          <a:xfrm>
            <a:off x="6444208" y="4365104"/>
            <a:ext cx="2622350" cy="1569660"/>
          </a:xfrm>
          <a:prstGeom prst="rect">
            <a:avLst/>
          </a:prstGeom>
          <a:solidFill>
            <a:srgbClr val="2D2D8A">
              <a:lumMod val="20000"/>
              <a:lumOff val="80000"/>
            </a:srgbClr>
          </a:solidFill>
          <a:ln w="19050">
            <a:solidFill>
              <a:srgbClr val="333399"/>
            </a:solidFill>
          </a:ln>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Innovation Action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TRL </a:t>
            </a:r>
            <a:r>
              <a:rPr lang="en-GB" sz="1600" b="0" kern="0" dirty="0">
                <a:solidFill>
                  <a:srgbClr val="0F5494"/>
                </a:solidFill>
                <a:latin typeface="Arial" charset="0"/>
              </a:rPr>
              <a:t>between 5 and 8</a:t>
            </a:r>
            <a:endParaRPr kumimoji="0" lang="en-GB" sz="1600" b="0" i="0" u="none" strike="noStrike" kern="0" cap="none" spc="0" normalizeH="0" baseline="0" noProof="0" dirty="0">
              <a:ln>
                <a:noFill/>
              </a:ln>
              <a:solidFill>
                <a:srgbClr val="0F5494"/>
              </a:solidFill>
              <a:effectLst/>
              <a:uLnTx/>
              <a:uFillTx/>
              <a:latin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lang="en-GB" sz="1600" b="0" kern="0">
                <a:solidFill>
                  <a:srgbClr val="0F5494"/>
                </a:solidFill>
                <a:latin typeface="Arial" charset="0"/>
              </a:rPr>
              <a:t>5</a:t>
            </a:r>
            <a:r>
              <a:rPr kumimoji="0" lang="en-GB" sz="1600" b="0" i="0" u="none" strike="noStrike" kern="0" cap="none" spc="0" normalizeH="0" baseline="0" noProof="0">
                <a:ln>
                  <a:noFill/>
                </a:ln>
                <a:solidFill>
                  <a:srgbClr val="0F5494"/>
                </a:solidFill>
                <a:effectLst/>
                <a:uLnTx/>
                <a:uFillTx/>
                <a:latin typeface="Arial" charset="0"/>
              </a:rPr>
              <a:t> - </a:t>
            </a:r>
            <a:r>
              <a:rPr lang="en-GB" sz="1600" b="0" kern="0">
                <a:solidFill>
                  <a:srgbClr val="0F5494"/>
                </a:solidFill>
                <a:latin typeface="Arial" charset="0"/>
              </a:rPr>
              <a:t>6</a:t>
            </a:r>
            <a:r>
              <a:rPr kumimoji="0" lang="en-GB" sz="1600" b="0" i="0" u="none" strike="noStrike" kern="0" cap="none" spc="0" normalizeH="0" baseline="0" noProof="0">
                <a:ln>
                  <a:noFill/>
                </a:ln>
                <a:solidFill>
                  <a:srgbClr val="0F5494"/>
                </a:solidFill>
                <a:effectLst/>
                <a:uLnTx/>
                <a:uFillTx/>
                <a:latin typeface="Arial" charset="0"/>
              </a:rPr>
              <a:t> Meur</a:t>
            </a:r>
            <a:br>
              <a:rPr kumimoji="0" lang="en-GB" sz="1600" b="0" i="0" u="none" strike="noStrike" kern="0" cap="none" spc="0" normalizeH="0" baseline="0" noProof="0">
                <a:ln>
                  <a:noFill/>
                </a:ln>
                <a:solidFill>
                  <a:srgbClr val="0F5494"/>
                </a:solidFill>
                <a:effectLst/>
                <a:uLnTx/>
                <a:uFillTx/>
                <a:latin typeface="Arial" charset="0"/>
              </a:rPr>
            </a:br>
            <a:r>
              <a:rPr kumimoji="0" lang="en-GB" sz="1600" b="0" i="0" u="none" strike="noStrike" kern="0" cap="none" spc="0" normalizeH="0" baseline="0" noProof="0">
                <a:ln>
                  <a:noFill/>
                </a:ln>
                <a:solidFill>
                  <a:srgbClr val="0F5494"/>
                </a:solidFill>
                <a:effectLst/>
                <a:uLnTx/>
                <a:uFillTx/>
                <a:latin typeface="Arial" charset="0"/>
              </a:rPr>
              <a:t> </a:t>
            </a:r>
            <a:r>
              <a:rPr kumimoji="0" lang="en-GB" sz="1600" b="0" i="0" u="none" strike="noStrike" kern="0" cap="none" spc="0" normalizeH="0" baseline="0" noProof="0" dirty="0">
                <a:ln>
                  <a:noFill/>
                </a:ln>
                <a:solidFill>
                  <a:srgbClr val="0F5494"/>
                </a:solidFill>
                <a:effectLst/>
                <a:uLnTx/>
                <a:uFillTx/>
                <a:latin typeface="Arial" charset="0"/>
              </a:rPr>
              <a:t>EU funding per project</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2018</a:t>
            </a:r>
            <a:r>
              <a:rPr kumimoji="0" lang="en-GB" sz="1600" b="0" i="0" u="none" strike="noStrike" kern="0" cap="none" spc="0" normalizeH="0" baseline="0" noProof="0">
                <a:ln>
                  <a:noFill/>
                </a:ln>
                <a:solidFill>
                  <a:srgbClr val="0F5494"/>
                </a:solidFill>
                <a:effectLst/>
                <a:uLnTx/>
                <a:uFillTx/>
                <a:latin typeface="Arial" charset="0"/>
              </a:rPr>
              <a:t>: </a:t>
            </a:r>
            <a:r>
              <a:rPr lang="en-GB" sz="1600" b="0" kern="0">
                <a:solidFill>
                  <a:srgbClr val="0F5494"/>
                </a:solidFill>
                <a:latin typeface="Arial" charset="0"/>
              </a:rPr>
              <a:t>21</a:t>
            </a:r>
            <a:r>
              <a:rPr kumimoji="0" lang="en-GB" sz="1600" b="0" i="0" u="none" strike="noStrike" kern="0" cap="none" spc="0" normalizeH="0" baseline="0" noProof="0">
                <a:ln>
                  <a:noFill/>
                </a:ln>
                <a:solidFill>
                  <a:srgbClr val="0F5494"/>
                </a:solidFill>
                <a:effectLst/>
                <a:uLnTx/>
                <a:uFillTx/>
                <a:latin typeface="Arial" charset="0"/>
              </a:rPr>
              <a:t>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noProof="0" dirty="0">
                <a:ln>
                  <a:noFill/>
                </a:ln>
                <a:solidFill>
                  <a:srgbClr val="0F5494"/>
                </a:solidFill>
                <a:effectLst/>
                <a:uLnTx/>
                <a:uFillTx/>
                <a:latin typeface="Arial" charset="0"/>
              </a:rPr>
              <a:t> </a:t>
            </a:r>
          </a:p>
          <a:p>
            <a:pPr marL="0" marR="0" lvl="0" indent="0" algn="ctr" defTabSz="914400" eaLnBrk="0" fontAlgn="auto" latinLnBrk="0" hangingPunct="0">
              <a:lnSpc>
                <a:spcPct val="100000"/>
              </a:lnSpc>
              <a:spcBef>
                <a:spcPts val="0"/>
              </a:spcBef>
              <a:spcAft>
                <a:spcPts val="0"/>
              </a:spcAft>
              <a:buClrTx/>
              <a:buSzTx/>
              <a:buFontTx/>
              <a:buNone/>
              <a:tabLst/>
              <a:defRPr/>
            </a:pPr>
            <a:r>
              <a:rPr lang="en-GB" sz="1600" b="0" kern="0" baseline="0" dirty="0">
                <a:solidFill>
                  <a:srgbClr val="0F5494"/>
                </a:solidFill>
                <a:latin typeface="Arial" charset="0"/>
              </a:rPr>
              <a:t>2020: open</a:t>
            </a:r>
            <a:endParaRPr kumimoji="0" lang="en-GB" sz="1600" b="0" i="0" u="none" strike="noStrike" kern="0" cap="none" spc="0" normalizeH="0" baseline="0" noProof="0" dirty="0">
              <a:ln>
                <a:noFill/>
              </a:ln>
              <a:solidFill>
                <a:srgbClr val="0F5494"/>
              </a:solidFill>
              <a:effectLst/>
              <a:uLnTx/>
              <a:uFillTx/>
              <a:latin typeface="Arial" charset="0"/>
            </a:endParaRPr>
          </a:p>
        </p:txBody>
      </p:sp>
      <p:sp>
        <p:nvSpPr>
          <p:cNvPr id="3" name="Rectangle 2">
            <a:extLst>
              <a:ext uri="{FF2B5EF4-FFF2-40B4-BE49-F238E27FC236}">
                <a16:creationId xmlns:a16="http://schemas.microsoft.com/office/drawing/2014/main" xmlns="" id="{A9E3057B-D208-4018-9EC2-2118300BCF74}"/>
              </a:ext>
            </a:extLst>
          </p:cNvPr>
          <p:cNvSpPr/>
          <p:nvPr/>
        </p:nvSpPr>
        <p:spPr>
          <a:xfrm>
            <a:off x="179511" y="764704"/>
            <a:ext cx="6192689" cy="6001643"/>
          </a:xfrm>
          <a:prstGeom prst="rect">
            <a:avLst/>
          </a:prstGeom>
        </p:spPr>
        <p:txBody>
          <a:bodyPr wrap="square">
            <a:spAutoFit/>
          </a:bodyPr>
          <a:lstStyle/>
          <a:p>
            <a:r>
              <a:rPr lang="en-GB" sz="1800" b="0" u="sng" dirty="0">
                <a:solidFill>
                  <a:schemeClr val="accent2"/>
                </a:solidFill>
              </a:rPr>
              <a:t>Expected Impact:</a:t>
            </a:r>
            <a:r>
              <a:rPr lang="en-GB" sz="1800" b="0" dirty="0">
                <a:solidFill>
                  <a:schemeClr val="accent2"/>
                </a:solidFill>
              </a:rPr>
              <a:t> </a:t>
            </a:r>
            <a:r>
              <a:rPr lang="en-GB" sz="1600" b="0" dirty="0">
                <a:solidFill>
                  <a:schemeClr val="accent2"/>
                </a:solidFill>
              </a:rPr>
              <a:t>The supported projects are expected to contribute to: </a:t>
            </a:r>
          </a:p>
          <a:p>
            <a:endParaRPr lang="en-GB" sz="1600" b="0" dirty="0">
              <a:solidFill>
                <a:schemeClr val="accent2"/>
              </a:solidFill>
            </a:endParaRPr>
          </a:p>
          <a:p>
            <a:pPr marL="285750" indent="-285750">
              <a:spcAft>
                <a:spcPts val="600"/>
              </a:spcAft>
              <a:buFont typeface="Arial" panose="020B0604020202020204" pitchFamily="34" charset="0"/>
              <a:buChar char="•"/>
            </a:pPr>
            <a:r>
              <a:rPr lang="en-GB" sz="1600" b="0" dirty="0">
                <a:solidFill>
                  <a:schemeClr val="accent2"/>
                </a:solidFill>
              </a:rPr>
              <a:t>Validate solutions for decarbonisation of the local energy system, positive impact on the centralised energy infrastructure, on the local economy, local social aspects and local air quality; </a:t>
            </a:r>
          </a:p>
          <a:p>
            <a:pPr marL="285750" indent="-285750">
              <a:spcAft>
                <a:spcPts val="600"/>
              </a:spcAft>
              <a:buFont typeface="Arial" panose="020B0604020202020204" pitchFamily="34" charset="0"/>
              <a:buChar char="•"/>
            </a:pPr>
            <a:r>
              <a:rPr lang="en-GB" sz="1600" b="0" dirty="0">
                <a:solidFill>
                  <a:schemeClr val="accent2"/>
                </a:solidFill>
              </a:rPr>
              <a:t>Involvement of local energy consumers and producers, create energy communities, test new business models; </a:t>
            </a:r>
          </a:p>
          <a:p>
            <a:pPr marL="285750" indent="-285750">
              <a:spcAft>
                <a:spcPts val="600"/>
              </a:spcAft>
              <a:buFont typeface="Arial" panose="020B0604020202020204" pitchFamily="34" charset="0"/>
              <a:buChar char="•"/>
            </a:pPr>
            <a:r>
              <a:rPr lang="en-GB" sz="1600" b="0" dirty="0">
                <a:solidFill>
                  <a:schemeClr val="accent2"/>
                </a:solidFill>
              </a:rPr>
              <a:t>Safe and secure local energy system that integrates significant shares of renewables </a:t>
            </a:r>
          </a:p>
          <a:p>
            <a:pPr marL="285750" indent="-285750">
              <a:spcAft>
                <a:spcPts val="600"/>
              </a:spcAft>
              <a:buFont typeface="Arial" panose="020B0604020202020204" pitchFamily="34" charset="0"/>
              <a:buChar char="•"/>
            </a:pPr>
            <a:r>
              <a:rPr lang="en-GB" sz="1600" b="0" dirty="0">
                <a:solidFill>
                  <a:schemeClr val="accent2"/>
                </a:solidFill>
              </a:rPr>
              <a:t>Develop an accurate prediction systems for the local generation of energy and adequate solutions to match with local consumption; </a:t>
            </a:r>
          </a:p>
          <a:p>
            <a:pPr marL="285750" indent="-285750">
              <a:spcAft>
                <a:spcPts val="600"/>
              </a:spcAft>
              <a:buFont typeface="Arial" panose="020B0604020202020204" pitchFamily="34" charset="0"/>
              <a:buChar char="•"/>
            </a:pPr>
            <a:r>
              <a:rPr lang="en-GB" sz="1600" b="0" dirty="0">
                <a:solidFill>
                  <a:schemeClr val="accent2"/>
                </a:solidFill>
              </a:rPr>
              <a:t>Benchmark technical solutions and business models that can be replicated in many local regions and that are acceptable by local citizens.  </a:t>
            </a:r>
          </a:p>
          <a:p>
            <a:pPr marL="285750" indent="-285750">
              <a:spcAft>
                <a:spcPts val="600"/>
              </a:spcAft>
              <a:buFont typeface="Arial" panose="020B0604020202020204" pitchFamily="34" charset="0"/>
              <a:buChar char="•"/>
            </a:pPr>
            <a:r>
              <a:rPr lang="en-GB" sz="1600" b="0" dirty="0">
                <a:solidFill>
                  <a:schemeClr val="accent2"/>
                </a:solidFill>
              </a:rPr>
              <a:t>Identify and substantiate to which impacts the proposal contributes</a:t>
            </a:r>
          </a:p>
          <a:p>
            <a:pPr marL="285750" indent="-285750">
              <a:buFont typeface="Arial" panose="020B0604020202020204" pitchFamily="34" charset="0"/>
              <a:buChar char="•"/>
            </a:pPr>
            <a:r>
              <a:rPr lang="en-GB" sz="1600" b="0" dirty="0">
                <a:solidFill>
                  <a:schemeClr val="accent2"/>
                </a:solidFill>
              </a:rPr>
              <a:t>Include ad-hoc indicators to measure the progress against specific objectives (could be used to assess the progress during the project life)</a:t>
            </a:r>
          </a:p>
        </p:txBody>
      </p:sp>
      <p:pic>
        <p:nvPicPr>
          <p:cNvPr id="5" name="Picture 2">
            <a:extLst>
              <a:ext uri="{FF2B5EF4-FFF2-40B4-BE49-F238E27FC236}">
                <a16:creationId xmlns:a16="http://schemas.microsoft.com/office/drawing/2014/main" xmlns="" id="{F95E2D5F-B207-4E08-8F10-B1A90E537B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709547"/>
            <a:ext cx="230505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3"/>
          <a:stretch>
            <a:fillRect/>
          </a:stretch>
        </p:blipFill>
        <p:spPr>
          <a:xfrm>
            <a:off x="6759674" y="980728"/>
            <a:ext cx="1962150" cy="638175"/>
          </a:xfrm>
          <a:prstGeom prst="rect">
            <a:avLst/>
          </a:prstGeom>
        </p:spPr>
      </p:pic>
    </p:spTree>
    <p:extLst>
      <p:ext uri="{BB962C8B-B14F-4D97-AF65-F5344CB8AC3E}">
        <p14:creationId xmlns:p14="http://schemas.microsoft.com/office/powerpoint/2010/main" val="1922687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E1B3E2-8624-487E-B5C0-EE9C24F08D15}"/>
              </a:ext>
            </a:extLst>
          </p:cNvPr>
          <p:cNvSpPr>
            <a:spLocks noGrp="1"/>
          </p:cNvSpPr>
          <p:nvPr>
            <p:ph type="title"/>
          </p:nvPr>
        </p:nvSpPr>
        <p:spPr/>
        <p:txBody>
          <a:bodyPr/>
          <a:lstStyle/>
          <a:p>
            <a:r>
              <a:rPr lang="en-GB" sz="2000" dirty="0"/>
              <a:t>ES-4- 2018 – 2020: Decarbonising energy systems of geographical Islands</a:t>
            </a:r>
          </a:p>
        </p:txBody>
      </p:sp>
      <p:sp>
        <p:nvSpPr>
          <p:cNvPr id="4" name="TextBox 3">
            <a:extLst>
              <a:ext uri="{FF2B5EF4-FFF2-40B4-BE49-F238E27FC236}">
                <a16:creationId xmlns:a16="http://schemas.microsoft.com/office/drawing/2014/main" xmlns="" id="{AEE7F64E-279E-4388-90CB-F383112D6229}"/>
              </a:ext>
            </a:extLst>
          </p:cNvPr>
          <p:cNvSpPr txBox="1"/>
          <p:nvPr/>
        </p:nvSpPr>
        <p:spPr>
          <a:xfrm>
            <a:off x="323528" y="764704"/>
            <a:ext cx="5535835" cy="2323713"/>
          </a:xfrm>
          <a:prstGeom prst="rect">
            <a:avLst/>
          </a:prstGeom>
          <a:noFill/>
        </p:spPr>
        <p:txBody>
          <a:bodyPr wrap="square" rtlCol="0">
            <a:spAutoFit/>
          </a:bodyPr>
          <a:lstStyle/>
          <a:p>
            <a:pPr>
              <a:spcAft>
                <a:spcPts val="600"/>
              </a:spcAft>
            </a:pPr>
            <a:r>
              <a:rPr lang="en-GB" sz="1800" b="0" u="sng" dirty="0">
                <a:solidFill>
                  <a:schemeClr val="accent2"/>
                </a:solidFill>
              </a:rPr>
              <a:t>Specific Challenge:</a:t>
            </a:r>
          </a:p>
          <a:p>
            <a:pPr marL="285750" indent="-285750">
              <a:spcAft>
                <a:spcPts val="600"/>
              </a:spcAft>
              <a:buFont typeface="Arial" panose="020B0604020202020204" pitchFamily="34" charset="0"/>
              <a:buChar char="•"/>
            </a:pPr>
            <a:r>
              <a:rPr lang="en-GB" sz="1600" b="0" dirty="0">
                <a:solidFill>
                  <a:schemeClr val="accent2"/>
                </a:solidFill>
              </a:rPr>
              <a:t>Energy prices on geographical island are typically 100% to 400% higher than on the mainland; </a:t>
            </a:r>
          </a:p>
          <a:p>
            <a:pPr marL="285750" indent="-285750">
              <a:spcAft>
                <a:spcPts val="600"/>
              </a:spcAft>
              <a:buFont typeface="Arial" panose="020B0604020202020204" pitchFamily="34" charset="0"/>
              <a:buChar char="•"/>
            </a:pPr>
            <a:r>
              <a:rPr lang="en-GB" sz="1600" b="0" dirty="0">
                <a:solidFill>
                  <a:schemeClr val="accent2"/>
                </a:solidFill>
              </a:rPr>
              <a:t>Large-scale deployment of local renewable energy sources = economic benefits + decarbonisation</a:t>
            </a:r>
          </a:p>
          <a:p>
            <a:pPr marL="285750" indent="-285750">
              <a:spcAft>
                <a:spcPts val="600"/>
              </a:spcAft>
              <a:buFont typeface="Arial" panose="020B0604020202020204" pitchFamily="34" charset="0"/>
              <a:buChar char="•"/>
            </a:pPr>
            <a:r>
              <a:rPr lang="en-GB" sz="1600" b="0" dirty="0">
                <a:solidFill>
                  <a:schemeClr val="accent2"/>
                </a:solidFill>
              </a:rPr>
              <a:t>Reduce greenhouse gases emissions and improve, or at least not deteriorate, air quality.</a:t>
            </a:r>
          </a:p>
        </p:txBody>
      </p:sp>
      <p:pic>
        <p:nvPicPr>
          <p:cNvPr id="5" name="Picture 4"/>
          <p:cNvPicPr>
            <a:picLocks noChangeAspect="1"/>
          </p:cNvPicPr>
          <p:nvPr/>
        </p:nvPicPr>
        <p:blipFill>
          <a:blip r:embed="rId2"/>
          <a:stretch>
            <a:fillRect/>
          </a:stretch>
        </p:blipFill>
        <p:spPr>
          <a:xfrm>
            <a:off x="7164288" y="4797152"/>
            <a:ext cx="1962150" cy="638175"/>
          </a:xfrm>
          <a:prstGeom prst="rect">
            <a:avLst/>
          </a:prstGeom>
        </p:spPr>
      </p:pic>
      <p:pic>
        <p:nvPicPr>
          <p:cNvPr id="6" name="Picture 5"/>
          <p:cNvPicPr>
            <a:picLocks noChangeAspect="1"/>
          </p:cNvPicPr>
          <p:nvPr/>
        </p:nvPicPr>
        <p:blipFill>
          <a:blip r:embed="rId3"/>
          <a:stretch>
            <a:fillRect/>
          </a:stretch>
        </p:blipFill>
        <p:spPr>
          <a:xfrm>
            <a:off x="6075387" y="1257962"/>
            <a:ext cx="3131840" cy="1810998"/>
          </a:xfrm>
          <a:prstGeom prst="rect">
            <a:avLst/>
          </a:prstGeom>
        </p:spPr>
      </p:pic>
      <p:sp>
        <p:nvSpPr>
          <p:cNvPr id="8" name="Rectangle 7">
            <a:extLst>
              <a:ext uri="{FF2B5EF4-FFF2-40B4-BE49-F238E27FC236}">
                <a16:creationId xmlns:a16="http://schemas.microsoft.com/office/drawing/2014/main" xmlns="" id="{E198D654-B92D-4BD8-937D-52F24D93A0D6}"/>
              </a:ext>
            </a:extLst>
          </p:cNvPr>
          <p:cNvSpPr/>
          <p:nvPr/>
        </p:nvSpPr>
        <p:spPr>
          <a:xfrm>
            <a:off x="5724128" y="754201"/>
            <a:ext cx="4572000" cy="307777"/>
          </a:xfrm>
          <a:prstGeom prst="rect">
            <a:avLst/>
          </a:prstGeom>
        </p:spPr>
        <p:txBody>
          <a:bodyPr>
            <a:spAutoFit/>
          </a:bodyPr>
          <a:lstStyle/>
          <a:p>
            <a:r>
              <a:rPr lang="en-GB" sz="1400" b="0" dirty="0">
                <a:solidFill>
                  <a:schemeClr val="accent2"/>
                </a:solidFill>
                <a:latin typeface="+mn-lt"/>
                <a:ea typeface="Times New Roman" panose="02020603050405020304" pitchFamily="18" charset="0"/>
              </a:rPr>
              <a:t>'Clean Energy for EU islands' initiative</a:t>
            </a:r>
            <a:endParaRPr lang="en-GB" sz="1400" b="0" dirty="0">
              <a:solidFill>
                <a:schemeClr val="accent2"/>
              </a:solidFill>
              <a:latin typeface="+mn-lt"/>
            </a:endParaRPr>
          </a:p>
        </p:txBody>
      </p:sp>
      <p:sp>
        <p:nvSpPr>
          <p:cNvPr id="7" name="TextBox 6">
            <a:extLst>
              <a:ext uri="{FF2B5EF4-FFF2-40B4-BE49-F238E27FC236}">
                <a16:creationId xmlns:a16="http://schemas.microsoft.com/office/drawing/2014/main" xmlns="" id="{5FDDC149-1E4E-4C1A-99A8-972CDADFF546}"/>
              </a:ext>
            </a:extLst>
          </p:cNvPr>
          <p:cNvSpPr txBox="1"/>
          <p:nvPr/>
        </p:nvSpPr>
        <p:spPr>
          <a:xfrm>
            <a:off x="323528" y="3140968"/>
            <a:ext cx="6993557" cy="3539430"/>
          </a:xfrm>
          <a:prstGeom prst="rect">
            <a:avLst/>
          </a:prstGeom>
          <a:noFill/>
        </p:spPr>
        <p:txBody>
          <a:bodyPr wrap="square" rtlCol="0">
            <a:spAutoFit/>
          </a:bodyPr>
          <a:lstStyle/>
          <a:p>
            <a:pPr>
              <a:spcAft>
                <a:spcPts val="600"/>
              </a:spcAft>
            </a:pPr>
            <a:r>
              <a:rPr lang="en-GB" sz="1800" b="0" u="sng" dirty="0">
                <a:solidFill>
                  <a:schemeClr val="accent2"/>
                </a:solidFill>
              </a:rPr>
              <a:t>Scope</a:t>
            </a:r>
            <a:r>
              <a:rPr lang="en-GB" sz="1600" b="0" dirty="0">
                <a:solidFill>
                  <a:schemeClr val="accent2"/>
                </a:solidFill>
              </a:rPr>
              <a:t>: at least 4 of the following objectives</a:t>
            </a:r>
            <a:endParaRPr lang="en-GB" sz="1800" b="0" dirty="0">
              <a:solidFill>
                <a:schemeClr val="accent2"/>
              </a:solidFill>
            </a:endParaRPr>
          </a:p>
          <a:p>
            <a:pPr marL="285750" indent="-285750">
              <a:spcAft>
                <a:spcPts val="600"/>
              </a:spcAft>
              <a:buFont typeface="Arial" panose="020B0604020202020204" pitchFamily="34" charset="0"/>
              <a:buChar char="•"/>
            </a:pPr>
            <a:r>
              <a:rPr lang="en-GB" sz="1600" b="0" dirty="0">
                <a:solidFill>
                  <a:schemeClr val="accent2"/>
                </a:solidFill>
              </a:rPr>
              <a:t>High levels of local renewable energy sources penetration; </a:t>
            </a:r>
          </a:p>
          <a:p>
            <a:pPr marL="285750" indent="-285750">
              <a:spcAft>
                <a:spcPts val="600"/>
              </a:spcAft>
              <a:buFont typeface="Arial" panose="020B0604020202020204" pitchFamily="34" charset="0"/>
              <a:buChar char="•"/>
            </a:pPr>
            <a:r>
              <a:rPr lang="en-GB" sz="1600" b="0" dirty="0">
                <a:solidFill>
                  <a:schemeClr val="accent2"/>
                </a:solidFill>
              </a:rPr>
              <a:t>Integrated and digitalised smart grids based on high flexibility services from distributed generation, demand response and storage of electricity, heat, water, etc.; </a:t>
            </a:r>
          </a:p>
          <a:p>
            <a:pPr marL="285750" indent="-285750">
              <a:spcAft>
                <a:spcPts val="600"/>
              </a:spcAft>
              <a:buFont typeface="Arial" panose="020B0604020202020204" pitchFamily="34" charset="0"/>
              <a:buChar char="•"/>
            </a:pPr>
            <a:r>
              <a:rPr lang="en-GB" sz="1600" b="0" dirty="0">
                <a:solidFill>
                  <a:schemeClr val="accent2"/>
                </a:solidFill>
              </a:rPr>
              <a:t>Develop synergies between the different energy networks (electricity, heating, cooling, water, transport, etc.); </a:t>
            </a:r>
          </a:p>
          <a:p>
            <a:pPr marL="285750" indent="-285750">
              <a:spcAft>
                <a:spcPts val="600"/>
              </a:spcAft>
              <a:buFont typeface="Arial" panose="020B0604020202020204" pitchFamily="34" charset="0"/>
              <a:buChar char="•"/>
            </a:pPr>
            <a:r>
              <a:rPr lang="en-GB" sz="1600" b="0" dirty="0">
                <a:solidFill>
                  <a:schemeClr val="accent2"/>
                </a:solidFill>
              </a:rPr>
              <a:t>Significant reduction of the use of hydrocarbon based energies</a:t>
            </a:r>
          </a:p>
          <a:p>
            <a:pPr marL="285750" indent="-285750">
              <a:spcAft>
                <a:spcPts val="600"/>
              </a:spcAft>
              <a:buFont typeface="Arial" panose="020B0604020202020204" pitchFamily="34" charset="0"/>
              <a:buChar char="•"/>
            </a:pPr>
            <a:r>
              <a:rPr lang="en-GB" sz="1600" b="0" dirty="0">
                <a:solidFill>
                  <a:schemeClr val="accent2"/>
                </a:solidFill>
              </a:rPr>
              <a:t>Modelling, forecasting of demand (e.g. for touristic/non-touristic seasons) and supply (e.g. weather, wind, sun, etc.); </a:t>
            </a:r>
          </a:p>
          <a:p>
            <a:pPr marL="285750" indent="-285750">
              <a:spcAft>
                <a:spcPts val="600"/>
              </a:spcAft>
              <a:buFont typeface="Arial" panose="020B0604020202020204" pitchFamily="34" charset="0"/>
              <a:buChar char="•"/>
            </a:pPr>
            <a:r>
              <a:rPr lang="en-GB" sz="1600" b="0" dirty="0">
                <a:solidFill>
                  <a:schemeClr val="accent2"/>
                </a:solidFill>
              </a:rPr>
              <a:t>Innovative approaches to energy storage, including</a:t>
            </a:r>
            <a:br>
              <a:rPr lang="en-GB" sz="1600" b="0" dirty="0">
                <a:solidFill>
                  <a:schemeClr val="accent2"/>
                </a:solidFill>
              </a:rPr>
            </a:br>
            <a:r>
              <a:rPr lang="en-GB" sz="1600" b="0" dirty="0">
                <a:solidFill>
                  <a:schemeClr val="accent2"/>
                </a:solidFill>
              </a:rPr>
              <a:t>avoidance or delay of costly grid upgrades of existing grids).  </a:t>
            </a:r>
          </a:p>
        </p:txBody>
      </p:sp>
    </p:spTree>
    <p:extLst>
      <p:ext uri="{BB962C8B-B14F-4D97-AF65-F5344CB8AC3E}">
        <p14:creationId xmlns:p14="http://schemas.microsoft.com/office/powerpoint/2010/main" val="2482216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AE93E1-8211-450C-B5CC-3F08A3426AF3}"/>
              </a:ext>
            </a:extLst>
          </p:cNvPr>
          <p:cNvSpPr>
            <a:spLocks noGrp="1"/>
          </p:cNvSpPr>
          <p:nvPr>
            <p:ph type="title"/>
          </p:nvPr>
        </p:nvSpPr>
        <p:spPr>
          <a:xfrm>
            <a:off x="479544" y="44624"/>
            <a:ext cx="8208912" cy="576064"/>
          </a:xfrm>
        </p:spPr>
        <p:txBody>
          <a:bodyPr/>
          <a:lstStyle/>
          <a:p>
            <a:r>
              <a:rPr lang="en-GB" sz="2000" dirty="0"/>
              <a:t>ES-4- 2018 – 2020: Decarbonising energy systems of geographical Islands</a:t>
            </a:r>
          </a:p>
        </p:txBody>
      </p:sp>
      <p:sp>
        <p:nvSpPr>
          <p:cNvPr id="4" name="TextBox 3">
            <a:extLst>
              <a:ext uri="{FF2B5EF4-FFF2-40B4-BE49-F238E27FC236}">
                <a16:creationId xmlns:a16="http://schemas.microsoft.com/office/drawing/2014/main" xmlns="" id="{DBEF4E80-FBCE-4964-8815-D69996E8DB98}"/>
              </a:ext>
            </a:extLst>
          </p:cNvPr>
          <p:cNvSpPr txBox="1"/>
          <p:nvPr/>
        </p:nvSpPr>
        <p:spPr>
          <a:xfrm>
            <a:off x="6300192" y="908720"/>
            <a:ext cx="2766367" cy="1323439"/>
          </a:xfrm>
          <a:prstGeom prst="rect">
            <a:avLst/>
          </a:prstGeom>
          <a:solidFill>
            <a:srgbClr val="2D2D8A">
              <a:lumMod val="20000"/>
              <a:lumOff val="80000"/>
            </a:srgbClr>
          </a:solidFill>
          <a:ln w="19050">
            <a:solidFill>
              <a:srgbClr val="333399"/>
            </a:solidFill>
          </a:ln>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Innovation Action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TRL </a:t>
            </a:r>
            <a:r>
              <a:rPr lang="en-GB" sz="1600" b="0" kern="0" dirty="0">
                <a:solidFill>
                  <a:srgbClr val="0F5494"/>
                </a:solidFill>
                <a:latin typeface="Arial" charset="0"/>
              </a:rPr>
              <a:t>between 5 and 8</a:t>
            </a:r>
            <a:endParaRPr kumimoji="0" lang="en-GB" sz="1600" b="0" i="0" u="none" strike="noStrike" kern="0" cap="none" spc="0" normalizeH="0" baseline="0" noProof="0" dirty="0">
              <a:ln>
                <a:noFill/>
              </a:ln>
              <a:solidFill>
                <a:srgbClr val="0F5494"/>
              </a:solidFill>
              <a:effectLst/>
              <a:uLnTx/>
              <a:uFillTx/>
              <a:latin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lang="en-GB" sz="1600" b="0" kern="0" dirty="0">
                <a:solidFill>
                  <a:srgbClr val="0F5494"/>
                </a:solidFill>
                <a:latin typeface="Arial" charset="0"/>
              </a:rPr>
              <a:t>7</a:t>
            </a:r>
            <a:r>
              <a:rPr kumimoji="0" lang="en-GB" sz="1600" b="0" i="0" u="none" strike="noStrike" kern="0" cap="none" spc="0" normalizeH="0" baseline="0" noProof="0" dirty="0">
                <a:ln>
                  <a:noFill/>
                </a:ln>
                <a:solidFill>
                  <a:srgbClr val="0F5494"/>
                </a:solidFill>
                <a:effectLst/>
                <a:uLnTx/>
                <a:uFillTx/>
                <a:latin typeface="Arial" charset="0"/>
              </a:rPr>
              <a:t> </a:t>
            </a:r>
            <a:r>
              <a:rPr kumimoji="0" lang="en-GB" sz="1600" b="0" i="0" u="none" strike="noStrike" kern="0" cap="none" spc="0" normalizeH="0" baseline="0" noProof="0" dirty="0" smtClean="0">
                <a:ln>
                  <a:noFill/>
                </a:ln>
                <a:solidFill>
                  <a:srgbClr val="0F5494"/>
                </a:solidFill>
                <a:effectLst/>
                <a:uLnTx/>
                <a:uFillTx/>
                <a:latin typeface="Arial" charset="0"/>
              </a:rPr>
              <a:t>- </a:t>
            </a:r>
            <a:r>
              <a:rPr kumimoji="0" lang="en-GB" sz="1600" b="0" i="0" u="none" strike="noStrike" kern="0" cap="none" spc="0" normalizeH="0" baseline="0" noProof="0" dirty="0">
                <a:ln>
                  <a:noFill/>
                </a:ln>
                <a:solidFill>
                  <a:srgbClr val="0F5494"/>
                </a:solidFill>
                <a:effectLst/>
                <a:uLnTx/>
                <a:uFillTx/>
                <a:latin typeface="Arial" charset="0"/>
              </a:rPr>
              <a:t>10 </a:t>
            </a:r>
            <a:r>
              <a:rPr kumimoji="0" lang="en-GB" sz="1600" b="0" i="0" u="none" strike="noStrike" kern="0" cap="none" spc="0" normalizeH="0" baseline="0" noProof="0" dirty="0" err="1" smtClean="0">
                <a:ln>
                  <a:noFill/>
                </a:ln>
                <a:solidFill>
                  <a:srgbClr val="0F5494"/>
                </a:solidFill>
                <a:effectLst/>
                <a:uLnTx/>
                <a:uFillTx/>
                <a:latin typeface="Arial" charset="0"/>
              </a:rPr>
              <a:t>MEur</a:t>
            </a:r>
            <a:endParaRPr kumimoji="0" lang="en-GB" sz="1600" b="0" i="0" u="none" strike="noStrike" kern="0" cap="none" spc="0" normalizeH="0" baseline="0" noProof="0" dirty="0">
              <a:ln>
                <a:noFill/>
              </a:ln>
              <a:solidFill>
                <a:srgbClr val="0F5494"/>
              </a:solidFill>
              <a:effectLst/>
              <a:uLnTx/>
              <a:uFillTx/>
              <a:latin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 EU funding per project</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2018: </a:t>
            </a:r>
            <a:r>
              <a:rPr lang="en-GB" sz="1600" b="0" kern="0" dirty="0" smtClean="0">
                <a:solidFill>
                  <a:srgbClr val="0F5494"/>
                </a:solidFill>
                <a:latin typeface="Arial" charset="0"/>
              </a:rPr>
              <a:t>19</a:t>
            </a:r>
            <a:r>
              <a:rPr kumimoji="0" lang="en-GB" sz="1600" b="0" i="0" u="none" strike="noStrike" kern="0" cap="none" spc="0" normalizeH="0" baseline="0" noProof="0" dirty="0" smtClean="0">
                <a:ln>
                  <a:noFill/>
                </a:ln>
                <a:solidFill>
                  <a:srgbClr val="0F5494"/>
                </a:solidFill>
                <a:effectLst/>
                <a:uLnTx/>
                <a:uFillTx/>
                <a:latin typeface="Arial" charset="0"/>
              </a:rPr>
              <a:t>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noProof="0" dirty="0">
                <a:ln>
                  <a:noFill/>
                </a:ln>
                <a:solidFill>
                  <a:srgbClr val="0F5494"/>
                </a:solidFill>
                <a:effectLst/>
                <a:uLnTx/>
                <a:uFillTx/>
                <a:latin typeface="Arial" charset="0"/>
              </a:rPr>
              <a:t> </a:t>
            </a:r>
            <a:endParaRPr kumimoji="0" lang="en-GB" sz="1600" b="0" i="0" u="none" strike="noStrike" kern="0" cap="none" spc="0" normalizeH="0" baseline="0" noProof="0" dirty="0">
              <a:ln>
                <a:noFill/>
              </a:ln>
              <a:solidFill>
                <a:srgbClr val="0F5494"/>
              </a:solidFill>
              <a:effectLst/>
              <a:uLnTx/>
              <a:uFillTx/>
              <a:latin typeface="Arial" charset="0"/>
            </a:endParaRPr>
          </a:p>
        </p:txBody>
      </p:sp>
      <p:pic>
        <p:nvPicPr>
          <p:cNvPr id="6" name="Picture 2">
            <a:extLst>
              <a:ext uri="{FF2B5EF4-FFF2-40B4-BE49-F238E27FC236}">
                <a16:creationId xmlns:a16="http://schemas.microsoft.com/office/drawing/2014/main" xmlns="" id="{A0EB0BDC-E941-41A7-B07B-5F1898BBED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438" y="3140968"/>
            <a:ext cx="230505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xmlns="" id="{A015B052-5DF2-4CD1-B767-181DDDCA6D4D}"/>
              </a:ext>
            </a:extLst>
          </p:cNvPr>
          <p:cNvSpPr txBox="1"/>
          <p:nvPr/>
        </p:nvSpPr>
        <p:spPr>
          <a:xfrm>
            <a:off x="323528" y="1078279"/>
            <a:ext cx="6120680" cy="5663089"/>
          </a:xfrm>
          <a:prstGeom prst="rect">
            <a:avLst/>
          </a:prstGeom>
          <a:noFill/>
        </p:spPr>
        <p:txBody>
          <a:bodyPr wrap="square" rtlCol="0">
            <a:spAutoFit/>
          </a:bodyPr>
          <a:lstStyle/>
          <a:p>
            <a:r>
              <a:rPr lang="en-GB" sz="1800" b="0" u="sng" dirty="0">
                <a:solidFill>
                  <a:schemeClr val="accent2"/>
                </a:solidFill>
              </a:rPr>
              <a:t>Expected Impact:</a:t>
            </a:r>
          </a:p>
          <a:p>
            <a:endParaRPr lang="en-GB" sz="1600" b="0" u="sng" dirty="0">
              <a:solidFill>
                <a:schemeClr val="accent2"/>
              </a:solidFill>
            </a:endParaRPr>
          </a:p>
          <a:p>
            <a:pPr marL="285750" indent="-285750">
              <a:spcAft>
                <a:spcPts val="600"/>
              </a:spcAft>
              <a:buFont typeface="Arial" panose="020B0604020202020204" pitchFamily="34" charset="0"/>
              <a:buChar char="•"/>
            </a:pPr>
            <a:r>
              <a:rPr lang="en-GB" sz="1600" b="0" dirty="0">
                <a:solidFill>
                  <a:schemeClr val="accent2"/>
                </a:solidFill>
              </a:rPr>
              <a:t>Developing RES-based systems (including heating and cooling and storage) that are cheaper than diesel generation; </a:t>
            </a:r>
          </a:p>
          <a:p>
            <a:pPr marL="285750" indent="-285750">
              <a:spcAft>
                <a:spcPts val="600"/>
              </a:spcAft>
              <a:buFont typeface="Arial" panose="020B0604020202020204" pitchFamily="34" charset="0"/>
              <a:buChar char="•"/>
            </a:pPr>
            <a:r>
              <a:rPr lang="en-GB" sz="1600" b="0" dirty="0">
                <a:solidFill>
                  <a:schemeClr val="accent2"/>
                </a:solidFill>
              </a:rPr>
              <a:t>Reduce significantly fossil fuel consumption; </a:t>
            </a:r>
          </a:p>
          <a:p>
            <a:pPr marL="285750" indent="-285750">
              <a:spcAft>
                <a:spcPts val="600"/>
              </a:spcAft>
              <a:buFont typeface="Arial" panose="020B0604020202020204" pitchFamily="34" charset="0"/>
              <a:buChar char="•"/>
            </a:pPr>
            <a:r>
              <a:rPr lang="en-GB" sz="1600" b="0" dirty="0">
                <a:solidFill>
                  <a:schemeClr val="accent2"/>
                </a:solidFill>
              </a:rPr>
              <a:t>Large-scale replication potential on the same island and on other islands with similar problems; </a:t>
            </a:r>
          </a:p>
          <a:p>
            <a:pPr marL="285750" indent="-285750">
              <a:spcAft>
                <a:spcPts val="600"/>
              </a:spcAft>
              <a:buFont typeface="Arial" panose="020B0604020202020204" pitchFamily="34" charset="0"/>
              <a:buChar char="•"/>
            </a:pPr>
            <a:r>
              <a:rPr lang="en-GB" sz="1600" b="0" dirty="0">
                <a:solidFill>
                  <a:schemeClr val="accent2"/>
                </a:solidFill>
              </a:rPr>
              <a:t>Enhance autonomy for islands that are grid connected with the mainland (existing diesel generators shall be used primarily as security back-up in the long term).  </a:t>
            </a:r>
          </a:p>
          <a:p>
            <a:pPr marL="285750" indent="-285750">
              <a:spcAft>
                <a:spcPts val="600"/>
              </a:spcAft>
              <a:buFont typeface="Arial" panose="020B0604020202020204" pitchFamily="34" charset="0"/>
              <a:buChar char="•"/>
            </a:pPr>
            <a:endParaRPr lang="en-GB" sz="1600" b="0" dirty="0">
              <a:solidFill>
                <a:schemeClr val="accent2"/>
              </a:solidFill>
            </a:endParaRPr>
          </a:p>
          <a:p>
            <a:pPr marL="285750" indent="-285750">
              <a:spcAft>
                <a:spcPts val="600"/>
              </a:spcAft>
              <a:buFont typeface="Arial" panose="020B0604020202020204" pitchFamily="34" charset="0"/>
              <a:buChar char="•"/>
            </a:pPr>
            <a:r>
              <a:rPr lang="en-GB" sz="1600" b="0" dirty="0">
                <a:solidFill>
                  <a:schemeClr val="accent2"/>
                </a:solidFill>
              </a:rPr>
              <a:t>Identify and substantiate impacts to which the proposal contribute</a:t>
            </a:r>
          </a:p>
          <a:p>
            <a:pPr marL="285750" indent="-285750">
              <a:spcAft>
                <a:spcPts val="600"/>
              </a:spcAft>
              <a:buFont typeface="Arial" panose="020B0604020202020204" pitchFamily="34" charset="0"/>
              <a:buChar char="•"/>
            </a:pPr>
            <a:r>
              <a:rPr lang="en-GB" sz="1600" b="0" dirty="0">
                <a:solidFill>
                  <a:schemeClr val="accent2"/>
                </a:solidFill>
              </a:rPr>
              <a:t>Include ad-hoc indicators to measure the progress against specific objectives (e.g. that could be used to assess the progress during the project life).</a:t>
            </a:r>
          </a:p>
          <a:p>
            <a:pPr marL="285750" indent="-285750">
              <a:spcAft>
                <a:spcPts val="600"/>
              </a:spcAft>
              <a:buFont typeface="Arial" panose="020B0604020202020204" pitchFamily="34" charset="0"/>
              <a:buChar char="•"/>
            </a:pPr>
            <a:r>
              <a:rPr lang="en-GB" sz="1600" b="0" dirty="0">
                <a:solidFill>
                  <a:schemeClr val="accent2"/>
                </a:solidFill>
              </a:rPr>
              <a:t>Impact on future investment perspectives (see also topic LC-SC3-ES-8-2019).</a:t>
            </a:r>
          </a:p>
          <a:p>
            <a:endParaRPr lang="en-US" sz="1600" b="0" dirty="0">
              <a:solidFill>
                <a:schemeClr val="accent2"/>
              </a:solidFill>
            </a:endParaRPr>
          </a:p>
        </p:txBody>
      </p:sp>
    </p:spTree>
    <p:extLst>
      <p:ext uri="{BB962C8B-B14F-4D97-AF65-F5344CB8AC3E}">
        <p14:creationId xmlns:p14="http://schemas.microsoft.com/office/powerpoint/2010/main" val="17342149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96652" y="5589240"/>
            <a:ext cx="4087316" cy="936104"/>
          </a:xfrm>
          <a:prstGeom prst="rect">
            <a:avLst/>
          </a:prstGeom>
        </p:spPr>
        <p:txBody>
          <a:bodyPr/>
          <a:lstStyle>
            <a:lvl1pPr marL="180975" indent="-180975" algn="l" rtl="0" eaLnBrk="0" fontAlgn="base" hangingPunct="0">
              <a:spcBef>
                <a:spcPct val="20000"/>
              </a:spcBef>
              <a:spcAft>
                <a:spcPts val="600"/>
              </a:spcAft>
              <a:buClr>
                <a:srgbClr val="C8DF33"/>
              </a:buClr>
              <a:buFont typeface="Arial" panose="020B0604020202020204" pitchFamily="34" charset="0"/>
              <a:buChar char="•"/>
              <a:defRPr sz="20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r">
              <a:spcBef>
                <a:spcPts val="0"/>
              </a:spcBef>
              <a:buNone/>
            </a:pPr>
            <a:endParaRPr lang="fr-BE" sz="1400" b="0" kern="0" dirty="0">
              <a:solidFill>
                <a:schemeClr val="bg1"/>
              </a:solidFill>
              <a:latin typeface="EC Square Sans Pro Medium" panose="020B0500000000020004" pitchFamily="34" charset="0"/>
            </a:endParaRPr>
          </a:p>
        </p:txBody>
      </p:sp>
      <p:sp>
        <p:nvSpPr>
          <p:cNvPr id="3" name="TextBox 2"/>
          <p:cNvSpPr txBox="1"/>
          <p:nvPr/>
        </p:nvSpPr>
        <p:spPr>
          <a:xfrm>
            <a:off x="107504" y="3807038"/>
            <a:ext cx="3960440" cy="1077218"/>
          </a:xfrm>
          <a:prstGeom prst="rect">
            <a:avLst/>
          </a:prstGeom>
          <a:noFill/>
        </p:spPr>
        <p:txBody>
          <a:bodyPr wrap="square" rtlCol="0">
            <a:spAutoFit/>
          </a:bodyPr>
          <a:lstStyle/>
          <a:p>
            <a:r>
              <a:rPr lang="en-GB" sz="1600" b="0" dirty="0" smtClean="0">
                <a:solidFill>
                  <a:schemeClr val="accent6"/>
                </a:solidFill>
              </a:rPr>
              <a:t>New </a:t>
            </a:r>
            <a:r>
              <a:rPr lang="en-GB" sz="1600" b="0" dirty="0">
                <a:solidFill>
                  <a:schemeClr val="accent6"/>
                </a:solidFill>
              </a:rPr>
              <a:t>Energy </a:t>
            </a:r>
            <a:r>
              <a:rPr lang="en-GB" sz="1600" b="0" dirty="0" smtClean="0">
                <a:solidFill>
                  <a:schemeClr val="accent6"/>
                </a:solidFill>
              </a:rPr>
              <a:t>Technologies</a:t>
            </a:r>
          </a:p>
          <a:p>
            <a:r>
              <a:rPr lang="en-GB" sz="1600" b="0" dirty="0" smtClean="0">
                <a:solidFill>
                  <a:schemeClr val="accent6"/>
                </a:solidFill>
              </a:rPr>
              <a:t>and </a:t>
            </a:r>
            <a:r>
              <a:rPr lang="en-GB" sz="1600" b="0" dirty="0">
                <a:solidFill>
                  <a:schemeClr val="accent6"/>
                </a:solidFill>
              </a:rPr>
              <a:t>Clean Coal</a:t>
            </a:r>
          </a:p>
          <a:p>
            <a:endParaRPr lang="en-GB" sz="1600" b="0" dirty="0">
              <a:solidFill>
                <a:schemeClr val="accent6"/>
              </a:solidFill>
            </a:endParaRPr>
          </a:p>
          <a:p>
            <a:r>
              <a:rPr lang="fr-FR" sz="1600" b="0" dirty="0">
                <a:solidFill>
                  <a:schemeClr val="accent6"/>
                </a:solidFill>
              </a:rPr>
              <a:t>Energy Info Days </a:t>
            </a:r>
          </a:p>
        </p:txBody>
      </p:sp>
      <p:sp>
        <p:nvSpPr>
          <p:cNvPr id="4" name="Rectangle 3">
            <a:extLst>
              <a:ext uri="{FF2B5EF4-FFF2-40B4-BE49-F238E27FC236}">
                <a16:creationId xmlns:a16="http://schemas.microsoft.com/office/drawing/2014/main" xmlns="" id="{35DA5366-5378-4C51-80B6-B39838A51CDF}"/>
              </a:ext>
            </a:extLst>
          </p:cNvPr>
          <p:cNvSpPr/>
          <p:nvPr/>
        </p:nvSpPr>
        <p:spPr>
          <a:xfrm>
            <a:off x="4139952" y="3774519"/>
            <a:ext cx="4572000" cy="2246769"/>
          </a:xfrm>
          <a:prstGeom prst="rect">
            <a:avLst/>
          </a:prstGeom>
        </p:spPr>
        <p:txBody>
          <a:bodyPr>
            <a:spAutoFit/>
          </a:bodyPr>
          <a:lstStyle/>
          <a:p>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Secure, clean and efficient energy system</a:t>
            </a:r>
          </a:p>
          <a:p>
            <a:pPr marL="342900" indent="-342900">
              <a:buFont typeface="Arial" panose="020B0604020202020204" pitchFamily="34" charset="0"/>
              <a:buChar char="•"/>
            </a:pPr>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Smart Citizen </a:t>
            </a:r>
            <a:r>
              <a:rPr lang="en-GB" sz="2800" b="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Centered</a:t>
            </a:r>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Energy System</a:t>
            </a:r>
          </a:p>
          <a:p>
            <a:pPr marL="342900" indent="-342900">
              <a:buFont typeface="Arial" panose="020B0604020202020204" pitchFamily="34" charset="0"/>
              <a:buChar char="•"/>
            </a:pPr>
            <a:r>
              <a:rPr lang="en-GB" sz="28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Smart Cities</a:t>
            </a:r>
            <a:endParaRPr lang="en-GB" sz="2400" b="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08608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a:t>ES-7-2018: </a:t>
            </a:r>
            <a:r>
              <a:rPr lang="en-US" sz="2000"/>
              <a:t>Pan-European Forum for R&amp;I on Smart Grids, Flexibility and Local Energy Networks</a:t>
            </a:r>
            <a:endParaRPr lang="fr-FR" sz="2000"/>
          </a:p>
        </p:txBody>
      </p:sp>
      <p:sp>
        <p:nvSpPr>
          <p:cNvPr id="3" name="Content Placeholder 2"/>
          <p:cNvSpPr>
            <a:spLocks noGrp="1"/>
          </p:cNvSpPr>
          <p:nvPr>
            <p:ph idx="1"/>
          </p:nvPr>
        </p:nvSpPr>
        <p:spPr>
          <a:xfrm>
            <a:off x="467544" y="908720"/>
            <a:ext cx="8208912" cy="5109091"/>
          </a:xfrm>
        </p:spPr>
        <p:txBody>
          <a:bodyPr/>
          <a:lstStyle/>
          <a:p>
            <a:pPr marL="0" indent="0">
              <a:buNone/>
            </a:pPr>
            <a:r>
              <a:rPr lang="en-GB" sz="1800" dirty="0"/>
              <a:t>Specific Challenge:</a:t>
            </a:r>
            <a:r>
              <a:rPr lang="en-GB" sz="1800" u="none" dirty="0"/>
              <a:t> </a:t>
            </a:r>
            <a:endParaRPr lang="en-GB" sz="1600" u="none" dirty="0"/>
          </a:p>
          <a:p>
            <a:pPr marL="0" indent="0">
              <a:buNone/>
            </a:pPr>
            <a:r>
              <a:rPr lang="en-GB" sz="1600" u="none" dirty="0"/>
              <a:t>JRC smart Grid Outlook: 15 analysed countries</a:t>
            </a:r>
            <a:br>
              <a:rPr lang="en-GB" sz="1600" u="none" dirty="0"/>
            </a:br>
            <a:r>
              <a:rPr lang="en-GB" sz="1600" u="none" dirty="0"/>
              <a:t>(NO, CH, IE, PL, HU, SK, LT, RO, LV, HR, BG,</a:t>
            </a:r>
            <a:br>
              <a:rPr lang="en-GB" sz="1600" u="none" dirty="0"/>
            </a:br>
            <a:r>
              <a:rPr lang="en-GB" sz="1600" u="none" dirty="0"/>
              <a:t>LU, CY, EE, MT) account for less than 5 %</a:t>
            </a:r>
            <a:br>
              <a:rPr lang="en-GB" sz="1600" u="none" dirty="0"/>
            </a:br>
            <a:r>
              <a:rPr lang="en-GB" sz="1600" u="none" dirty="0"/>
              <a:t>of the R&amp;I funds</a:t>
            </a:r>
            <a:endParaRPr lang="fr-FR" sz="1600" u="none" dirty="0"/>
          </a:p>
          <a:p>
            <a:pPr marL="0" indent="0">
              <a:buNone/>
            </a:pPr>
            <a:r>
              <a:rPr lang="en-US" sz="1800" dirty="0"/>
              <a:t>Scope:</a:t>
            </a:r>
            <a:endParaRPr lang="en-US" sz="1600" u="none" dirty="0"/>
          </a:p>
          <a:p>
            <a:pPr marL="285750" indent="-285750">
              <a:buClr>
                <a:schemeClr val="accent2"/>
              </a:buClr>
              <a:buFont typeface="Arial" panose="020B0604020202020204" pitchFamily="34" charset="0"/>
              <a:buChar char="•"/>
            </a:pPr>
            <a:r>
              <a:rPr lang="en-US" sz="1600" u="none" dirty="0"/>
              <a:t>R&amp;I policy makers, R&amp;I actors and experts</a:t>
            </a:r>
            <a:br>
              <a:rPr lang="en-US" sz="1600" u="none" dirty="0"/>
            </a:br>
            <a:r>
              <a:rPr lang="en-US" sz="1600" u="none" dirty="0"/>
              <a:t>('community'), representative of the EU-28 energy system. </a:t>
            </a:r>
          </a:p>
          <a:p>
            <a:pPr marL="285750" indent="-285750">
              <a:buClr>
                <a:schemeClr val="accent2"/>
              </a:buClr>
              <a:buFont typeface="Arial" panose="020B0604020202020204" pitchFamily="34" charset="0"/>
              <a:buChar char="•"/>
            </a:pPr>
            <a:r>
              <a:rPr lang="en-US" sz="1600" u="none" dirty="0"/>
              <a:t>Evolve towards a truly integrated pan-European Forum / R&amp;I community </a:t>
            </a:r>
          </a:p>
          <a:p>
            <a:pPr marL="285750" indent="-285750">
              <a:buClr>
                <a:schemeClr val="accent2"/>
              </a:buClr>
              <a:buFont typeface="Arial" panose="020B0604020202020204" pitchFamily="34" charset="0"/>
              <a:buChar char="•"/>
            </a:pPr>
            <a:r>
              <a:rPr lang="en-US" sz="1600" u="none" dirty="0"/>
              <a:t>Establish and spread the state of the R&amp;I in the field in Europe e.g. with regional workshops </a:t>
            </a:r>
          </a:p>
          <a:p>
            <a:pPr marL="285750" indent="-285750">
              <a:buClr>
                <a:schemeClr val="accent2"/>
              </a:buClr>
              <a:buFont typeface="Arial" panose="020B0604020202020204" pitchFamily="34" charset="0"/>
              <a:buChar char="•"/>
            </a:pPr>
            <a:r>
              <a:rPr lang="en-US" sz="1600" u="none" dirty="0"/>
              <a:t>Long term perspective development </a:t>
            </a:r>
          </a:p>
          <a:p>
            <a:pPr marL="285750" indent="-285750">
              <a:buClr>
                <a:schemeClr val="accent2"/>
              </a:buClr>
              <a:buFont typeface="Arial" panose="020B0604020202020204" pitchFamily="34" charset="0"/>
              <a:buChar char="•"/>
            </a:pPr>
            <a:r>
              <a:rPr lang="en-US" sz="1600" u="none" dirty="0"/>
              <a:t>Make best use of ETIP SNET, ongoing Horizon 2020 projects (e.g. the BRIDGE project ) existing associations with a true pan-European dimension </a:t>
            </a:r>
          </a:p>
          <a:p>
            <a:pPr marL="285750" indent="-285750">
              <a:buClr>
                <a:schemeClr val="accent2"/>
              </a:buClr>
              <a:buFont typeface="Arial" panose="020B0604020202020204" pitchFamily="34" charset="0"/>
              <a:buChar char="•"/>
            </a:pPr>
            <a:r>
              <a:rPr lang="en-US" sz="1600" u="none" dirty="0"/>
              <a:t>Contribute to widen the </a:t>
            </a:r>
            <a:r>
              <a:rPr lang="en-US" sz="1600" u="none" dirty="0" err="1"/>
              <a:t>representativity</a:t>
            </a:r>
            <a:r>
              <a:rPr lang="en-US" sz="1600" u="none" dirty="0"/>
              <a:t> of European</a:t>
            </a:r>
            <a:br>
              <a:rPr lang="en-US" sz="1600" u="none" dirty="0"/>
            </a:br>
            <a:r>
              <a:rPr lang="en-US" sz="1600" u="none" dirty="0"/>
              <a:t> associations in the field which have weaknesses in their EU coverage.</a:t>
            </a:r>
          </a:p>
        </p:txBody>
      </p:sp>
      <p:pic>
        <p:nvPicPr>
          <p:cNvPr id="5" name="Picture 4"/>
          <p:cNvPicPr>
            <a:picLocks noChangeAspect="1"/>
          </p:cNvPicPr>
          <p:nvPr/>
        </p:nvPicPr>
        <p:blipFill>
          <a:blip r:embed="rId2"/>
          <a:stretch>
            <a:fillRect/>
          </a:stretch>
        </p:blipFill>
        <p:spPr>
          <a:xfrm>
            <a:off x="5724128" y="908720"/>
            <a:ext cx="3312368" cy="2192358"/>
          </a:xfrm>
          <a:prstGeom prst="rect">
            <a:avLst/>
          </a:prstGeom>
        </p:spPr>
      </p:pic>
    </p:spTree>
    <p:extLst>
      <p:ext uri="{BB962C8B-B14F-4D97-AF65-F5344CB8AC3E}">
        <p14:creationId xmlns:p14="http://schemas.microsoft.com/office/powerpoint/2010/main" val="39088659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a:t>ES-7-2018: </a:t>
            </a:r>
            <a:r>
              <a:rPr lang="en-US" sz="2000"/>
              <a:t>Pan-European Forum for R&amp;I on Smart Grids, Flexibility and Local Energy Networks</a:t>
            </a:r>
            <a:endParaRPr lang="fr-FR" sz="2000"/>
          </a:p>
        </p:txBody>
      </p:sp>
      <p:sp>
        <p:nvSpPr>
          <p:cNvPr id="4" name="TextBox 3">
            <a:extLst>
              <a:ext uri="{FF2B5EF4-FFF2-40B4-BE49-F238E27FC236}">
                <a16:creationId xmlns:a16="http://schemas.microsoft.com/office/drawing/2014/main" xmlns="" id="{A015B052-5DF2-4CD1-B767-181DDDCA6D4D}"/>
              </a:ext>
            </a:extLst>
          </p:cNvPr>
          <p:cNvSpPr txBox="1"/>
          <p:nvPr/>
        </p:nvSpPr>
        <p:spPr>
          <a:xfrm>
            <a:off x="395536" y="1586984"/>
            <a:ext cx="5760640" cy="3570208"/>
          </a:xfrm>
          <a:prstGeom prst="rect">
            <a:avLst/>
          </a:prstGeom>
          <a:noFill/>
        </p:spPr>
        <p:txBody>
          <a:bodyPr wrap="square" rtlCol="0">
            <a:spAutoFit/>
          </a:bodyPr>
          <a:lstStyle/>
          <a:p>
            <a:r>
              <a:rPr lang="en-GB" sz="1800" b="0" u="sng" dirty="0">
                <a:solidFill>
                  <a:schemeClr val="accent2"/>
                </a:solidFill>
              </a:rPr>
              <a:t>Expected Impact:</a:t>
            </a:r>
          </a:p>
          <a:p>
            <a:endParaRPr lang="en-US" sz="1600" b="0" dirty="0">
              <a:solidFill>
                <a:schemeClr val="accent2"/>
              </a:solidFill>
            </a:endParaRPr>
          </a:p>
          <a:p>
            <a:pPr marL="285750" indent="-285750">
              <a:buFont typeface="Arial" panose="020B0604020202020204" pitchFamily="34" charset="0"/>
              <a:buChar char="•"/>
            </a:pPr>
            <a:r>
              <a:rPr lang="en-US" sz="1600" b="0" dirty="0">
                <a:solidFill>
                  <a:schemeClr val="accent2"/>
                </a:solidFill>
              </a:rPr>
              <a:t>Building a true pan-European R&amp;I community in the field of smart grids &amp; associated flexibility measures / energy systems;</a:t>
            </a:r>
          </a:p>
          <a:p>
            <a:pPr marL="285750" indent="-285750">
              <a:buFont typeface="Arial" panose="020B0604020202020204" pitchFamily="34" charset="0"/>
              <a:buChar char="•"/>
            </a:pPr>
            <a:endParaRPr lang="en-US" sz="1600" b="0" dirty="0">
              <a:solidFill>
                <a:schemeClr val="accent2"/>
              </a:solidFill>
            </a:endParaRPr>
          </a:p>
          <a:p>
            <a:pPr marL="285750" indent="-285750">
              <a:buFont typeface="Arial" panose="020B0604020202020204" pitchFamily="34" charset="0"/>
              <a:buChar char="•"/>
            </a:pPr>
            <a:r>
              <a:rPr lang="en-US" sz="1600" b="0" dirty="0">
                <a:solidFill>
                  <a:schemeClr val="accent2"/>
                </a:solidFill>
              </a:rPr>
              <a:t>Establish new collaborations on a long-term perspective which has a potential to develop into industrial collaborations;</a:t>
            </a:r>
          </a:p>
          <a:p>
            <a:pPr marL="285750" indent="-285750">
              <a:buFont typeface="Arial" panose="020B0604020202020204" pitchFamily="34" charset="0"/>
              <a:buChar char="•"/>
            </a:pPr>
            <a:endParaRPr lang="en-US" sz="1600" b="0" dirty="0">
              <a:solidFill>
                <a:schemeClr val="accent2"/>
              </a:solidFill>
            </a:endParaRPr>
          </a:p>
          <a:p>
            <a:pPr marL="285750" indent="-285750">
              <a:buFont typeface="Arial" panose="020B0604020202020204" pitchFamily="34" charset="0"/>
              <a:buChar char="•"/>
            </a:pPr>
            <a:r>
              <a:rPr lang="en-US" sz="1600" b="0" dirty="0">
                <a:solidFill>
                  <a:schemeClr val="accent2"/>
                </a:solidFill>
              </a:rPr>
              <a:t>Building, in the long-term, solidarity and trust for a well-functioning and resilient pan-European energy system</a:t>
            </a:r>
          </a:p>
          <a:p>
            <a:endParaRPr lang="en-US" sz="1600" b="0" dirty="0">
              <a:solidFill>
                <a:schemeClr val="accent2"/>
              </a:solidFill>
            </a:endParaRPr>
          </a:p>
        </p:txBody>
      </p:sp>
      <p:sp>
        <p:nvSpPr>
          <p:cNvPr id="5" name="TextBox 4">
            <a:extLst>
              <a:ext uri="{FF2B5EF4-FFF2-40B4-BE49-F238E27FC236}">
                <a16:creationId xmlns:a16="http://schemas.microsoft.com/office/drawing/2014/main" xmlns="" id="{2EF44AAA-93AC-4F35-A7EA-CB3C38E98C2A}"/>
              </a:ext>
            </a:extLst>
          </p:cNvPr>
          <p:cNvSpPr txBox="1"/>
          <p:nvPr/>
        </p:nvSpPr>
        <p:spPr>
          <a:xfrm>
            <a:off x="6300192" y="2537609"/>
            <a:ext cx="2766367" cy="1323439"/>
          </a:xfrm>
          <a:prstGeom prst="rect">
            <a:avLst/>
          </a:prstGeom>
          <a:solidFill>
            <a:srgbClr val="2D2D8A">
              <a:lumMod val="20000"/>
              <a:lumOff val="80000"/>
            </a:srgbClr>
          </a:solidFill>
          <a:ln w="19050">
            <a:solidFill>
              <a:srgbClr val="333399"/>
            </a:solidFill>
          </a:ln>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en-GB" sz="1600" b="0" kern="0" dirty="0">
                <a:solidFill>
                  <a:srgbClr val="0F5494"/>
                </a:solidFill>
                <a:latin typeface="Arial" charset="0"/>
              </a:rPr>
              <a:t>Coordination and Support Action</a:t>
            </a:r>
            <a:endParaRPr kumimoji="0" lang="en-GB" sz="1600" b="0" i="0" u="none" strike="noStrike" kern="0" cap="none" spc="0" normalizeH="0" baseline="0" noProof="0" dirty="0">
              <a:ln>
                <a:noFill/>
              </a:ln>
              <a:solidFill>
                <a:srgbClr val="0F5494"/>
              </a:solidFill>
              <a:effectLst/>
              <a:uLnTx/>
              <a:uFillTx/>
              <a:latin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EU funding per project</a:t>
            </a:r>
          </a:p>
          <a:p>
            <a:pPr algn="ctr" eaLnBrk="0" fontAlgn="auto" hangingPunct="0">
              <a:spcBef>
                <a:spcPts val="0"/>
              </a:spcBef>
              <a:spcAft>
                <a:spcPts val="0"/>
              </a:spcAft>
              <a:defRPr/>
            </a:pPr>
            <a:r>
              <a:rPr lang="en-GB" sz="1600" b="0" kern="0" dirty="0">
                <a:solidFill>
                  <a:srgbClr val="0F5494"/>
                </a:solidFill>
                <a:latin typeface="Arial" charset="0"/>
              </a:rPr>
              <a:t>3 - 4 </a:t>
            </a:r>
            <a:r>
              <a:rPr lang="en-GB" sz="1600" b="0" kern="0" dirty="0" err="1">
                <a:solidFill>
                  <a:srgbClr val="0F5494"/>
                </a:solidFill>
                <a:latin typeface="Arial" charset="0"/>
              </a:rPr>
              <a:t>MEur</a:t>
            </a:r>
            <a:endParaRPr lang="en-GB" sz="1600" b="0" kern="0" dirty="0">
              <a:solidFill>
                <a:srgbClr val="0F5494"/>
              </a:solidFill>
              <a:latin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2018: 3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noProof="0" dirty="0">
                <a:ln>
                  <a:noFill/>
                </a:ln>
                <a:solidFill>
                  <a:srgbClr val="0F5494"/>
                </a:solidFill>
                <a:effectLst/>
                <a:uLnTx/>
                <a:uFillTx/>
                <a:latin typeface="Arial" charset="0"/>
              </a:rPr>
              <a:t> </a:t>
            </a:r>
            <a:endParaRPr kumimoji="0" lang="en-GB" sz="1600" b="0" i="0" u="none" strike="noStrike" kern="0" cap="none" spc="0" normalizeH="0" baseline="0" noProof="0" dirty="0">
              <a:ln>
                <a:noFill/>
              </a:ln>
              <a:solidFill>
                <a:srgbClr val="0F5494"/>
              </a:solidFill>
              <a:effectLst/>
              <a:uLnTx/>
              <a:uFillTx/>
              <a:latin typeface="Arial" charset="0"/>
            </a:endParaRPr>
          </a:p>
        </p:txBody>
      </p:sp>
    </p:spTree>
    <p:extLst>
      <p:ext uri="{BB962C8B-B14F-4D97-AF65-F5344CB8AC3E}">
        <p14:creationId xmlns:p14="http://schemas.microsoft.com/office/powerpoint/2010/main" val="3456951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rotWithShape="1">
          <a:blip r:embed="rId3" cstate="print">
            <a:extLst>
              <a:ext uri="{28A0092B-C50C-407E-A947-70E740481C1C}">
                <a14:useLocalDpi xmlns:a14="http://schemas.microsoft.com/office/drawing/2010/main" val="0"/>
              </a:ext>
            </a:extLst>
          </a:blip>
          <a:srcRect b="89272"/>
          <a:stretch/>
        </p:blipFill>
        <p:spPr>
          <a:xfrm rot="5400000">
            <a:off x="-3096699" y="3060187"/>
            <a:ext cx="6858000" cy="737626"/>
          </a:xfrm>
          <a:prstGeom prst="rect">
            <a:avLst/>
          </a:prstGeom>
        </p:spPr>
      </p:pic>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b="89272"/>
          <a:stretch/>
        </p:blipFill>
        <p:spPr>
          <a:xfrm>
            <a:off x="-36512" y="6147758"/>
            <a:ext cx="9217024" cy="737626"/>
          </a:xfrm>
          <a:prstGeom prst="rect">
            <a:avLst/>
          </a:prstGeom>
        </p:spPr>
      </p:pic>
      <p:sp>
        <p:nvSpPr>
          <p:cNvPr id="2" name="Title 1"/>
          <p:cNvSpPr>
            <a:spLocks noGrp="1"/>
          </p:cNvSpPr>
          <p:nvPr>
            <p:ph type="title" idx="4294967295"/>
          </p:nvPr>
        </p:nvSpPr>
        <p:spPr>
          <a:xfrm>
            <a:off x="0" y="6237288"/>
            <a:ext cx="8858250" cy="576262"/>
          </a:xfrm>
          <a:noFill/>
        </p:spPr>
        <p:txBody>
          <a:bodyPr/>
          <a:lstStyle/>
          <a:p>
            <a:pPr algn="ctr"/>
            <a:r>
              <a:rPr lang="en-GB" sz="2000" b="0" dirty="0">
                <a:solidFill>
                  <a:schemeClr val="bg1"/>
                </a:solidFill>
              </a:rPr>
              <a:t>Smart Citizen </a:t>
            </a:r>
            <a:r>
              <a:rPr lang="en-GB" sz="2000" b="0" dirty="0" err="1">
                <a:solidFill>
                  <a:schemeClr val="bg1"/>
                </a:solidFill>
              </a:rPr>
              <a:t>Centered</a:t>
            </a:r>
            <a:r>
              <a:rPr lang="en-GB" sz="2000" b="0" dirty="0">
                <a:solidFill>
                  <a:schemeClr val="bg1"/>
                </a:solidFill>
              </a:rPr>
              <a:t>                     Energy System</a:t>
            </a:r>
          </a:p>
        </p:txBody>
      </p:sp>
      <p:sp>
        <p:nvSpPr>
          <p:cNvPr id="4" name="Hexagon 3"/>
          <p:cNvSpPr/>
          <p:nvPr/>
        </p:nvSpPr>
        <p:spPr>
          <a:xfrm>
            <a:off x="2111728" y="1196752"/>
            <a:ext cx="2160000" cy="2160000"/>
          </a:xfrm>
          <a:prstGeom prst="hexagon">
            <a:avLst/>
          </a:prstGeom>
          <a:solidFill>
            <a:srgbClr val="CCFFCC"/>
          </a:solidFill>
          <a:ln w="19050">
            <a:solidFill>
              <a:srgbClr val="99CC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lumMod val="60000"/>
                    <a:lumOff val="40000"/>
                  </a:schemeClr>
                </a:solidFill>
              </a:rPr>
              <a:t>EC-3</a:t>
            </a:r>
          </a:p>
          <a:p>
            <a:pPr algn="ctr" defTabSz="457200" fontAlgn="auto">
              <a:spcBef>
                <a:spcPts val="0"/>
              </a:spcBef>
              <a:spcAft>
                <a:spcPts val="0"/>
              </a:spcAft>
            </a:pPr>
            <a:r>
              <a:rPr lang="en-GB" sz="1400" dirty="0">
                <a:solidFill>
                  <a:schemeClr val="accent2">
                    <a:lumMod val="60000"/>
                    <a:lumOff val="40000"/>
                  </a:schemeClr>
                </a:solidFill>
              </a:rPr>
              <a:t>Consumer Engagement / Demand Response </a:t>
            </a:r>
          </a:p>
          <a:p>
            <a:pPr algn="ctr" defTabSz="457200" fontAlgn="auto">
              <a:spcBef>
                <a:spcPts val="0"/>
              </a:spcBef>
              <a:spcAft>
                <a:spcPts val="0"/>
              </a:spcAft>
            </a:pPr>
            <a:endParaRPr lang="en-GB" sz="1400" dirty="0">
              <a:solidFill>
                <a:schemeClr val="accent2">
                  <a:lumMod val="60000"/>
                  <a:lumOff val="40000"/>
                </a:schemeClr>
              </a:solidFill>
            </a:endParaRPr>
          </a:p>
          <a:p>
            <a:pPr algn="ctr" defTabSz="457200" fontAlgn="auto">
              <a:spcBef>
                <a:spcPts val="0"/>
              </a:spcBef>
              <a:spcAft>
                <a:spcPts val="0"/>
              </a:spcAft>
            </a:pPr>
            <a:r>
              <a:rPr lang="en-GB" sz="1400" dirty="0">
                <a:solidFill>
                  <a:schemeClr val="accent2">
                    <a:lumMod val="60000"/>
                    <a:lumOff val="40000"/>
                  </a:schemeClr>
                </a:solidFill>
              </a:rPr>
              <a:t>2020 - Demo</a:t>
            </a:r>
          </a:p>
        </p:txBody>
      </p:sp>
      <p:sp>
        <p:nvSpPr>
          <p:cNvPr id="6" name="Hexagon 5">
            <a:hlinkClick r:id="rId4" action="ppaction://hlinksldjump"/>
          </p:cNvPr>
          <p:cNvSpPr/>
          <p:nvPr/>
        </p:nvSpPr>
        <p:spPr>
          <a:xfrm>
            <a:off x="3839920" y="2349360"/>
            <a:ext cx="2160000" cy="2160000"/>
          </a:xfrm>
          <a:prstGeom prst="hexagon">
            <a:avLst/>
          </a:prstGeom>
          <a:solidFill>
            <a:srgbClr val="FFFF99"/>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ES-1</a:t>
            </a:r>
          </a:p>
          <a:p>
            <a:pPr algn="ctr" defTabSz="457200" fontAlgn="auto">
              <a:spcBef>
                <a:spcPts val="0"/>
              </a:spcBef>
              <a:spcAft>
                <a:spcPts val="0"/>
              </a:spcAft>
            </a:pPr>
            <a:r>
              <a:rPr lang="en-GB" sz="1400" b="0" dirty="0">
                <a:solidFill>
                  <a:schemeClr val="accent2"/>
                </a:solidFill>
              </a:rPr>
              <a:t>Distribution grid: flexibility and market options </a:t>
            </a:r>
          </a:p>
          <a:p>
            <a:pPr algn="ctr" defTabSz="457200" fontAlgn="auto">
              <a:spcBef>
                <a:spcPts val="0"/>
              </a:spcBef>
              <a:spcAft>
                <a:spcPts val="0"/>
              </a:spcAft>
            </a:pPr>
            <a:endParaRPr lang="en-GB" sz="1600" b="0" dirty="0">
              <a:solidFill>
                <a:schemeClr val="accent2"/>
              </a:solidFill>
            </a:endParaRPr>
          </a:p>
          <a:p>
            <a:pPr algn="ctr" defTabSz="457200" fontAlgn="auto">
              <a:spcBef>
                <a:spcPts val="0"/>
              </a:spcBef>
              <a:spcAft>
                <a:spcPts val="0"/>
              </a:spcAft>
            </a:pPr>
            <a:r>
              <a:rPr lang="en-GB" sz="1400" b="0" dirty="0">
                <a:solidFill>
                  <a:schemeClr val="accent2"/>
                </a:solidFill>
              </a:rPr>
              <a:t>2019 - Demo</a:t>
            </a:r>
          </a:p>
        </p:txBody>
      </p:sp>
      <p:sp>
        <p:nvSpPr>
          <p:cNvPr id="7" name="Hexagon 6"/>
          <p:cNvSpPr/>
          <p:nvPr/>
        </p:nvSpPr>
        <p:spPr>
          <a:xfrm>
            <a:off x="5568352" y="3501488"/>
            <a:ext cx="2160000" cy="2160000"/>
          </a:xfrm>
          <a:prstGeom prst="hexagon">
            <a:avLst/>
          </a:prstGeom>
          <a:solidFill>
            <a:srgbClr val="CCFFFF"/>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ES-2</a:t>
            </a:r>
          </a:p>
          <a:p>
            <a:pPr algn="ctr" defTabSz="457200" fontAlgn="auto">
              <a:spcBef>
                <a:spcPts val="0"/>
              </a:spcBef>
              <a:spcAft>
                <a:spcPts val="0"/>
              </a:spcAft>
            </a:pPr>
            <a:r>
              <a:rPr lang="en-GB" sz="1400" b="0" dirty="0">
                <a:solidFill>
                  <a:schemeClr val="accent2"/>
                </a:solidFill>
              </a:rPr>
              <a:t>Transmission grid:</a:t>
            </a:r>
          </a:p>
          <a:p>
            <a:pPr algn="ctr" defTabSz="457200" fontAlgn="auto">
              <a:spcBef>
                <a:spcPts val="0"/>
              </a:spcBef>
              <a:spcAft>
                <a:spcPts val="0"/>
              </a:spcAft>
            </a:pPr>
            <a:r>
              <a:rPr lang="en-GB" sz="1400" b="0" dirty="0">
                <a:solidFill>
                  <a:schemeClr val="accent2"/>
                </a:solidFill>
              </a:rPr>
              <a:t>increased regional cooperation </a:t>
            </a:r>
          </a:p>
          <a:p>
            <a:pPr algn="ctr" defTabSz="457200" fontAlgn="auto">
              <a:spcBef>
                <a:spcPts val="0"/>
              </a:spcBef>
              <a:spcAft>
                <a:spcPts val="0"/>
              </a:spcAft>
            </a:pPr>
            <a:endParaRPr lang="en-GB" sz="1600" b="0" dirty="0">
              <a:solidFill>
                <a:schemeClr val="accent2"/>
              </a:solidFill>
            </a:endParaRPr>
          </a:p>
          <a:p>
            <a:pPr algn="ctr" defTabSz="457200" fontAlgn="auto">
              <a:spcBef>
                <a:spcPts val="0"/>
              </a:spcBef>
              <a:spcAft>
                <a:spcPts val="0"/>
              </a:spcAft>
            </a:pPr>
            <a:r>
              <a:rPr lang="en-GB" sz="1400" b="0" dirty="0">
                <a:solidFill>
                  <a:schemeClr val="accent2"/>
                </a:solidFill>
              </a:rPr>
              <a:t>2019 - Demo</a:t>
            </a:r>
          </a:p>
        </p:txBody>
      </p:sp>
      <p:sp>
        <p:nvSpPr>
          <p:cNvPr id="8" name="Hexagon 7"/>
          <p:cNvSpPr/>
          <p:nvPr/>
        </p:nvSpPr>
        <p:spPr>
          <a:xfrm>
            <a:off x="2111968" y="3501488"/>
            <a:ext cx="2160000" cy="2160000"/>
          </a:xfrm>
          <a:prstGeom prst="hexagon">
            <a:avLst/>
          </a:prstGeom>
          <a:solidFill>
            <a:srgbClr val="99CCFF"/>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ES-6</a:t>
            </a:r>
          </a:p>
          <a:p>
            <a:pPr algn="ctr" defTabSz="457200" fontAlgn="auto">
              <a:spcBef>
                <a:spcPts val="0"/>
              </a:spcBef>
              <a:spcAft>
                <a:spcPts val="0"/>
              </a:spcAft>
            </a:pPr>
            <a:r>
              <a:rPr lang="en-GB" sz="1400" b="0" dirty="0">
                <a:solidFill>
                  <a:schemeClr val="accent2"/>
                </a:solidFill>
              </a:rPr>
              <a:t>Advanced Tools and technologies </a:t>
            </a:r>
          </a:p>
          <a:p>
            <a:pPr algn="ctr" defTabSz="457200" fontAlgn="auto">
              <a:spcBef>
                <a:spcPts val="0"/>
              </a:spcBef>
              <a:spcAft>
                <a:spcPts val="0"/>
              </a:spcAft>
            </a:pPr>
            <a:endParaRPr lang="en-GB" sz="1600" b="0" dirty="0">
              <a:solidFill>
                <a:schemeClr val="accent2"/>
              </a:solidFill>
            </a:endParaRPr>
          </a:p>
          <a:p>
            <a:pPr algn="ctr" defTabSz="457200" fontAlgn="auto">
              <a:spcBef>
                <a:spcPts val="0"/>
              </a:spcBef>
              <a:spcAft>
                <a:spcPts val="0"/>
              </a:spcAft>
            </a:pPr>
            <a:r>
              <a:rPr lang="en-GB" sz="1400" b="0" dirty="0">
                <a:solidFill>
                  <a:schemeClr val="accent2"/>
                </a:solidFill>
              </a:rPr>
              <a:t>2019 Research</a:t>
            </a:r>
          </a:p>
        </p:txBody>
      </p:sp>
      <p:sp>
        <p:nvSpPr>
          <p:cNvPr id="9" name="Hexagon 8"/>
          <p:cNvSpPr/>
          <p:nvPr/>
        </p:nvSpPr>
        <p:spPr>
          <a:xfrm>
            <a:off x="5568112" y="1197232"/>
            <a:ext cx="2160000" cy="2160000"/>
          </a:xfrm>
          <a:prstGeom prst="hexagon">
            <a:avLst/>
          </a:prstGeom>
          <a:solidFill>
            <a:schemeClr val="accent2">
              <a:lumMod val="40000"/>
              <a:lumOff val="60000"/>
            </a:schemeClr>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ES-7</a:t>
            </a:r>
          </a:p>
          <a:p>
            <a:pPr algn="ctr" defTabSz="457200" fontAlgn="auto">
              <a:spcBef>
                <a:spcPts val="0"/>
              </a:spcBef>
              <a:spcAft>
                <a:spcPts val="0"/>
              </a:spcAft>
            </a:pPr>
            <a:r>
              <a:rPr lang="en-GB" sz="1400" b="0" dirty="0">
                <a:solidFill>
                  <a:schemeClr val="accent2"/>
                </a:solidFill>
              </a:rPr>
              <a:t>Pan-European Forum on R&amp;I </a:t>
            </a:r>
          </a:p>
          <a:p>
            <a:pPr algn="ctr" defTabSz="457200" fontAlgn="auto">
              <a:spcBef>
                <a:spcPts val="0"/>
              </a:spcBef>
              <a:spcAft>
                <a:spcPts val="0"/>
              </a:spcAft>
            </a:pPr>
            <a:r>
              <a:rPr lang="en-GB" sz="1200" b="0" dirty="0">
                <a:solidFill>
                  <a:schemeClr val="accent2"/>
                </a:solidFill>
              </a:rPr>
              <a:t>Smart Grid flexibility, local energy systems</a:t>
            </a:r>
          </a:p>
          <a:p>
            <a:pPr algn="ctr" defTabSz="457200" fontAlgn="auto">
              <a:spcBef>
                <a:spcPts val="0"/>
              </a:spcBef>
              <a:spcAft>
                <a:spcPts val="0"/>
              </a:spcAft>
            </a:pPr>
            <a:endParaRPr lang="en-GB" sz="1100" b="0" dirty="0">
              <a:solidFill>
                <a:schemeClr val="accent2"/>
              </a:solidFill>
            </a:endParaRPr>
          </a:p>
          <a:p>
            <a:pPr algn="ctr" defTabSz="457200" fontAlgn="auto">
              <a:spcBef>
                <a:spcPts val="0"/>
              </a:spcBef>
              <a:spcAft>
                <a:spcPts val="0"/>
              </a:spcAft>
            </a:pPr>
            <a:r>
              <a:rPr lang="en-GB" sz="1400" b="0" dirty="0">
                <a:solidFill>
                  <a:schemeClr val="accent2"/>
                </a:solidFill>
              </a:rPr>
              <a:t>2018 </a:t>
            </a:r>
          </a:p>
          <a:p>
            <a:pPr algn="ctr" defTabSz="457200" fontAlgn="auto">
              <a:spcBef>
                <a:spcPts val="0"/>
              </a:spcBef>
              <a:spcAft>
                <a:spcPts val="0"/>
              </a:spcAft>
            </a:pPr>
            <a:r>
              <a:rPr lang="en-GB" sz="1400" b="0" dirty="0">
                <a:solidFill>
                  <a:schemeClr val="accent2"/>
                </a:solidFill>
              </a:rPr>
              <a:t>Support</a:t>
            </a:r>
          </a:p>
        </p:txBody>
      </p:sp>
      <p:sp>
        <p:nvSpPr>
          <p:cNvPr id="10" name="Hexagon 9"/>
          <p:cNvSpPr/>
          <p:nvPr/>
        </p:nvSpPr>
        <p:spPr>
          <a:xfrm>
            <a:off x="3839920" y="4653376"/>
            <a:ext cx="2160000" cy="2160000"/>
          </a:xfrm>
          <a:prstGeom prst="hexagon">
            <a:avLst/>
          </a:prstGeom>
          <a:solidFill>
            <a:srgbClr val="FF9966"/>
          </a:solidFill>
          <a:ln w="190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ES-5</a:t>
            </a:r>
          </a:p>
          <a:p>
            <a:pPr algn="ctr" defTabSz="457200" fontAlgn="auto">
              <a:spcBef>
                <a:spcPts val="0"/>
              </a:spcBef>
              <a:spcAft>
                <a:spcPts val="0"/>
              </a:spcAft>
            </a:pPr>
            <a:r>
              <a:rPr lang="en-GB" sz="1400" b="0" dirty="0">
                <a:solidFill>
                  <a:schemeClr val="accent2"/>
                </a:solidFill>
              </a:rPr>
              <a:t>Innovative grid services</a:t>
            </a:r>
          </a:p>
          <a:p>
            <a:pPr algn="ctr" defTabSz="457200" fontAlgn="auto">
              <a:spcBef>
                <a:spcPts val="0"/>
              </a:spcBef>
              <a:spcAft>
                <a:spcPts val="0"/>
              </a:spcAft>
            </a:pPr>
            <a:r>
              <a:rPr lang="en-GB" sz="1100" b="0" dirty="0">
                <a:solidFill>
                  <a:schemeClr val="accent2"/>
                </a:solidFill>
              </a:rPr>
              <a:t>(Consumers, DSO, TSO)</a:t>
            </a:r>
          </a:p>
          <a:p>
            <a:pPr algn="ctr" defTabSz="457200" fontAlgn="auto">
              <a:spcBef>
                <a:spcPts val="0"/>
              </a:spcBef>
              <a:spcAft>
                <a:spcPts val="0"/>
              </a:spcAft>
            </a:pPr>
            <a:endParaRPr lang="en-GB" sz="1600" b="0" dirty="0">
              <a:solidFill>
                <a:schemeClr val="accent2"/>
              </a:solidFill>
            </a:endParaRPr>
          </a:p>
          <a:p>
            <a:pPr algn="ctr" defTabSz="457200" fontAlgn="auto">
              <a:spcBef>
                <a:spcPts val="0"/>
              </a:spcBef>
              <a:spcAft>
                <a:spcPts val="0"/>
              </a:spcAft>
            </a:pPr>
            <a:r>
              <a:rPr lang="en-GB" sz="1400" b="0" dirty="0">
                <a:solidFill>
                  <a:schemeClr val="accent2"/>
                </a:solidFill>
              </a:rPr>
              <a:t>2018-2020 Demo</a:t>
            </a:r>
          </a:p>
        </p:txBody>
      </p:sp>
      <p:sp>
        <p:nvSpPr>
          <p:cNvPr id="11" name="Hexagon 10"/>
          <p:cNvSpPr/>
          <p:nvPr/>
        </p:nvSpPr>
        <p:spPr>
          <a:xfrm>
            <a:off x="3840160" y="44624"/>
            <a:ext cx="2160000" cy="2160000"/>
          </a:xfrm>
          <a:prstGeom prst="hexagon">
            <a:avLst/>
          </a:prstGeom>
          <a:solidFill>
            <a:srgbClr val="99CCFF"/>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Energy  Systems:</a:t>
            </a:r>
          </a:p>
          <a:p>
            <a:pPr algn="ctr" defTabSz="457200" fontAlgn="auto">
              <a:spcBef>
                <a:spcPts val="0"/>
              </a:spcBef>
              <a:spcAft>
                <a:spcPts val="0"/>
              </a:spcAft>
            </a:pPr>
            <a:endParaRPr lang="en-GB" sz="1400" dirty="0">
              <a:solidFill>
                <a:schemeClr val="accent2"/>
              </a:solidFill>
            </a:endParaRPr>
          </a:p>
          <a:p>
            <a:pPr algn="ctr" defTabSz="457200" fontAlgn="auto">
              <a:spcBef>
                <a:spcPts val="0"/>
              </a:spcBef>
              <a:spcAft>
                <a:spcPts val="0"/>
              </a:spcAft>
            </a:pPr>
            <a:r>
              <a:rPr lang="en-GB" sz="1400" dirty="0">
                <a:solidFill>
                  <a:schemeClr val="accent2"/>
                </a:solidFill>
              </a:rPr>
              <a:t>Grid</a:t>
            </a:r>
          </a:p>
        </p:txBody>
      </p:sp>
      <p:sp>
        <p:nvSpPr>
          <p:cNvPr id="12" name="Hexagon 11"/>
          <p:cNvSpPr/>
          <p:nvPr/>
        </p:nvSpPr>
        <p:spPr>
          <a:xfrm>
            <a:off x="395776" y="2349120"/>
            <a:ext cx="2160000" cy="2160000"/>
          </a:xfrm>
          <a:prstGeom prst="hexagon">
            <a:avLst/>
          </a:prstGeom>
          <a:solidFill>
            <a:srgbClr val="CCFFCC"/>
          </a:solidFill>
          <a:ln w="19050">
            <a:solidFill>
              <a:srgbClr val="99CC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lumMod val="60000"/>
                    <a:lumOff val="40000"/>
                  </a:schemeClr>
                </a:solidFill>
              </a:rPr>
              <a:t>EC-1</a:t>
            </a:r>
          </a:p>
          <a:p>
            <a:pPr algn="ctr" defTabSz="457200" fontAlgn="auto">
              <a:spcBef>
                <a:spcPts val="0"/>
              </a:spcBef>
              <a:spcAft>
                <a:spcPts val="0"/>
              </a:spcAft>
            </a:pPr>
            <a:r>
              <a:rPr lang="en-GB" sz="1400" b="0" dirty="0">
                <a:solidFill>
                  <a:schemeClr val="accent2">
                    <a:lumMod val="60000"/>
                    <a:lumOff val="40000"/>
                  </a:schemeClr>
                </a:solidFill>
              </a:rPr>
              <a:t>Role of consumers in a changing market</a:t>
            </a:r>
          </a:p>
          <a:p>
            <a:pPr algn="ctr" defTabSz="457200" fontAlgn="auto">
              <a:spcBef>
                <a:spcPts val="0"/>
              </a:spcBef>
              <a:spcAft>
                <a:spcPts val="0"/>
              </a:spcAft>
            </a:pPr>
            <a:endParaRPr lang="en-GB" sz="1600" b="0" dirty="0">
              <a:solidFill>
                <a:schemeClr val="accent2">
                  <a:lumMod val="60000"/>
                  <a:lumOff val="40000"/>
                </a:schemeClr>
              </a:solidFill>
            </a:endParaRPr>
          </a:p>
          <a:p>
            <a:pPr algn="ctr" defTabSz="457200" fontAlgn="auto">
              <a:spcBef>
                <a:spcPts val="0"/>
              </a:spcBef>
              <a:spcAft>
                <a:spcPts val="0"/>
              </a:spcAft>
            </a:pPr>
            <a:r>
              <a:rPr lang="en-GB" sz="1400" b="0" dirty="0">
                <a:solidFill>
                  <a:schemeClr val="accent2">
                    <a:lumMod val="60000"/>
                    <a:lumOff val="40000"/>
                  </a:schemeClr>
                </a:solidFill>
              </a:rPr>
              <a:t>2018-2019-2020</a:t>
            </a:r>
          </a:p>
          <a:p>
            <a:pPr algn="ctr" defTabSz="457200" fontAlgn="auto">
              <a:spcBef>
                <a:spcPts val="0"/>
              </a:spcBef>
              <a:spcAft>
                <a:spcPts val="0"/>
              </a:spcAft>
            </a:pPr>
            <a:r>
              <a:rPr lang="en-GB" sz="1400" b="0" dirty="0">
                <a:solidFill>
                  <a:schemeClr val="accent2">
                    <a:lumMod val="60000"/>
                    <a:lumOff val="40000"/>
                  </a:schemeClr>
                </a:solidFill>
              </a:rPr>
              <a:t>Support</a:t>
            </a:r>
          </a:p>
        </p:txBody>
      </p:sp>
      <p:sp>
        <p:nvSpPr>
          <p:cNvPr id="13" name="Hexagon 12"/>
          <p:cNvSpPr/>
          <p:nvPr/>
        </p:nvSpPr>
        <p:spPr>
          <a:xfrm>
            <a:off x="395776" y="44624"/>
            <a:ext cx="2160000" cy="2160000"/>
          </a:xfrm>
          <a:prstGeom prst="hexagon">
            <a:avLst/>
          </a:prstGeom>
          <a:solidFill>
            <a:srgbClr val="CCFFCC"/>
          </a:solidFill>
          <a:ln w="19050">
            <a:solidFill>
              <a:srgbClr val="99CC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lumMod val="60000"/>
                    <a:lumOff val="40000"/>
                  </a:schemeClr>
                </a:solidFill>
              </a:rPr>
              <a:t>EC-2</a:t>
            </a:r>
          </a:p>
          <a:p>
            <a:pPr algn="ctr" defTabSz="457200" fontAlgn="auto">
              <a:spcBef>
                <a:spcPts val="0"/>
              </a:spcBef>
              <a:spcAft>
                <a:spcPts val="0"/>
              </a:spcAft>
            </a:pPr>
            <a:r>
              <a:rPr lang="en-GB" sz="1400" b="0" dirty="0">
                <a:solidFill>
                  <a:schemeClr val="accent2">
                    <a:lumMod val="60000"/>
                    <a:lumOff val="40000"/>
                  </a:schemeClr>
                </a:solidFill>
              </a:rPr>
              <a:t>Mitigating households energy poverty</a:t>
            </a:r>
          </a:p>
          <a:p>
            <a:pPr algn="ctr" defTabSz="457200" fontAlgn="auto">
              <a:spcBef>
                <a:spcPts val="0"/>
              </a:spcBef>
              <a:spcAft>
                <a:spcPts val="0"/>
              </a:spcAft>
            </a:pPr>
            <a:endParaRPr lang="en-GB" sz="1600" b="0" dirty="0">
              <a:solidFill>
                <a:schemeClr val="accent2">
                  <a:lumMod val="60000"/>
                  <a:lumOff val="40000"/>
                </a:schemeClr>
              </a:solidFill>
            </a:endParaRPr>
          </a:p>
          <a:p>
            <a:pPr algn="ctr" defTabSz="457200" fontAlgn="auto">
              <a:spcBef>
                <a:spcPts val="0"/>
              </a:spcBef>
              <a:spcAft>
                <a:spcPts val="0"/>
              </a:spcAft>
            </a:pPr>
            <a:r>
              <a:rPr lang="en-GB" sz="1400" b="0" dirty="0">
                <a:solidFill>
                  <a:schemeClr val="accent2">
                    <a:lumMod val="60000"/>
                    <a:lumOff val="40000"/>
                  </a:schemeClr>
                </a:solidFill>
              </a:rPr>
              <a:t>2018-2019-2020</a:t>
            </a:r>
          </a:p>
          <a:p>
            <a:pPr algn="ctr" defTabSz="457200" fontAlgn="auto">
              <a:spcBef>
                <a:spcPts val="0"/>
              </a:spcBef>
              <a:spcAft>
                <a:spcPts val="0"/>
              </a:spcAft>
            </a:pPr>
            <a:r>
              <a:rPr lang="en-GB" sz="1400" b="0" dirty="0">
                <a:solidFill>
                  <a:schemeClr val="accent2">
                    <a:lumMod val="60000"/>
                    <a:lumOff val="40000"/>
                  </a:schemeClr>
                </a:solidFill>
              </a:rPr>
              <a:t>Support</a:t>
            </a:r>
          </a:p>
        </p:txBody>
      </p:sp>
      <p:sp>
        <p:nvSpPr>
          <p:cNvPr id="14" name="Hexagon 13"/>
          <p:cNvSpPr/>
          <p:nvPr/>
        </p:nvSpPr>
        <p:spPr>
          <a:xfrm>
            <a:off x="7308544" y="2348880"/>
            <a:ext cx="2160000" cy="2160000"/>
          </a:xfrm>
          <a:prstGeom prst="hexagon">
            <a:avLst/>
          </a:prstGeom>
          <a:solidFill>
            <a:srgbClr val="CCFFCC"/>
          </a:solidFill>
          <a:ln w="19050">
            <a:solidFill>
              <a:srgbClr val="99CC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b="0" dirty="0">
                <a:solidFill>
                  <a:schemeClr val="accent2">
                    <a:lumMod val="60000"/>
                    <a:lumOff val="40000"/>
                  </a:schemeClr>
                </a:solidFill>
              </a:rPr>
              <a:t>Digitisation:</a:t>
            </a:r>
          </a:p>
          <a:p>
            <a:pPr algn="ctr" defTabSz="457200" fontAlgn="auto">
              <a:spcBef>
                <a:spcPts val="0"/>
              </a:spcBef>
              <a:spcAft>
                <a:spcPts val="0"/>
              </a:spcAft>
            </a:pPr>
            <a:r>
              <a:rPr lang="en-GB" sz="1400" b="0" dirty="0" err="1">
                <a:solidFill>
                  <a:schemeClr val="accent2">
                    <a:lumMod val="60000"/>
                    <a:lumOff val="40000"/>
                  </a:schemeClr>
                </a:solidFill>
              </a:rPr>
              <a:t>IoT</a:t>
            </a:r>
            <a:r>
              <a:rPr lang="en-GB" sz="1400" b="0" dirty="0">
                <a:solidFill>
                  <a:schemeClr val="accent2">
                    <a:lumMod val="60000"/>
                    <a:lumOff val="40000"/>
                  </a:schemeClr>
                </a:solidFill>
              </a:rPr>
              <a:t>: 2018-2019</a:t>
            </a:r>
          </a:p>
          <a:p>
            <a:pPr algn="ctr" defTabSz="457200" fontAlgn="auto">
              <a:spcBef>
                <a:spcPts val="0"/>
              </a:spcBef>
              <a:spcAft>
                <a:spcPts val="0"/>
              </a:spcAft>
            </a:pPr>
            <a:r>
              <a:rPr lang="en-GB" sz="1400" b="0" dirty="0">
                <a:solidFill>
                  <a:schemeClr val="accent2">
                    <a:lumMod val="60000"/>
                    <a:lumOff val="40000"/>
                  </a:schemeClr>
                </a:solidFill>
              </a:rPr>
              <a:t>Big Data: 2019 </a:t>
            </a:r>
          </a:p>
          <a:p>
            <a:pPr algn="ctr" defTabSz="457200" fontAlgn="auto">
              <a:spcBef>
                <a:spcPts val="0"/>
              </a:spcBef>
              <a:spcAft>
                <a:spcPts val="0"/>
              </a:spcAft>
            </a:pPr>
            <a:r>
              <a:rPr lang="en-GB" sz="1400" b="0" dirty="0">
                <a:solidFill>
                  <a:schemeClr val="accent2">
                    <a:lumMod val="60000"/>
                    <a:lumOff val="40000"/>
                  </a:schemeClr>
                </a:solidFill>
              </a:rPr>
              <a:t>Cybersecurity 2018-2020</a:t>
            </a:r>
          </a:p>
          <a:p>
            <a:pPr algn="ctr" defTabSz="457200" fontAlgn="auto">
              <a:spcBef>
                <a:spcPts val="0"/>
              </a:spcBef>
              <a:spcAft>
                <a:spcPts val="0"/>
              </a:spcAft>
            </a:pPr>
            <a:r>
              <a:rPr lang="en-GB" sz="1400" b="0" dirty="0">
                <a:solidFill>
                  <a:schemeClr val="accent2">
                    <a:lumMod val="60000"/>
                    <a:lumOff val="40000"/>
                  </a:schemeClr>
                </a:solidFill>
              </a:rPr>
              <a:t>5G: 2018</a:t>
            </a:r>
          </a:p>
        </p:txBody>
      </p:sp>
      <p:cxnSp>
        <p:nvCxnSpPr>
          <p:cNvPr id="5" name="Straight Connector 4"/>
          <p:cNvCxnSpPr/>
          <p:nvPr/>
        </p:nvCxnSpPr>
        <p:spPr bwMode="auto">
          <a:xfrm flipH="1" flipV="1">
            <a:off x="3301735" y="116632"/>
            <a:ext cx="1032056" cy="2160721"/>
          </a:xfrm>
          <a:prstGeom prst="line">
            <a:avLst/>
          </a:prstGeom>
          <a:noFill/>
          <a:ln w="19050" cap="flat" cmpd="sng" algn="ctr">
            <a:solidFill>
              <a:schemeClr val="accent2"/>
            </a:solidFill>
            <a:prstDash val="dash"/>
            <a:round/>
            <a:headEnd type="none" w="med" len="med"/>
            <a:tailEnd type="none" w="med" len="med"/>
          </a:ln>
          <a:effectLst/>
        </p:spPr>
      </p:cxnSp>
      <p:cxnSp>
        <p:nvCxnSpPr>
          <p:cNvPr id="18" name="Straight Connector 17"/>
          <p:cNvCxnSpPr/>
          <p:nvPr/>
        </p:nvCxnSpPr>
        <p:spPr bwMode="auto">
          <a:xfrm flipH="1">
            <a:off x="3752855" y="2286000"/>
            <a:ext cx="586595" cy="1147313"/>
          </a:xfrm>
          <a:prstGeom prst="line">
            <a:avLst/>
          </a:prstGeom>
          <a:noFill/>
          <a:ln w="19050" cap="flat" cmpd="sng" algn="ctr">
            <a:solidFill>
              <a:schemeClr val="accent2"/>
            </a:solidFill>
            <a:prstDash val="dash"/>
            <a:round/>
            <a:headEnd type="none" w="med" len="med"/>
            <a:tailEnd type="none" w="med" len="med"/>
          </a:ln>
          <a:effectLst/>
        </p:spPr>
      </p:cxnSp>
      <p:cxnSp>
        <p:nvCxnSpPr>
          <p:cNvPr id="21" name="Straight Connector 20"/>
          <p:cNvCxnSpPr/>
          <p:nvPr/>
        </p:nvCxnSpPr>
        <p:spPr bwMode="auto">
          <a:xfrm flipH="1" flipV="1">
            <a:off x="2622794" y="3424687"/>
            <a:ext cx="1121435" cy="8626"/>
          </a:xfrm>
          <a:prstGeom prst="line">
            <a:avLst/>
          </a:prstGeom>
          <a:noFill/>
          <a:ln w="19050" cap="flat" cmpd="sng" algn="ctr">
            <a:solidFill>
              <a:schemeClr val="accent2"/>
            </a:solidFill>
            <a:prstDash val="dash"/>
            <a:round/>
            <a:headEnd type="none" w="med" len="med"/>
            <a:tailEnd type="none" w="med" len="med"/>
          </a:ln>
          <a:effectLst/>
        </p:spPr>
      </p:cxnSp>
      <p:cxnSp>
        <p:nvCxnSpPr>
          <p:cNvPr id="26" name="Straight Connector 25"/>
          <p:cNvCxnSpPr/>
          <p:nvPr/>
        </p:nvCxnSpPr>
        <p:spPr bwMode="auto">
          <a:xfrm flipH="1">
            <a:off x="1259632" y="3433313"/>
            <a:ext cx="1363163" cy="2714445"/>
          </a:xfrm>
          <a:prstGeom prst="line">
            <a:avLst/>
          </a:prstGeom>
          <a:noFill/>
          <a:ln w="19050" cap="flat" cmpd="sng" algn="ctr">
            <a:solidFill>
              <a:schemeClr val="accent2"/>
            </a:solidFill>
            <a:prstDash val="dash"/>
            <a:round/>
            <a:headEnd type="none" w="med" len="med"/>
            <a:tailEnd type="none" w="med" len="med"/>
          </a:ln>
          <a:effectLst/>
        </p:spPr>
      </p:cxnSp>
      <p:sp>
        <p:nvSpPr>
          <p:cNvPr id="29" name="Title 1"/>
          <p:cNvSpPr txBox="1">
            <a:spLocks/>
          </p:cNvSpPr>
          <p:nvPr/>
        </p:nvSpPr>
        <p:spPr bwMode="auto">
          <a:xfrm rot="16200000">
            <a:off x="-3168859" y="3176972"/>
            <a:ext cx="6840760" cy="5760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ctr" rtl="0" eaLnBrk="0" fontAlgn="base" hangingPunct="0">
              <a:spcBef>
                <a:spcPct val="0"/>
              </a:spcBef>
              <a:spcAft>
                <a:spcPct val="0"/>
              </a:spcAft>
              <a:defRPr sz="2200" b="1">
                <a:solidFill>
                  <a:schemeClr val="bg1"/>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GB" sz="2000" b="0" kern="0" dirty="0"/>
              <a:t>Smart and Clean Energy for Consumers</a:t>
            </a:r>
          </a:p>
        </p:txBody>
      </p:sp>
      <p:cxnSp>
        <p:nvCxnSpPr>
          <p:cNvPr id="31" name="Straight Connector 30"/>
          <p:cNvCxnSpPr/>
          <p:nvPr/>
        </p:nvCxnSpPr>
        <p:spPr bwMode="auto">
          <a:xfrm flipH="1" flipV="1">
            <a:off x="7236296" y="3428520"/>
            <a:ext cx="1296144" cy="2719238"/>
          </a:xfrm>
          <a:prstGeom prst="line">
            <a:avLst/>
          </a:prstGeom>
          <a:noFill/>
          <a:ln w="19050" cap="flat" cmpd="sng" algn="ctr">
            <a:solidFill>
              <a:schemeClr val="accent2"/>
            </a:solidFill>
            <a:prstDash val="dash"/>
            <a:round/>
            <a:headEnd type="none" w="med" len="med"/>
            <a:tailEnd type="none" w="med" len="med"/>
          </a:ln>
          <a:effectLst/>
        </p:spPr>
      </p:cxnSp>
      <p:cxnSp>
        <p:nvCxnSpPr>
          <p:cNvPr id="32" name="Straight Connector 31"/>
          <p:cNvCxnSpPr/>
          <p:nvPr/>
        </p:nvCxnSpPr>
        <p:spPr bwMode="auto">
          <a:xfrm flipH="1">
            <a:off x="7236298" y="44624"/>
            <a:ext cx="1728190" cy="3332751"/>
          </a:xfrm>
          <a:prstGeom prst="line">
            <a:avLst/>
          </a:prstGeom>
          <a:noFill/>
          <a:ln w="19050" cap="flat" cmpd="sng" algn="ctr">
            <a:solidFill>
              <a:schemeClr val="accent2"/>
            </a:solidFill>
            <a:prstDash val="dash"/>
            <a:round/>
            <a:headEnd type="none" w="med" len="med"/>
            <a:tailEnd type="none" w="med" len="med"/>
          </a:ln>
          <a:effectLst/>
        </p:spPr>
      </p:cxnSp>
    </p:spTree>
    <p:extLst>
      <p:ext uri="{BB962C8B-B14F-4D97-AF65-F5344CB8AC3E}">
        <p14:creationId xmlns:p14="http://schemas.microsoft.com/office/powerpoint/2010/main" val="14377775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Deadlines</a:t>
            </a:r>
          </a:p>
        </p:txBody>
      </p:sp>
      <p:sp>
        <p:nvSpPr>
          <p:cNvPr id="3" name="Content Placeholder 2"/>
          <p:cNvSpPr>
            <a:spLocks noGrp="1"/>
          </p:cNvSpPr>
          <p:nvPr>
            <p:ph idx="1"/>
          </p:nvPr>
        </p:nvSpPr>
        <p:spPr>
          <a:xfrm>
            <a:off x="467544" y="1052736"/>
            <a:ext cx="8208912" cy="5142946"/>
          </a:xfrm>
        </p:spPr>
        <p:txBody>
          <a:bodyPr/>
          <a:lstStyle/>
          <a:p>
            <a:pPr algn="ctr"/>
            <a:r>
              <a:rPr lang="en-GB" dirty="0"/>
              <a:t>05 April 2018</a:t>
            </a:r>
          </a:p>
          <a:p>
            <a:pPr algn="ctr"/>
            <a:r>
              <a:rPr lang="en-GB" u="none" dirty="0"/>
              <a:t>ES-5</a:t>
            </a:r>
          </a:p>
          <a:p>
            <a:pPr algn="ctr"/>
            <a:r>
              <a:rPr lang="en-GB" u="none" dirty="0"/>
              <a:t>ES-3</a:t>
            </a:r>
          </a:p>
          <a:p>
            <a:pPr algn="ctr"/>
            <a:r>
              <a:rPr lang="en-GB" u="none" dirty="0"/>
              <a:t>ES-4</a:t>
            </a:r>
          </a:p>
          <a:p>
            <a:pPr algn="ctr"/>
            <a:r>
              <a:rPr lang="en-GB" u="none" dirty="0"/>
              <a:t>ES 7</a:t>
            </a:r>
          </a:p>
          <a:p>
            <a:pPr algn="ctr"/>
            <a:endParaRPr lang="en-GB" dirty="0"/>
          </a:p>
          <a:p>
            <a:pPr algn="ctr"/>
            <a:r>
              <a:rPr lang="en-GB" dirty="0"/>
              <a:t>05 February 2019</a:t>
            </a:r>
          </a:p>
          <a:p>
            <a:pPr algn="ctr"/>
            <a:r>
              <a:rPr lang="en-GB" u="none" dirty="0"/>
              <a:t>ES-1</a:t>
            </a:r>
          </a:p>
          <a:p>
            <a:pPr algn="ctr"/>
            <a:r>
              <a:rPr lang="en-GB" u="none" dirty="0"/>
              <a:t>ES-2</a:t>
            </a:r>
          </a:p>
          <a:p>
            <a:pPr algn="ctr"/>
            <a:r>
              <a:rPr lang="en-GB" u="none" dirty="0"/>
              <a:t>ES-6</a:t>
            </a:r>
          </a:p>
        </p:txBody>
      </p:sp>
    </p:spTree>
    <p:extLst>
      <p:ext uri="{BB962C8B-B14F-4D97-AF65-F5344CB8AC3E}">
        <p14:creationId xmlns:p14="http://schemas.microsoft.com/office/powerpoint/2010/main" val="25582517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96652" y="5589240"/>
            <a:ext cx="4087316" cy="936104"/>
          </a:xfrm>
          <a:prstGeom prst="rect">
            <a:avLst/>
          </a:prstGeom>
        </p:spPr>
        <p:txBody>
          <a:bodyPr/>
          <a:lstStyle>
            <a:lvl1pPr marL="180975" indent="-180975" algn="l" rtl="0" eaLnBrk="0" fontAlgn="base" hangingPunct="0">
              <a:spcBef>
                <a:spcPct val="20000"/>
              </a:spcBef>
              <a:spcAft>
                <a:spcPts val="600"/>
              </a:spcAft>
              <a:buClr>
                <a:srgbClr val="C8DF33"/>
              </a:buClr>
              <a:buFont typeface="Arial" panose="020B0604020202020204" pitchFamily="34" charset="0"/>
              <a:buChar char="•"/>
              <a:defRPr sz="20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r">
              <a:spcBef>
                <a:spcPts val="0"/>
              </a:spcBef>
              <a:buNone/>
            </a:pPr>
            <a:endParaRPr lang="fr-BE" sz="1400" b="0" kern="0" dirty="0">
              <a:solidFill>
                <a:schemeClr val="bg1"/>
              </a:solidFill>
              <a:latin typeface="EC Square Sans Pro Medium" panose="020B0500000000020004" pitchFamily="34" charset="0"/>
            </a:endParaRPr>
          </a:p>
        </p:txBody>
      </p:sp>
      <p:sp>
        <p:nvSpPr>
          <p:cNvPr id="3" name="TextBox 2"/>
          <p:cNvSpPr txBox="1"/>
          <p:nvPr/>
        </p:nvSpPr>
        <p:spPr>
          <a:xfrm>
            <a:off x="4106862" y="3645024"/>
            <a:ext cx="4929634" cy="338554"/>
          </a:xfrm>
          <a:prstGeom prst="rect">
            <a:avLst/>
          </a:prstGeom>
          <a:noFill/>
        </p:spPr>
        <p:txBody>
          <a:bodyPr wrap="square" rtlCol="0">
            <a:spAutoFit/>
          </a:bodyPr>
          <a:lstStyle/>
          <a:p>
            <a:r>
              <a:rPr lang="fr-FR" sz="1600" b="0" dirty="0" smtClean="0">
                <a:solidFill>
                  <a:schemeClr val="accent6"/>
                </a:solidFill>
              </a:rPr>
              <a:t> </a:t>
            </a:r>
            <a:endParaRPr lang="fr-FR" sz="1600" b="0" dirty="0">
              <a:solidFill>
                <a:schemeClr val="accent6"/>
              </a:solidFill>
            </a:endParaRPr>
          </a:p>
        </p:txBody>
      </p:sp>
    </p:spTree>
    <p:extLst>
      <p:ext uri="{BB962C8B-B14F-4D97-AF65-F5344CB8AC3E}">
        <p14:creationId xmlns:p14="http://schemas.microsoft.com/office/powerpoint/2010/main" val="1120178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6000"/>
                    </a14:imgEffect>
                    <a14:imgEffect>
                      <a14:brightnessContrast bright="-1000" contrast="-13000"/>
                    </a14:imgEffect>
                  </a14:imgLayer>
                </a14:imgProps>
              </a:ext>
              <a:ext uri="{28A0092B-C50C-407E-A947-70E740481C1C}">
                <a14:useLocalDpi xmlns:a14="http://schemas.microsoft.com/office/drawing/2010/main" val="0"/>
              </a:ext>
            </a:extLst>
          </a:blip>
          <a:srcRect/>
          <a:stretch>
            <a:fillRect/>
          </a:stretch>
        </p:blipFill>
        <p:spPr bwMode="auto">
          <a:xfrm>
            <a:off x="990600" y="57150"/>
            <a:ext cx="7162800" cy="6743700"/>
          </a:xfrm>
          <a:prstGeom prst="rect">
            <a:avLst/>
          </a:prstGeom>
          <a:noFill/>
          <a:ln>
            <a:noFill/>
          </a:ln>
          <a:effectLst>
            <a:glow rad="127000">
              <a:schemeClr val="accent1">
                <a:alpha val="0"/>
              </a:schemeClr>
            </a:glow>
            <a:softEdge rad="7874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95536" y="44624"/>
            <a:ext cx="8208912" cy="576064"/>
          </a:xfrm>
        </p:spPr>
        <p:txBody>
          <a:bodyPr/>
          <a:lstStyle/>
          <a:p>
            <a:r>
              <a:rPr lang="en-GB" sz="2400" dirty="0"/>
              <a:t>Smart Citizen </a:t>
            </a:r>
            <a:r>
              <a:rPr lang="en-GB" sz="2400" dirty="0" err="1"/>
              <a:t>Centered</a:t>
            </a:r>
            <a:r>
              <a:rPr lang="en-GB" sz="2400" dirty="0"/>
              <a:t> Energy System:</a:t>
            </a:r>
            <a:br>
              <a:rPr lang="en-GB" sz="2400" dirty="0"/>
            </a:br>
            <a:r>
              <a:rPr lang="en-GB" sz="2400" dirty="0"/>
              <a:t>Local and Islands</a:t>
            </a:r>
          </a:p>
        </p:txBody>
      </p:sp>
      <p:sp>
        <p:nvSpPr>
          <p:cNvPr id="4" name="Hexagon 3"/>
          <p:cNvSpPr/>
          <p:nvPr/>
        </p:nvSpPr>
        <p:spPr>
          <a:xfrm>
            <a:off x="1895704" y="2636912"/>
            <a:ext cx="2160000" cy="2160000"/>
          </a:xfrm>
          <a:prstGeom prst="hexagon">
            <a:avLst/>
          </a:prstGeom>
          <a:solidFill>
            <a:srgbClr val="92D050"/>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ES-3</a:t>
            </a:r>
          </a:p>
          <a:p>
            <a:pPr algn="ctr" defTabSz="457200" fontAlgn="auto">
              <a:spcBef>
                <a:spcPts val="0"/>
              </a:spcBef>
              <a:spcAft>
                <a:spcPts val="0"/>
              </a:spcAft>
            </a:pPr>
            <a:r>
              <a:rPr lang="en-GB" sz="1400" b="0" dirty="0">
                <a:solidFill>
                  <a:schemeClr val="accent2"/>
                </a:solidFill>
              </a:rPr>
              <a:t>Integrated Local Energy Systems </a:t>
            </a:r>
          </a:p>
          <a:p>
            <a:pPr algn="ctr" defTabSz="457200" fontAlgn="auto">
              <a:spcBef>
                <a:spcPts val="0"/>
              </a:spcBef>
              <a:spcAft>
                <a:spcPts val="0"/>
              </a:spcAft>
            </a:pPr>
            <a:endParaRPr lang="en-GB" sz="1600" b="0" dirty="0">
              <a:solidFill>
                <a:schemeClr val="accent2"/>
              </a:solidFill>
            </a:endParaRPr>
          </a:p>
          <a:p>
            <a:pPr algn="ctr" defTabSz="457200" fontAlgn="auto">
              <a:spcBef>
                <a:spcPts val="0"/>
              </a:spcBef>
              <a:spcAft>
                <a:spcPts val="0"/>
              </a:spcAft>
            </a:pPr>
            <a:r>
              <a:rPr lang="en-GB" sz="1400" b="0" dirty="0">
                <a:solidFill>
                  <a:schemeClr val="accent2"/>
                </a:solidFill>
              </a:rPr>
              <a:t>2018 - 2020 Demo</a:t>
            </a:r>
          </a:p>
        </p:txBody>
      </p:sp>
      <p:sp>
        <p:nvSpPr>
          <p:cNvPr id="6" name="Hexagon 5"/>
          <p:cNvSpPr/>
          <p:nvPr/>
        </p:nvSpPr>
        <p:spPr>
          <a:xfrm>
            <a:off x="5364328" y="2636912"/>
            <a:ext cx="2160000" cy="2160000"/>
          </a:xfrm>
          <a:prstGeom prst="hexagon">
            <a:avLst/>
          </a:prstGeom>
          <a:solidFill>
            <a:srgbClr val="FFFF99"/>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300" dirty="0">
                <a:solidFill>
                  <a:schemeClr val="accent2"/>
                </a:solidFill>
              </a:rPr>
              <a:t>ES-4</a:t>
            </a:r>
          </a:p>
          <a:p>
            <a:pPr algn="ctr" defTabSz="457200" fontAlgn="auto">
              <a:spcBef>
                <a:spcPts val="0"/>
              </a:spcBef>
              <a:spcAft>
                <a:spcPts val="0"/>
              </a:spcAft>
            </a:pPr>
            <a:r>
              <a:rPr lang="en-GB" sz="1300" b="0" dirty="0">
                <a:solidFill>
                  <a:schemeClr val="accent2"/>
                </a:solidFill>
              </a:rPr>
              <a:t>Decarbonising</a:t>
            </a:r>
            <a:r>
              <a:rPr lang="en-GB" sz="1400" b="0" dirty="0">
                <a:solidFill>
                  <a:schemeClr val="accent2"/>
                </a:solidFill>
              </a:rPr>
              <a:t> Energy systems of Islands</a:t>
            </a:r>
          </a:p>
          <a:p>
            <a:pPr algn="ctr" defTabSz="457200" fontAlgn="auto">
              <a:spcBef>
                <a:spcPts val="0"/>
              </a:spcBef>
              <a:spcAft>
                <a:spcPts val="0"/>
              </a:spcAft>
            </a:pPr>
            <a:endParaRPr lang="en-GB" sz="1600" b="0" dirty="0">
              <a:solidFill>
                <a:schemeClr val="accent2"/>
              </a:solidFill>
            </a:endParaRPr>
          </a:p>
          <a:p>
            <a:pPr algn="ctr" defTabSz="457200" fontAlgn="auto">
              <a:spcBef>
                <a:spcPts val="0"/>
              </a:spcBef>
              <a:spcAft>
                <a:spcPts val="0"/>
              </a:spcAft>
            </a:pPr>
            <a:r>
              <a:rPr lang="en-GB" sz="1400" b="0" dirty="0">
                <a:solidFill>
                  <a:schemeClr val="accent2"/>
                </a:solidFill>
              </a:rPr>
              <a:t>2018-2020 Demo</a:t>
            </a:r>
          </a:p>
        </p:txBody>
      </p:sp>
      <p:sp>
        <p:nvSpPr>
          <p:cNvPr id="11" name="Hexagon 10"/>
          <p:cNvSpPr/>
          <p:nvPr/>
        </p:nvSpPr>
        <p:spPr>
          <a:xfrm>
            <a:off x="3624136" y="1484544"/>
            <a:ext cx="2160000" cy="2160000"/>
          </a:xfrm>
          <a:prstGeom prst="hexagon">
            <a:avLst/>
          </a:prstGeom>
          <a:solidFill>
            <a:srgbClr val="99CCFF"/>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Energy  Systems:</a:t>
            </a:r>
          </a:p>
          <a:p>
            <a:pPr algn="ctr" defTabSz="457200" fontAlgn="auto">
              <a:spcBef>
                <a:spcPts val="0"/>
              </a:spcBef>
              <a:spcAft>
                <a:spcPts val="0"/>
              </a:spcAft>
            </a:pPr>
            <a:endParaRPr lang="en-GB" sz="1400" dirty="0">
              <a:solidFill>
                <a:schemeClr val="accent2"/>
              </a:solidFill>
            </a:endParaRPr>
          </a:p>
          <a:p>
            <a:pPr algn="ctr" defTabSz="457200" fontAlgn="auto">
              <a:spcBef>
                <a:spcPts val="0"/>
              </a:spcBef>
              <a:spcAft>
                <a:spcPts val="0"/>
              </a:spcAft>
            </a:pPr>
            <a:r>
              <a:rPr lang="en-GB" sz="1400" dirty="0">
                <a:solidFill>
                  <a:schemeClr val="accent2"/>
                </a:solidFill>
              </a:rPr>
              <a:t>Local &amp; Islands</a:t>
            </a:r>
          </a:p>
        </p:txBody>
      </p:sp>
      <p:sp>
        <p:nvSpPr>
          <p:cNvPr id="12" name="Hexagon 11"/>
          <p:cNvSpPr/>
          <p:nvPr/>
        </p:nvSpPr>
        <p:spPr>
          <a:xfrm>
            <a:off x="3636136" y="3861288"/>
            <a:ext cx="2160000" cy="2160000"/>
          </a:xfrm>
          <a:prstGeom prst="hexagon">
            <a:avLst/>
          </a:prstGeom>
          <a:solidFill>
            <a:srgbClr val="FF9966"/>
          </a:solidFill>
          <a:ln w="190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accent2"/>
                </a:solidFill>
              </a:rPr>
              <a:t>ES-8</a:t>
            </a:r>
          </a:p>
          <a:p>
            <a:pPr algn="ctr" defTabSz="457200" fontAlgn="auto">
              <a:spcBef>
                <a:spcPts val="0"/>
              </a:spcBef>
              <a:spcAft>
                <a:spcPts val="0"/>
              </a:spcAft>
            </a:pPr>
            <a:r>
              <a:rPr lang="en-GB" sz="1400" b="0" dirty="0">
                <a:solidFill>
                  <a:schemeClr val="accent2"/>
                </a:solidFill>
              </a:rPr>
              <a:t>European Island Facility </a:t>
            </a:r>
            <a:r>
              <a:rPr lang="en-GB" sz="1100" b="0" dirty="0">
                <a:solidFill>
                  <a:schemeClr val="accent2"/>
                </a:solidFill>
              </a:rPr>
              <a:t>financing and investments</a:t>
            </a:r>
          </a:p>
          <a:p>
            <a:pPr algn="ctr" defTabSz="457200" fontAlgn="auto">
              <a:spcBef>
                <a:spcPts val="0"/>
              </a:spcBef>
              <a:spcAft>
                <a:spcPts val="0"/>
              </a:spcAft>
            </a:pPr>
            <a:endParaRPr lang="en-GB" sz="1400" b="0" dirty="0">
              <a:solidFill>
                <a:schemeClr val="accent2"/>
              </a:solidFill>
            </a:endParaRPr>
          </a:p>
          <a:p>
            <a:pPr algn="ctr" defTabSz="457200" fontAlgn="auto">
              <a:spcBef>
                <a:spcPts val="0"/>
              </a:spcBef>
              <a:spcAft>
                <a:spcPts val="0"/>
              </a:spcAft>
            </a:pPr>
            <a:r>
              <a:rPr lang="en-GB" sz="1400" b="0" dirty="0">
                <a:solidFill>
                  <a:schemeClr val="accent2"/>
                </a:solidFill>
              </a:rPr>
              <a:t>2019</a:t>
            </a:r>
          </a:p>
          <a:p>
            <a:pPr algn="ctr" defTabSz="457200" fontAlgn="auto">
              <a:spcBef>
                <a:spcPts val="0"/>
              </a:spcBef>
              <a:spcAft>
                <a:spcPts val="0"/>
              </a:spcAft>
            </a:pPr>
            <a:r>
              <a:rPr lang="en-GB" sz="1400" b="0" dirty="0">
                <a:solidFill>
                  <a:schemeClr val="accent2"/>
                </a:solidFill>
              </a:rPr>
              <a:t>Support</a:t>
            </a:r>
          </a:p>
          <a:p>
            <a:pPr algn="ctr" defTabSz="457200" fontAlgn="auto">
              <a:spcBef>
                <a:spcPts val="0"/>
              </a:spcBef>
              <a:spcAft>
                <a:spcPts val="0"/>
              </a:spcAft>
            </a:pPr>
            <a:endParaRPr lang="en-GB" sz="1400" b="0" dirty="0">
              <a:solidFill>
                <a:schemeClr val="accent2"/>
              </a:solidFill>
            </a:endParaRPr>
          </a:p>
        </p:txBody>
      </p:sp>
    </p:spTree>
    <p:extLst>
      <p:ext uri="{BB962C8B-B14F-4D97-AF65-F5344CB8AC3E}">
        <p14:creationId xmlns:p14="http://schemas.microsoft.com/office/powerpoint/2010/main" val="2439860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Overview of Topics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84784"/>
            <a:ext cx="8570548" cy="4090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7966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8" y="44624"/>
            <a:ext cx="9036496" cy="576064"/>
          </a:xfrm>
        </p:spPr>
        <p:txBody>
          <a:bodyPr/>
          <a:lstStyle/>
          <a:p>
            <a:r>
              <a:rPr lang="en-GB" sz="1600" dirty="0"/>
              <a:t>ES-5 2018-2020: </a:t>
            </a:r>
            <a:r>
              <a:rPr lang="en-US" sz="1600" dirty="0"/>
              <a:t>TSO – DSO – Consumer: Large-scale demonstrations of innovative grid services through demand response, storage and small-scale (RES) generation</a:t>
            </a:r>
            <a:endParaRPr lang="en-GB" sz="1600" dirty="0"/>
          </a:p>
        </p:txBody>
      </p:sp>
      <p:sp>
        <p:nvSpPr>
          <p:cNvPr id="6" name="TextBox 5"/>
          <p:cNvSpPr txBox="1"/>
          <p:nvPr/>
        </p:nvSpPr>
        <p:spPr>
          <a:xfrm>
            <a:off x="323528" y="1260624"/>
            <a:ext cx="5583435" cy="4616648"/>
          </a:xfrm>
          <a:prstGeom prst="rect">
            <a:avLst/>
          </a:prstGeom>
          <a:noFill/>
        </p:spPr>
        <p:txBody>
          <a:bodyPr wrap="square" rtlCol="0">
            <a:spAutoFit/>
          </a:bodyPr>
          <a:lstStyle/>
          <a:p>
            <a:r>
              <a:rPr lang="en-US" sz="1800" b="0" u="sng" dirty="0">
                <a:solidFill>
                  <a:schemeClr val="accent2"/>
                </a:solidFill>
              </a:rPr>
              <a:t>Specific Challenge: </a:t>
            </a:r>
          </a:p>
          <a:p>
            <a:endParaRPr lang="en-US" sz="1800" b="0" u="sng" dirty="0">
              <a:solidFill>
                <a:schemeClr val="accent2"/>
              </a:solidFill>
            </a:endParaRPr>
          </a:p>
          <a:p>
            <a:pPr marL="285750" indent="-285750">
              <a:buFont typeface="Arial" panose="020B0604020202020204" pitchFamily="34" charset="0"/>
              <a:buChar char="•"/>
            </a:pPr>
            <a:r>
              <a:rPr lang="en-US" sz="1600" b="0" dirty="0">
                <a:solidFill>
                  <a:schemeClr val="accent2"/>
                </a:solidFill>
              </a:rPr>
              <a:t>Proposal for the Electricity Directive, promotes that network operators procure balancing, congestion management and ancillary services from assets connected to the network both at transmission and at distribution level</a:t>
            </a:r>
          </a:p>
          <a:p>
            <a:endParaRPr lang="en-US" sz="1600" b="0" dirty="0">
              <a:solidFill>
                <a:schemeClr val="accent2"/>
              </a:solidFill>
            </a:endParaRPr>
          </a:p>
          <a:p>
            <a:pPr marL="285750" indent="-285750">
              <a:buFont typeface="Arial" panose="020B0604020202020204" pitchFamily="34" charset="0"/>
              <a:buChar char="•"/>
            </a:pPr>
            <a:r>
              <a:rPr lang="en-US" sz="1600" b="0" dirty="0">
                <a:solidFill>
                  <a:schemeClr val="accent2"/>
                </a:solidFill>
              </a:rPr>
              <a:t>Enable More efficient and effective network management and </a:t>
            </a:r>
            <a:r>
              <a:rPr lang="en-US" sz="1600" b="0" dirty="0" err="1">
                <a:solidFill>
                  <a:schemeClr val="accent2"/>
                </a:solidFill>
              </a:rPr>
              <a:t>optimisation</a:t>
            </a:r>
            <a:r>
              <a:rPr lang="en-US" sz="1600" b="0" dirty="0">
                <a:solidFill>
                  <a:schemeClr val="accent2"/>
                </a:solidFill>
              </a:rPr>
              <a:t> </a:t>
            </a:r>
          </a:p>
          <a:p>
            <a:pPr marL="285750" indent="-285750">
              <a:buFont typeface="Arial" panose="020B0604020202020204" pitchFamily="34" charset="0"/>
              <a:buChar char="•"/>
            </a:pPr>
            <a:endParaRPr lang="en-US" sz="1600" b="0" dirty="0">
              <a:solidFill>
                <a:schemeClr val="accent2"/>
              </a:solidFill>
            </a:endParaRPr>
          </a:p>
          <a:p>
            <a:pPr marL="285750" indent="-285750">
              <a:buFont typeface="Arial" panose="020B0604020202020204" pitchFamily="34" charset="0"/>
              <a:buChar char="•"/>
            </a:pPr>
            <a:r>
              <a:rPr lang="en-US" sz="1600" b="0" dirty="0">
                <a:solidFill>
                  <a:schemeClr val="accent2"/>
                </a:solidFill>
              </a:rPr>
              <a:t>Increased demand response, ability to integrate increasing shares of renewables </a:t>
            </a:r>
          </a:p>
          <a:p>
            <a:pPr marL="285750" indent="-285750">
              <a:buFont typeface="Arial" panose="020B0604020202020204" pitchFamily="34" charset="0"/>
              <a:buChar char="•"/>
            </a:pPr>
            <a:endParaRPr lang="en-US" sz="1600" b="0" dirty="0">
              <a:solidFill>
                <a:schemeClr val="accent2"/>
              </a:solidFill>
            </a:endParaRPr>
          </a:p>
          <a:p>
            <a:pPr marL="285750" indent="-285750">
              <a:buFont typeface="Arial" panose="020B0604020202020204" pitchFamily="34" charset="0"/>
              <a:buChar char="•"/>
            </a:pPr>
            <a:r>
              <a:rPr lang="en-US" sz="1600" b="0" dirty="0">
                <a:solidFill>
                  <a:schemeClr val="accent2"/>
                </a:solidFill>
              </a:rPr>
              <a:t>TSOs and DSOs using a common pool of resources: define with market participants the services they need and set up ways to procure them</a:t>
            </a:r>
            <a:endParaRPr lang="en-GB" sz="1800" b="0" dirty="0">
              <a:solidFill>
                <a:schemeClr val="accent2"/>
              </a:solidFill>
            </a:endParaRPr>
          </a:p>
        </p:txBody>
      </p:sp>
    </p:spTree>
    <p:extLst>
      <p:ext uri="{BB962C8B-B14F-4D97-AF65-F5344CB8AC3E}">
        <p14:creationId xmlns:p14="http://schemas.microsoft.com/office/powerpoint/2010/main" val="2667475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4624"/>
            <a:ext cx="9036496" cy="576064"/>
          </a:xfrm>
        </p:spPr>
        <p:txBody>
          <a:bodyPr/>
          <a:lstStyle/>
          <a:p>
            <a:r>
              <a:rPr lang="en-GB" sz="1600" dirty="0"/>
              <a:t>ES-5-2018-2020 </a:t>
            </a:r>
            <a:r>
              <a:rPr lang="en-US" sz="1600" dirty="0"/>
              <a:t>TSO – DSO – Consumer: Large-scale demonstrations of innovative grid services through demand response, storage and small-scale (RES) generation</a:t>
            </a:r>
            <a:endParaRPr lang="en-GB" sz="1600" dirty="0"/>
          </a:p>
        </p:txBody>
      </p:sp>
      <p:sp>
        <p:nvSpPr>
          <p:cNvPr id="6" name="TextBox 5"/>
          <p:cNvSpPr txBox="1"/>
          <p:nvPr/>
        </p:nvSpPr>
        <p:spPr>
          <a:xfrm>
            <a:off x="428725" y="897969"/>
            <a:ext cx="5583435" cy="5309146"/>
          </a:xfrm>
          <a:prstGeom prst="rect">
            <a:avLst/>
          </a:prstGeom>
          <a:noFill/>
        </p:spPr>
        <p:txBody>
          <a:bodyPr wrap="square" rtlCol="0">
            <a:spAutoFit/>
          </a:bodyPr>
          <a:lstStyle/>
          <a:p>
            <a:r>
              <a:rPr lang="en-US" sz="1800" b="0" u="sng" dirty="0">
                <a:solidFill>
                  <a:schemeClr val="accent2"/>
                </a:solidFill>
              </a:rPr>
              <a:t>Scope:</a:t>
            </a:r>
            <a:r>
              <a:rPr lang="en-US" sz="1800" b="0" dirty="0">
                <a:solidFill>
                  <a:schemeClr val="accent2"/>
                </a:solidFill>
              </a:rPr>
              <a:t> Demonstrate at a large-scale </a:t>
            </a:r>
          </a:p>
          <a:p>
            <a:endParaRPr lang="en-US" sz="1800" b="0" dirty="0">
              <a:solidFill>
                <a:schemeClr val="accent2"/>
              </a:solidFill>
            </a:endParaRPr>
          </a:p>
          <a:p>
            <a:pPr marL="285750" indent="-285750">
              <a:spcAft>
                <a:spcPts val="600"/>
              </a:spcAft>
              <a:buFont typeface="Arial" panose="020B0604020202020204" pitchFamily="34" charset="0"/>
              <a:buChar char="•"/>
            </a:pPr>
            <a:r>
              <a:rPr lang="en-US" sz="1600" b="0" dirty="0">
                <a:solidFill>
                  <a:schemeClr val="accent2"/>
                </a:solidFill>
              </a:rPr>
              <a:t>How markets and platforms enable TSOs and DSOs to connect and procure grid services relying on the relevant digital technologies and standardized products</a:t>
            </a:r>
          </a:p>
          <a:p>
            <a:pPr marL="285750" indent="-285750">
              <a:spcAft>
                <a:spcPts val="600"/>
              </a:spcAft>
              <a:buFont typeface="Arial" panose="020B0604020202020204" pitchFamily="34" charset="0"/>
              <a:buChar char="•"/>
            </a:pPr>
            <a:r>
              <a:rPr lang="en-US" sz="1600" b="0" dirty="0">
                <a:solidFill>
                  <a:schemeClr val="accent2"/>
                </a:solidFill>
              </a:rPr>
              <a:t>Procurement of energy services from large-scale and small-scale assets through a combination of local markets (in particular </a:t>
            </a:r>
            <a:br>
              <a:rPr lang="en-US" sz="1600" b="0" dirty="0">
                <a:solidFill>
                  <a:schemeClr val="accent2"/>
                </a:solidFill>
              </a:rPr>
            </a:br>
            <a:r>
              <a:rPr lang="en-US" sz="1600" b="0" dirty="0">
                <a:solidFill>
                  <a:schemeClr val="accent2"/>
                </a:solidFill>
              </a:rPr>
              <a:t>for congestion management), </a:t>
            </a:r>
            <a:br>
              <a:rPr lang="en-US" sz="1600" b="0" dirty="0">
                <a:solidFill>
                  <a:schemeClr val="accent2"/>
                </a:solidFill>
              </a:rPr>
            </a:br>
            <a:r>
              <a:rPr lang="en-US" sz="1600" b="0" dirty="0">
                <a:solidFill>
                  <a:schemeClr val="accent2"/>
                </a:solidFill>
              </a:rPr>
              <a:t>with wholesale &amp; balancing markets,</a:t>
            </a:r>
            <a:br>
              <a:rPr lang="en-US" sz="1600" b="0" dirty="0">
                <a:solidFill>
                  <a:schemeClr val="accent2"/>
                </a:solidFill>
              </a:rPr>
            </a:br>
            <a:r>
              <a:rPr lang="en-US" sz="1600" b="0" dirty="0" smtClean="0">
                <a:solidFill>
                  <a:schemeClr val="accent2"/>
                </a:solidFill>
              </a:rPr>
              <a:t>with increased cost-efficiency </a:t>
            </a:r>
            <a:r>
              <a:rPr lang="en-US" sz="1600" b="0" dirty="0">
                <a:solidFill>
                  <a:schemeClr val="accent2"/>
                </a:solidFill>
              </a:rPr>
              <a:t>and </a:t>
            </a:r>
            <a:r>
              <a:rPr lang="en-US" sz="1600" b="0" dirty="0" smtClean="0">
                <a:solidFill>
                  <a:schemeClr val="accent2"/>
                </a:solidFill>
              </a:rPr>
              <a:t/>
            </a:r>
            <a:br>
              <a:rPr lang="en-US" sz="1600" b="0" dirty="0" smtClean="0">
                <a:solidFill>
                  <a:schemeClr val="accent2"/>
                </a:solidFill>
              </a:rPr>
            </a:br>
            <a:r>
              <a:rPr lang="en-US" sz="1600" b="0" dirty="0" smtClean="0">
                <a:solidFill>
                  <a:schemeClr val="accent2"/>
                </a:solidFill>
              </a:rPr>
              <a:t>consumer </a:t>
            </a:r>
            <a:r>
              <a:rPr lang="en-US" sz="1600" b="0" dirty="0">
                <a:solidFill>
                  <a:schemeClr val="accent2"/>
                </a:solidFill>
              </a:rPr>
              <a:t>benefits. </a:t>
            </a:r>
          </a:p>
          <a:p>
            <a:pPr marL="285750" indent="-285750">
              <a:spcAft>
                <a:spcPts val="600"/>
              </a:spcAft>
              <a:buFont typeface="Arial" panose="020B0604020202020204" pitchFamily="34" charset="0"/>
              <a:buChar char="•"/>
            </a:pPr>
            <a:r>
              <a:rPr lang="en-US" sz="1600" b="0" dirty="0">
                <a:solidFill>
                  <a:schemeClr val="accent2"/>
                </a:solidFill>
              </a:rPr>
              <a:t>Develop a seamless pan-European electricity market that makes it possible for all market participants </a:t>
            </a:r>
            <a:r>
              <a:rPr lang="en-US" sz="1600" b="0" dirty="0" smtClean="0">
                <a:solidFill>
                  <a:schemeClr val="accent2"/>
                </a:solidFill>
              </a:rPr>
              <a:t>(</a:t>
            </a:r>
            <a:r>
              <a:rPr lang="en-US" sz="1600" b="0" dirty="0" err="1" smtClean="0">
                <a:solidFill>
                  <a:schemeClr val="accent2"/>
                </a:solidFill>
              </a:rPr>
              <a:t>e.g</a:t>
            </a:r>
            <a:r>
              <a:rPr lang="en-US" sz="1600" b="0" dirty="0" smtClean="0">
                <a:solidFill>
                  <a:schemeClr val="accent2"/>
                </a:solidFill>
              </a:rPr>
              <a:t> relying on energy </a:t>
            </a:r>
            <a:r>
              <a:rPr lang="en-US" sz="1600" b="0" dirty="0">
                <a:solidFill>
                  <a:schemeClr val="accent2"/>
                </a:solidFill>
              </a:rPr>
              <a:t>suppliers or aggregators) to provide energy services in a transparent and non-discriminatory manner</a:t>
            </a:r>
          </a:p>
          <a:p>
            <a:pPr marL="285750" indent="-285750">
              <a:spcAft>
                <a:spcPts val="600"/>
              </a:spcAft>
              <a:buFont typeface="Arial" panose="020B0604020202020204" pitchFamily="34" charset="0"/>
              <a:buChar char="•"/>
            </a:pPr>
            <a:r>
              <a:rPr lang="en-US" sz="1600" b="0" dirty="0">
                <a:solidFill>
                  <a:schemeClr val="accent2"/>
                </a:solidFill>
              </a:rPr>
              <a:t>Coordinate their work with NRA's, ENTSO-E, the DSO </a:t>
            </a:r>
            <a:r>
              <a:rPr lang="en-US" sz="1600" b="0" dirty="0" err="1">
                <a:solidFill>
                  <a:schemeClr val="accent2"/>
                </a:solidFill>
              </a:rPr>
              <a:t>organisations</a:t>
            </a:r>
            <a:r>
              <a:rPr lang="en-US" sz="1600" b="0" dirty="0">
                <a:solidFill>
                  <a:schemeClr val="accent2"/>
                </a:solidFill>
              </a:rPr>
              <a:t> and other stakeholders </a:t>
            </a:r>
          </a:p>
        </p:txBody>
      </p:sp>
      <p:pic>
        <p:nvPicPr>
          <p:cNvPr id="8" name="Picture 7">
            <a:extLst>
              <a:ext uri="{FF2B5EF4-FFF2-40B4-BE49-F238E27FC236}">
                <a16:creationId xmlns:a16="http://schemas.microsoft.com/office/drawing/2014/main" xmlns="" id="{4D30EF86-06DB-4F0B-A6FA-10B42A364253}"/>
              </a:ext>
            </a:extLst>
          </p:cNvPr>
          <p:cNvPicPr>
            <a:picLocks noChangeAspect="1"/>
          </p:cNvPicPr>
          <p:nvPr/>
        </p:nvPicPr>
        <p:blipFill>
          <a:blip r:embed="rId2"/>
          <a:stretch>
            <a:fillRect/>
          </a:stretch>
        </p:blipFill>
        <p:spPr>
          <a:xfrm>
            <a:off x="6862192" y="4611095"/>
            <a:ext cx="1940024" cy="1056152"/>
          </a:xfrm>
          <a:prstGeom prst="rect">
            <a:avLst/>
          </a:prstGeom>
        </p:spPr>
      </p:pic>
      <p:pic>
        <p:nvPicPr>
          <p:cNvPr id="9" name="Picture 8">
            <a:extLst>
              <a:ext uri="{FF2B5EF4-FFF2-40B4-BE49-F238E27FC236}">
                <a16:creationId xmlns:a16="http://schemas.microsoft.com/office/drawing/2014/main" xmlns="" id="{A500DC34-27AC-439E-9A01-1EB5C496A70E}"/>
              </a:ext>
            </a:extLst>
          </p:cNvPr>
          <p:cNvPicPr>
            <a:picLocks noChangeAspect="1"/>
          </p:cNvPicPr>
          <p:nvPr/>
        </p:nvPicPr>
        <p:blipFill>
          <a:blip r:embed="rId3"/>
          <a:stretch>
            <a:fillRect/>
          </a:stretch>
        </p:blipFill>
        <p:spPr>
          <a:xfrm>
            <a:off x="5805563" y="1412776"/>
            <a:ext cx="3338437" cy="1120182"/>
          </a:xfrm>
          <a:prstGeom prst="rect">
            <a:avLst/>
          </a:prstGeom>
        </p:spPr>
      </p:pic>
      <p:sp>
        <p:nvSpPr>
          <p:cNvPr id="4" name="Rectangle 3">
            <a:extLst>
              <a:ext uri="{FF2B5EF4-FFF2-40B4-BE49-F238E27FC236}">
                <a16:creationId xmlns:a16="http://schemas.microsoft.com/office/drawing/2014/main" xmlns="" id="{A3E20138-0A8F-4EAB-A712-547EDA4B2866}"/>
              </a:ext>
            </a:extLst>
          </p:cNvPr>
          <p:cNvSpPr/>
          <p:nvPr/>
        </p:nvSpPr>
        <p:spPr>
          <a:xfrm>
            <a:off x="6228184" y="2514382"/>
            <a:ext cx="2574032" cy="338554"/>
          </a:xfrm>
          <a:prstGeom prst="rect">
            <a:avLst/>
          </a:prstGeom>
        </p:spPr>
        <p:txBody>
          <a:bodyPr wrap="square">
            <a:spAutoFit/>
          </a:bodyPr>
          <a:lstStyle/>
          <a:p>
            <a:pPr algn="ctr"/>
            <a:r>
              <a:rPr lang="en-US" sz="1600" b="0" dirty="0">
                <a:solidFill>
                  <a:schemeClr val="accent2"/>
                </a:solidFill>
              </a:rPr>
              <a:t>Define the needs </a:t>
            </a:r>
            <a:endParaRPr lang="en-GB" sz="1600" dirty="0"/>
          </a:p>
        </p:txBody>
      </p:sp>
      <p:pic>
        <p:nvPicPr>
          <p:cNvPr id="10" name="Picture 9">
            <a:extLst>
              <a:ext uri="{FF2B5EF4-FFF2-40B4-BE49-F238E27FC236}">
                <a16:creationId xmlns:a16="http://schemas.microsoft.com/office/drawing/2014/main" xmlns="" id="{859E8C9A-D883-4F0B-8319-27F50AAA597E}"/>
              </a:ext>
            </a:extLst>
          </p:cNvPr>
          <p:cNvPicPr>
            <a:picLocks noChangeAspect="1"/>
          </p:cNvPicPr>
          <p:nvPr/>
        </p:nvPicPr>
        <p:blipFill>
          <a:blip r:embed="rId4"/>
          <a:stretch>
            <a:fillRect/>
          </a:stretch>
        </p:blipFill>
        <p:spPr>
          <a:xfrm>
            <a:off x="4644008" y="3212976"/>
            <a:ext cx="4730279" cy="1107775"/>
          </a:xfrm>
          <a:prstGeom prst="rect">
            <a:avLst/>
          </a:prstGeom>
        </p:spPr>
      </p:pic>
      <p:sp>
        <p:nvSpPr>
          <p:cNvPr id="11" name="Rectangle 10">
            <a:extLst>
              <a:ext uri="{FF2B5EF4-FFF2-40B4-BE49-F238E27FC236}">
                <a16:creationId xmlns:a16="http://schemas.microsoft.com/office/drawing/2014/main" xmlns="" id="{6D00F342-308B-46CB-BBA9-05ECA511FBE9}"/>
              </a:ext>
            </a:extLst>
          </p:cNvPr>
          <p:cNvSpPr/>
          <p:nvPr/>
        </p:nvSpPr>
        <p:spPr>
          <a:xfrm>
            <a:off x="6380584" y="4314582"/>
            <a:ext cx="2574032" cy="338554"/>
          </a:xfrm>
          <a:prstGeom prst="rect">
            <a:avLst/>
          </a:prstGeom>
        </p:spPr>
        <p:txBody>
          <a:bodyPr wrap="square">
            <a:spAutoFit/>
          </a:bodyPr>
          <a:lstStyle/>
          <a:p>
            <a:pPr algn="ctr"/>
            <a:r>
              <a:rPr lang="en-US" sz="1600" b="0" dirty="0">
                <a:solidFill>
                  <a:schemeClr val="accent2"/>
                </a:solidFill>
              </a:rPr>
              <a:t>Offer new services</a:t>
            </a:r>
            <a:endParaRPr lang="en-GB" sz="1600" dirty="0"/>
          </a:p>
        </p:txBody>
      </p:sp>
    </p:spTree>
    <p:extLst>
      <p:ext uri="{BB962C8B-B14F-4D97-AF65-F5344CB8AC3E}">
        <p14:creationId xmlns:p14="http://schemas.microsoft.com/office/powerpoint/2010/main" val="1846754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4"/>
            <a:ext cx="9066559" cy="576064"/>
          </a:xfrm>
        </p:spPr>
        <p:txBody>
          <a:bodyPr/>
          <a:lstStyle/>
          <a:p>
            <a:r>
              <a:rPr lang="en-US" sz="1600" dirty="0"/>
              <a:t>ES-5 2018-2020 TSO – DSO – Consumer: Large-scale demonstrations of innovative grid services through demand response, storage and small-scale (RES) generation</a:t>
            </a:r>
            <a:endParaRPr lang="en-GB" sz="16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3777580"/>
            <a:ext cx="230505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7544" y="1351796"/>
            <a:ext cx="5040560" cy="4093428"/>
          </a:xfrm>
          <a:prstGeom prst="rect">
            <a:avLst/>
          </a:prstGeom>
          <a:noFill/>
        </p:spPr>
        <p:txBody>
          <a:bodyPr wrap="square" rtlCol="0">
            <a:spAutoFit/>
          </a:bodyPr>
          <a:lstStyle/>
          <a:p>
            <a:r>
              <a:rPr lang="en-US" sz="1800" b="0" u="sng" dirty="0">
                <a:solidFill>
                  <a:schemeClr val="accent2"/>
                </a:solidFill>
              </a:rPr>
              <a:t>Expected Impact: </a:t>
            </a:r>
          </a:p>
          <a:p>
            <a:endParaRPr lang="en-US" sz="1800" b="0" u="sng" dirty="0">
              <a:solidFill>
                <a:schemeClr val="accent2"/>
              </a:solidFill>
            </a:endParaRPr>
          </a:p>
          <a:p>
            <a:pPr marL="285750" indent="-285750">
              <a:buFont typeface="Arial" panose="020B0604020202020204" pitchFamily="34" charset="0"/>
              <a:buChar char="•"/>
            </a:pPr>
            <a:r>
              <a:rPr lang="en-US" sz="1600" b="0" dirty="0">
                <a:solidFill>
                  <a:schemeClr val="accent2"/>
                </a:solidFill>
              </a:rPr>
              <a:t>Smart, secure and more resilient energy system through demonstrating cost-efficient model(s) for electricity network services that can be scaled up to include networks operated by other TSOs and DSOs</a:t>
            </a:r>
          </a:p>
          <a:p>
            <a:pPr marL="285750" indent="-285750">
              <a:buFont typeface="Arial" panose="020B0604020202020204" pitchFamily="34" charset="0"/>
              <a:buChar char="•"/>
            </a:pPr>
            <a:endParaRPr lang="en-US" sz="1600" b="0" dirty="0">
              <a:solidFill>
                <a:schemeClr val="accent2"/>
              </a:solidFill>
            </a:endParaRPr>
          </a:p>
          <a:p>
            <a:pPr marL="285750" indent="-285750">
              <a:buFont typeface="Arial" panose="020B0604020202020204" pitchFamily="34" charset="0"/>
              <a:buChar char="•"/>
            </a:pPr>
            <a:r>
              <a:rPr lang="en-US" sz="1600" b="0" dirty="0">
                <a:solidFill>
                  <a:schemeClr val="accent2"/>
                </a:solidFill>
              </a:rPr>
              <a:t>Replicable across the EU energy system and provide the foundations for new network codes, particularly on demand-response.</a:t>
            </a:r>
          </a:p>
          <a:p>
            <a:pPr marL="285750" indent="-285750">
              <a:buFont typeface="Arial" panose="020B0604020202020204" pitchFamily="34" charset="0"/>
              <a:buChar char="•"/>
            </a:pPr>
            <a:endParaRPr lang="en-US" sz="1600" b="0" dirty="0">
              <a:solidFill>
                <a:schemeClr val="accent2"/>
              </a:solidFill>
            </a:endParaRPr>
          </a:p>
          <a:p>
            <a:pPr marL="285750" indent="-285750">
              <a:buFont typeface="Arial" panose="020B0604020202020204" pitchFamily="34" charset="0"/>
              <a:buChar char="•"/>
            </a:pPr>
            <a:r>
              <a:rPr lang="en-US" sz="1600" b="0" dirty="0">
                <a:solidFill>
                  <a:schemeClr val="accent2"/>
                </a:solidFill>
              </a:rPr>
              <a:t>Opening up significant new revenue streams for consumers to provide grid services, and increase the share of RES in the electricity system.</a:t>
            </a:r>
            <a:endParaRPr lang="en-US" sz="1400" b="0" dirty="0">
              <a:solidFill>
                <a:schemeClr val="accent2"/>
              </a:solidFill>
            </a:endParaRPr>
          </a:p>
        </p:txBody>
      </p:sp>
      <p:sp>
        <p:nvSpPr>
          <p:cNvPr id="6" name="TextBox 5"/>
          <p:cNvSpPr txBox="1"/>
          <p:nvPr/>
        </p:nvSpPr>
        <p:spPr>
          <a:xfrm>
            <a:off x="5796136" y="2249577"/>
            <a:ext cx="3168352" cy="1323439"/>
          </a:xfrm>
          <a:prstGeom prst="rect">
            <a:avLst/>
          </a:prstGeom>
          <a:solidFill>
            <a:srgbClr val="2D2D8A">
              <a:lumMod val="20000"/>
              <a:lumOff val="80000"/>
            </a:srgbClr>
          </a:solidFill>
          <a:ln w="19050">
            <a:solidFill>
              <a:srgbClr val="333399"/>
            </a:solidFill>
          </a:ln>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Innovation Action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F5494"/>
                </a:solidFill>
                <a:effectLst/>
                <a:uLnTx/>
                <a:uFillTx/>
                <a:latin typeface="Arial" charset="0"/>
              </a:rPr>
              <a:t>TRL </a:t>
            </a:r>
            <a:r>
              <a:rPr lang="en-GB" sz="1600" b="0" kern="0" dirty="0">
                <a:solidFill>
                  <a:srgbClr val="0F5494"/>
                </a:solidFill>
                <a:latin typeface="Arial" charset="0"/>
              </a:rPr>
              <a:t>between 5 and 8</a:t>
            </a:r>
            <a:endParaRPr kumimoji="0" lang="en-GB" sz="1600" b="0" i="0" u="none" strike="noStrike" kern="0" cap="none" spc="0" normalizeH="0" baseline="0" noProof="0" dirty="0">
              <a:ln>
                <a:noFill/>
              </a:ln>
              <a:solidFill>
                <a:srgbClr val="0F5494"/>
              </a:solidFill>
              <a:effectLst/>
              <a:uLnTx/>
              <a:uFillTx/>
              <a:latin typeface="Arial" charset="0"/>
            </a:endParaRPr>
          </a:p>
          <a:p>
            <a:pPr algn="ctr" eaLnBrk="0" fontAlgn="auto" hangingPunct="0">
              <a:spcBef>
                <a:spcPts val="0"/>
              </a:spcBef>
              <a:spcAft>
                <a:spcPts val="0"/>
              </a:spcAft>
              <a:defRPr/>
            </a:pPr>
            <a:r>
              <a:rPr lang="en-GB" sz="1600" b="0" kern="0" dirty="0">
                <a:solidFill>
                  <a:srgbClr val="0F5494"/>
                </a:solidFill>
                <a:latin typeface="Arial" charset="0"/>
              </a:rPr>
              <a:t> EU funding per project</a:t>
            </a:r>
          </a:p>
          <a:p>
            <a:pPr marL="0" marR="0" lvl="0" indent="0" algn="ctr" defTabSz="914400" eaLnBrk="0" fontAlgn="auto" latinLnBrk="0" hangingPunct="0">
              <a:lnSpc>
                <a:spcPct val="100000"/>
              </a:lnSpc>
              <a:spcBef>
                <a:spcPts val="0"/>
              </a:spcBef>
              <a:spcAft>
                <a:spcPts val="0"/>
              </a:spcAft>
              <a:buClrTx/>
              <a:buSzTx/>
              <a:buFontTx/>
              <a:buNone/>
              <a:tabLst/>
              <a:defRPr/>
            </a:pPr>
            <a:r>
              <a:rPr lang="en-GB" sz="1600" b="0" kern="0" dirty="0">
                <a:solidFill>
                  <a:srgbClr val="0F5494"/>
                </a:solidFill>
                <a:latin typeface="Arial" charset="0"/>
              </a:rPr>
              <a:t>13</a:t>
            </a:r>
            <a:r>
              <a:rPr kumimoji="0" lang="en-GB" sz="1600" b="0" i="0" u="none" strike="noStrike" kern="0" cap="none" spc="0" normalizeH="0" baseline="0" noProof="0" dirty="0">
                <a:ln>
                  <a:noFill/>
                </a:ln>
                <a:solidFill>
                  <a:srgbClr val="0F5494"/>
                </a:solidFill>
                <a:effectLst/>
                <a:uLnTx/>
                <a:uFillTx/>
                <a:latin typeface="Arial" charset="0"/>
              </a:rPr>
              <a:t> </a:t>
            </a:r>
            <a:r>
              <a:rPr lang="en-GB" sz="1600" b="0" kern="0" dirty="0">
                <a:solidFill>
                  <a:srgbClr val="0F5494"/>
                </a:solidFill>
                <a:latin typeface="Arial" charset="0"/>
              </a:rPr>
              <a:t>- </a:t>
            </a:r>
            <a:r>
              <a:rPr kumimoji="0" lang="en-GB" sz="1600" b="0" i="0" u="none" strike="noStrike" kern="0" cap="none" spc="0" normalizeH="0" baseline="0" noProof="0" dirty="0">
                <a:ln>
                  <a:noFill/>
                </a:ln>
                <a:solidFill>
                  <a:srgbClr val="0F5494"/>
                </a:solidFill>
                <a:effectLst/>
                <a:uLnTx/>
                <a:uFillTx/>
                <a:latin typeface="Arial" charset="0"/>
              </a:rPr>
              <a:t>17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baseline="0" noProof="0" dirty="0">
                <a:ln>
                  <a:noFill/>
                </a:ln>
                <a:solidFill>
                  <a:srgbClr val="0F5494"/>
                </a:solidFill>
                <a:effectLst/>
                <a:uLnTx/>
                <a:uFillTx/>
                <a:latin typeface="Arial" charset="0"/>
              </a:rPr>
              <a:t/>
            </a:r>
            <a:br>
              <a:rPr kumimoji="0" lang="en-GB" sz="1600" b="0" i="0" u="none" strike="noStrike" kern="0" cap="none" spc="0" normalizeH="0" baseline="0" noProof="0" dirty="0">
                <a:ln>
                  <a:noFill/>
                </a:ln>
                <a:solidFill>
                  <a:srgbClr val="0F5494"/>
                </a:solidFill>
                <a:effectLst/>
                <a:uLnTx/>
                <a:uFillTx/>
                <a:latin typeface="Arial" charset="0"/>
              </a:rPr>
            </a:br>
            <a:r>
              <a:rPr kumimoji="0" lang="en-GB" sz="1600" b="0" i="0" u="none" strike="noStrike" kern="0" cap="none" spc="0" normalizeH="0" baseline="0" noProof="0" dirty="0">
                <a:ln>
                  <a:noFill/>
                </a:ln>
                <a:solidFill>
                  <a:srgbClr val="0F5494"/>
                </a:solidFill>
                <a:effectLst/>
                <a:uLnTx/>
                <a:uFillTx/>
                <a:latin typeface="Arial" charset="0"/>
              </a:rPr>
              <a:t>2018 budget: 30 </a:t>
            </a:r>
            <a:r>
              <a:rPr kumimoji="0" lang="en-GB" sz="1600" b="0" i="0" u="none" strike="noStrike" kern="0" cap="none" spc="0" normalizeH="0" baseline="0" noProof="0" dirty="0" err="1">
                <a:ln>
                  <a:noFill/>
                </a:ln>
                <a:solidFill>
                  <a:srgbClr val="0F5494"/>
                </a:solidFill>
                <a:effectLst/>
                <a:uLnTx/>
                <a:uFillTx/>
                <a:latin typeface="Arial" charset="0"/>
              </a:rPr>
              <a:t>MEur</a:t>
            </a:r>
            <a:r>
              <a:rPr kumimoji="0" lang="en-GB" sz="1600" b="0" i="0" u="none" strike="noStrike" kern="0" cap="none" spc="0" normalizeH="0" noProof="0" dirty="0">
                <a:ln>
                  <a:noFill/>
                </a:ln>
                <a:solidFill>
                  <a:srgbClr val="0F5494"/>
                </a:solidFill>
                <a:effectLst/>
                <a:uLnTx/>
                <a:uFillTx/>
                <a:latin typeface="Arial" charset="0"/>
              </a:rPr>
              <a:t> </a:t>
            </a:r>
            <a:endParaRPr kumimoji="0" lang="en-GB" sz="1600" b="0" i="0" u="none" strike="noStrike" kern="0" cap="none" spc="0" normalizeH="0" baseline="0" noProof="0" dirty="0">
              <a:ln>
                <a:noFill/>
              </a:ln>
              <a:solidFill>
                <a:srgbClr val="0F5494"/>
              </a:solidFill>
              <a:effectLst/>
              <a:uLnTx/>
              <a:uFillTx/>
              <a:latin typeface="Arial" charset="0"/>
            </a:endParaRPr>
          </a:p>
        </p:txBody>
      </p:sp>
      <p:sp>
        <p:nvSpPr>
          <p:cNvPr id="7" name="Hexagon 6">
            <a:hlinkClick r:id="rId3" action="ppaction://hlinksldjump"/>
          </p:cNvPr>
          <p:cNvSpPr/>
          <p:nvPr/>
        </p:nvSpPr>
        <p:spPr>
          <a:xfrm>
            <a:off x="6372476" y="6335977"/>
            <a:ext cx="144016" cy="144016"/>
          </a:xfrm>
          <a:prstGeom prst="hexagon">
            <a:avLst/>
          </a:prstGeom>
          <a:solidFill>
            <a:schemeClr val="tx1">
              <a:lumMod val="65000"/>
              <a:lumOff val="3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pic>
        <p:nvPicPr>
          <p:cNvPr id="8" name="Picture 7">
            <a:extLst>
              <a:ext uri="{FF2B5EF4-FFF2-40B4-BE49-F238E27FC236}">
                <a16:creationId xmlns:a16="http://schemas.microsoft.com/office/drawing/2014/main" xmlns="" id="{9EFCEE86-8148-48DE-AFA7-906C44880149}"/>
              </a:ext>
            </a:extLst>
          </p:cNvPr>
          <p:cNvPicPr>
            <a:picLocks noChangeAspect="1"/>
          </p:cNvPicPr>
          <p:nvPr/>
        </p:nvPicPr>
        <p:blipFill>
          <a:blip r:embed="rId4"/>
          <a:stretch>
            <a:fillRect/>
          </a:stretch>
        </p:blipFill>
        <p:spPr>
          <a:xfrm>
            <a:off x="6456110" y="1032708"/>
            <a:ext cx="1962150" cy="638175"/>
          </a:xfrm>
          <a:prstGeom prst="rect">
            <a:avLst/>
          </a:prstGeom>
        </p:spPr>
      </p:pic>
    </p:spTree>
    <p:extLst>
      <p:ext uri="{BB962C8B-B14F-4D97-AF65-F5344CB8AC3E}">
        <p14:creationId xmlns:p14="http://schemas.microsoft.com/office/powerpoint/2010/main" val="1329155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4624"/>
            <a:ext cx="8208912" cy="576064"/>
          </a:xfrm>
        </p:spPr>
        <p:txBody>
          <a:bodyPr/>
          <a:lstStyle/>
          <a:p>
            <a:r>
              <a:rPr lang="en-US" sz="2000" dirty="0"/>
              <a:t>ES-1-2019: Flexibility and retail market options</a:t>
            </a:r>
            <a:br>
              <a:rPr lang="en-US" sz="2000" dirty="0"/>
            </a:br>
            <a:r>
              <a:rPr lang="en-US" sz="2000" dirty="0"/>
              <a:t> for the distribution grid</a:t>
            </a:r>
            <a:endParaRPr lang="en-GB"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6158" y="2296973"/>
            <a:ext cx="2264354" cy="2026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39552" y="908720"/>
            <a:ext cx="6336704" cy="5463034"/>
          </a:xfrm>
          <a:prstGeom prst="rect">
            <a:avLst/>
          </a:prstGeom>
          <a:noFill/>
        </p:spPr>
        <p:txBody>
          <a:bodyPr wrap="square" rtlCol="0">
            <a:spAutoFit/>
          </a:bodyPr>
          <a:lstStyle/>
          <a:p>
            <a:r>
              <a:rPr lang="en-GB" sz="1800" b="0" u="sng" dirty="0">
                <a:solidFill>
                  <a:schemeClr val="accent2"/>
                </a:solidFill>
              </a:rPr>
              <a:t>Specific Challenge</a:t>
            </a:r>
          </a:p>
          <a:p>
            <a:endParaRPr lang="en-GB" sz="1800" b="0" u="sng" dirty="0">
              <a:solidFill>
                <a:schemeClr val="accent2"/>
              </a:solidFill>
            </a:endParaRPr>
          </a:p>
          <a:p>
            <a:pPr marL="342900" indent="-342900">
              <a:spcAft>
                <a:spcPts val="600"/>
              </a:spcAft>
              <a:buFont typeface="Arial" panose="020B0604020202020204" pitchFamily="34" charset="0"/>
              <a:buChar char="•"/>
            </a:pPr>
            <a:r>
              <a:rPr lang="en-GB" sz="1800" b="0" dirty="0">
                <a:solidFill>
                  <a:schemeClr val="accent2"/>
                </a:solidFill>
              </a:rPr>
              <a:t>Large share of variable renewables connected to the distribution grid</a:t>
            </a:r>
          </a:p>
          <a:p>
            <a:pPr marL="342900" indent="-342900">
              <a:spcAft>
                <a:spcPts val="600"/>
              </a:spcAft>
              <a:buFont typeface="Arial" panose="020B0604020202020204" pitchFamily="34" charset="0"/>
              <a:buChar char="•"/>
            </a:pPr>
            <a:r>
              <a:rPr lang="en-GB" sz="1800" b="0" dirty="0">
                <a:solidFill>
                  <a:schemeClr val="accent2"/>
                </a:solidFill>
              </a:rPr>
              <a:t>Electrification for transport / heating and cooling</a:t>
            </a:r>
          </a:p>
          <a:p>
            <a:pPr marL="342900" indent="-342900">
              <a:spcAft>
                <a:spcPts val="600"/>
              </a:spcAft>
              <a:buFont typeface="Arial" panose="020B0604020202020204" pitchFamily="34" charset="0"/>
              <a:buChar char="•"/>
            </a:pPr>
            <a:r>
              <a:rPr lang="en-GB" sz="1800" b="0" dirty="0">
                <a:solidFill>
                  <a:schemeClr val="accent2"/>
                </a:solidFill>
              </a:rPr>
              <a:t>Flexibility / versus infrastructure</a:t>
            </a:r>
          </a:p>
          <a:p>
            <a:pPr marL="342900" indent="-342900">
              <a:buFontTx/>
              <a:buChar char="-"/>
            </a:pPr>
            <a:endParaRPr lang="en-GB" sz="1800" b="0" dirty="0">
              <a:solidFill>
                <a:schemeClr val="accent2"/>
              </a:solidFill>
            </a:endParaRPr>
          </a:p>
          <a:p>
            <a:r>
              <a:rPr lang="en-GB" sz="1800" b="0" u="sng" dirty="0">
                <a:solidFill>
                  <a:schemeClr val="accent2"/>
                </a:solidFill>
              </a:rPr>
              <a:t>Scope:</a:t>
            </a:r>
            <a:r>
              <a:rPr lang="en-GB" sz="1800" b="0" dirty="0">
                <a:solidFill>
                  <a:schemeClr val="accent2"/>
                </a:solidFill>
              </a:rPr>
              <a:t> D</a:t>
            </a:r>
            <a:r>
              <a:rPr lang="en-GB" sz="1800" b="0" dirty="0" smtClean="0">
                <a:solidFill>
                  <a:schemeClr val="accent2"/>
                </a:solidFill>
              </a:rPr>
              <a:t>evelop </a:t>
            </a:r>
            <a:r>
              <a:rPr lang="en-GB" sz="1800" b="0" dirty="0">
                <a:solidFill>
                  <a:schemeClr val="accent2"/>
                </a:solidFill>
              </a:rPr>
              <a:t>and demonstrate integrated solutions </a:t>
            </a:r>
            <a:r>
              <a:rPr lang="en-GB" sz="1800" b="0" dirty="0">
                <a:solidFill>
                  <a:schemeClr val="accent2"/>
                </a:solidFill>
                <a:sym typeface="Wingdings" panose="05000000000000000000" pitchFamily="2" charset="2"/>
              </a:rPr>
              <a:t>with at least 2 of the following elements:</a:t>
            </a:r>
            <a:endParaRPr lang="en-GB" sz="1800" b="0" dirty="0">
              <a:solidFill>
                <a:schemeClr val="accent2"/>
              </a:solidFill>
            </a:endParaRPr>
          </a:p>
          <a:p>
            <a:endParaRPr lang="en-GB" sz="1800" b="0" dirty="0">
              <a:solidFill>
                <a:schemeClr val="accent2"/>
              </a:solidFill>
            </a:endParaRPr>
          </a:p>
          <a:p>
            <a:pPr marL="285750" indent="-285750">
              <a:spcAft>
                <a:spcPts val="600"/>
              </a:spcAft>
              <a:buFont typeface="Arial" panose="020B0604020202020204" pitchFamily="34" charset="0"/>
              <a:buChar char="•"/>
            </a:pPr>
            <a:r>
              <a:rPr lang="en-GB" sz="1800" b="0" dirty="0">
                <a:solidFill>
                  <a:schemeClr val="accent2"/>
                </a:solidFill>
              </a:rPr>
              <a:t>Flexibility measures and grid services (storage, batteries incl. from EVs, power to X, demand response, variable </a:t>
            </a:r>
            <a:r>
              <a:rPr lang="en-GB" sz="1800" b="0" dirty="0" smtClean="0">
                <a:solidFill>
                  <a:schemeClr val="accent2"/>
                </a:solidFill>
              </a:rPr>
              <a:t>generation)</a:t>
            </a:r>
            <a:endParaRPr lang="en-GB" sz="1800" b="0" dirty="0">
              <a:solidFill>
                <a:schemeClr val="accent2"/>
              </a:solidFill>
            </a:endParaRPr>
          </a:p>
          <a:p>
            <a:pPr marL="285750" indent="-285750">
              <a:spcAft>
                <a:spcPts val="600"/>
              </a:spcAft>
              <a:buFont typeface="Arial" panose="020B0604020202020204" pitchFamily="34" charset="0"/>
              <a:buChar char="•"/>
            </a:pPr>
            <a:r>
              <a:rPr lang="en-GB" sz="1800" b="0" dirty="0">
                <a:solidFill>
                  <a:schemeClr val="accent2"/>
                </a:solidFill>
              </a:rPr>
              <a:t>Smart grid technologies, observability, automation, control</a:t>
            </a:r>
          </a:p>
          <a:p>
            <a:pPr marL="285750" indent="-285750">
              <a:spcAft>
                <a:spcPts val="600"/>
              </a:spcAft>
              <a:buFont typeface="Arial" panose="020B0604020202020204" pitchFamily="34" charset="0"/>
              <a:buChar char="•"/>
            </a:pPr>
            <a:r>
              <a:rPr lang="en-GB" sz="1800" b="0" dirty="0">
                <a:solidFill>
                  <a:schemeClr val="accent2"/>
                </a:solidFill>
              </a:rPr>
              <a:t>Market mechanisms: dynamic tariffs, tools to resolve congestion, non-frequency ancillary services, better integration of wholesale / retail</a:t>
            </a:r>
          </a:p>
        </p:txBody>
      </p:sp>
    </p:spTree>
    <p:extLst>
      <p:ext uri="{BB962C8B-B14F-4D97-AF65-F5344CB8AC3E}">
        <p14:creationId xmlns:p14="http://schemas.microsoft.com/office/powerpoint/2010/main" val="2883688110"/>
      </p:ext>
    </p:extLst>
  </p:cSld>
  <p:clrMapOvr>
    <a:masterClrMapping/>
  </p:clrMapOvr>
</p:sld>
</file>

<file path=ppt/theme/theme1.xml><?xml version="1.0" encoding="utf-8"?>
<a:theme xmlns:a="http://schemas.openxmlformats.org/drawingml/2006/main" name="Default Design">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2D2D8A"/>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spAutoFit/>
      </a:bodyPr>
      <a:lstStyle>
        <a:defPPr algn="l">
          <a:defRPr sz="1400" b="0" dirty="0">
            <a:solidFill>
              <a:schemeClr val="accent2"/>
            </a:solidFill>
            <a:latin typeface="+mn-lt"/>
            <a:ea typeface="Times New Roman" panose="02020603050405020304"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square" rtlCol="0">
        <a:spAutoFit/>
      </a:bodyPr>
      <a:lstStyle>
        <a:defPPr>
          <a:defRPr sz="1600" b="0" smtClean="0">
            <a:solidFill>
              <a:schemeClr val="accent6"/>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8952</TotalTime>
  <Words>2786</Words>
  <Application>Microsoft Office PowerPoint</Application>
  <PresentationFormat>On-screen Show (4:3)</PresentationFormat>
  <Paragraphs>378</Paragraphs>
  <Slides>31</Slides>
  <Notes>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Default Design</vt:lpstr>
      <vt:lpstr>PowerPoint Presentation</vt:lpstr>
      <vt:lpstr>H2020 Challenge  Secure, clean and efficient energy system</vt:lpstr>
      <vt:lpstr>Smart Citizen Centered                     Energy System</vt:lpstr>
      <vt:lpstr>Smart Citizen Centered Energy System: Local and Islands</vt:lpstr>
      <vt:lpstr>Overview of Topics</vt:lpstr>
      <vt:lpstr>ES-5 2018-2020: TSO – DSO – Consumer: Large-scale demonstrations of innovative grid services through demand response, storage and small-scale (RES) generation</vt:lpstr>
      <vt:lpstr>ES-5-2018-2020 TSO – DSO – Consumer: Large-scale demonstrations of innovative grid services through demand response, storage and small-scale (RES) generation</vt:lpstr>
      <vt:lpstr>ES-5 2018-2020 TSO – DSO – Consumer: Large-scale demonstrations of innovative grid services through demand response, storage and small-scale (RES) generation</vt:lpstr>
      <vt:lpstr>ES-1-2019: Flexibility and retail market options  for the distribution grid</vt:lpstr>
      <vt:lpstr>ES-1-2019: Flexibility and retail market options  for the distribution grid</vt:lpstr>
      <vt:lpstr>ES-2-2019 Solutions for increased regional cross-border cooperation in the transmission grid</vt:lpstr>
      <vt:lpstr>ES-2-2019 Solutions for increased regional cross-border cooperation in the transmission grid</vt:lpstr>
      <vt:lpstr>ES-6-2019: Research on advanced tools  and technological development</vt:lpstr>
      <vt:lpstr>ES-6-2019: Research on advanced tools and technological development</vt:lpstr>
      <vt:lpstr>ES-6-2019: Research on advanced tools  and technological development</vt:lpstr>
      <vt:lpstr>Common requirements EC-3 ES-1 ES2- ES-5 ES-6</vt:lpstr>
      <vt:lpstr>Topics on digitisation of energy</vt:lpstr>
      <vt:lpstr>PowerPoint Presentation</vt:lpstr>
      <vt:lpstr>Smart Citizen Centered Energy System: Local and Islands</vt:lpstr>
      <vt:lpstr>Clean Energy for EU Islands Initiative</vt:lpstr>
      <vt:lpstr>ES-8-2019 European Islands Facility - Unlock financing for energy transitions and supporting islands to develop investment concepts</vt:lpstr>
      <vt:lpstr>ES-8-2019 European Islands Facility - Unlock financing for energy transitions and supporting islands to develop investment concepts</vt:lpstr>
      <vt:lpstr>ES-3-2018-2020: Integrated local energy systems</vt:lpstr>
      <vt:lpstr>ES-3-2018-2020: Integrated local energy systems</vt:lpstr>
      <vt:lpstr>ES-4- 2018 – 2020: Decarbonising energy systems of geographical Islands</vt:lpstr>
      <vt:lpstr>ES-4- 2018 – 2020: Decarbonising energy systems of geographical Islands</vt:lpstr>
      <vt:lpstr>PowerPoint Presentation</vt:lpstr>
      <vt:lpstr>ES-7-2018: Pan-European Forum for R&amp;I on Smart Grids, Flexibility and Local Energy Networks</vt:lpstr>
      <vt:lpstr>ES-7-2018: Pan-European Forum for R&amp;I on Smart Grids, Flexibility and Local Energy Networks</vt:lpstr>
      <vt:lpstr>Deadlines</vt:lpstr>
      <vt:lpstr>PowerPoint Presentation</vt:lpstr>
    </vt:vector>
  </TitlesOfParts>
  <Company>European Commission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European Commission</dc:creator>
  <cp:lastModifiedBy>"CI-MeetingRoomUser"</cp:lastModifiedBy>
  <cp:revision>337</cp:revision>
  <cp:lastPrinted>2017-10-19T17:02:19Z</cp:lastPrinted>
  <dcterms:created xsi:type="dcterms:W3CDTF">2011-10-28T10:25:18Z</dcterms:created>
  <dcterms:modified xsi:type="dcterms:W3CDTF">2017-10-25T10:14:17Z</dcterms:modified>
</cp:coreProperties>
</file>