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711" r:id="rId2"/>
    <p:sldId id="712" r:id="rId3"/>
    <p:sldId id="720" r:id="rId4"/>
    <p:sldId id="710" r:id="rId5"/>
    <p:sldId id="713" r:id="rId6"/>
    <p:sldId id="714" r:id="rId7"/>
    <p:sldId id="715" r:id="rId8"/>
    <p:sldId id="716" r:id="rId9"/>
    <p:sldId id="717" r:id="rId10"/>
    <p:sldId id="718" r:id="rId11"/>
    <p:sldId id="719" r:id="rId12"/>
    <p:sldId id="684" r:id="rId13"/>
    <p:sldId id="731" r:id="rId14"/>
    <p:sldId id="732" r:id="rId15"/>
    <p:sldId id="733" r:id="rId16"/>
    <p:sldId id="734" r:id="rId17"/>
    <p:sldId id="735" r:id="rId18"/>
    <p:sldId id="736" r:id="rId19"/>
    <p:sldId id="737" r:id="rId20"/>
    <p:sldId id="738" r:id="rId21"/>
    <p:sldId id="740" r:id="rId22"/>
    <p:sldId id="741" r:id="rId23"/>
    <p:sldId id="742" r:id="rId24"/>
    <p:sldId id="743" r:id="rId25"/>
    <p:sldId id="744" r:id="rId26"/>
    <p:sldId id="745" r:id="rId27"/>
    <p:sldId id="739" r:id="rId28"/>
    <p:sldId id="703" r:id="rId29"/>
    <p:sldId id="705" r:id="rId30"/>
    <p:sldId id="709" r:id="rId31"/>
    <p:sldId id="706" r:id="rId32"/>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llem van Winden" initials="WvW"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52" autoAdjust="0"/>
    <p:restoredTop sz="70718" autoAdjust="0"/>
  </p:normalViewPr>
  <p:slideViewPr>
    <p:cSldViewPr snapToGrid="0">
      <p:cViewPr varScale="1">
        <p:scale>
          <a:sx n="116" d="100"/>
          <a:sy n="116" d="100"/>
        </p:scale>
        <p:origin x="384" y="138"/>
      </p:cViewPr>
      <p:guideLst>
        <p:guide orient="horz" pos="2160"/>
        <p:guide pos="3840"/>
      </p:guideLst>
    </p:cSldViewPr>
  </p:slideViewPr>
  <p:outlineViewPr>
    <p:cViewPr>
      <p:scale>
        <a:sx n="33" d="100"/>
        <a:sy n="33" d="100"/>
      </p:scale>
      <p:origin x="0" y="-14076"/>
    </p:cViewPr>
  </p:outlineViewPr>
  <p:notesTextViewPr>
    <p:cViewPr>
      <p:scale>
        <a:sx n="3" d="2"/>
        <a:sy n="3" d="2"/>
      </p:scale>
      <p:origin x="0" y="0"/>
    </p:cViewPr>
  </p:notesTextViewPr>
  <p:sorterViewPr>
    <p:cViewPr varScale="1">
      <p:scale>
        <a:sx n="100" d="100"/>
        <a:sy n="100" d="100"/>
      </p:scale>
      <p:origin x="0" y="-29"/>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09F72452-CB70-4E4C-960D-AB36244E9CA8}" type="datetimeFigureOut">
              <a:rPr lang="en-GB" smtClean="0"/>
              <a:pPr/>
              <a:t>26/02/2018</a:t>
            </a:fld>
            <a:endParaRPr lang="en-GB"/>
          </a:p>
        </p:txBody>
      </p:sp>
      <p:sp>
        <p:nvSpPr>
          <p:cNvPr id="4" name="Tijdelijke aanduiding voor dia-afbeelding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Tijdelijke aanduiding voor notiti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6" name="Tijdelijke aanduiding voor voetteks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Tijdelijke aanduiding voor dia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B46F9A79-93D2-424A-A609-C2E2E155FA49}" type="slidenum">
              <a:rPr lang="en-GB" smtClean="0"/>
              <a:pPr/>
              <a:t>‹#›</a:t>
            </a:fld>
            <a:endParaRPr lang="en-GB"/>
          </a:p>
        </p:txBody>
      </p:sp>
    </p:spTree>
    <p:extLst>
      <p:ext uri="{BB962C8B-B14F-4D97-AF65-F5344CB8AC3E}">
        <p14:creationId xmlns:p14="http://schemas.microsoft.com/office/powerpoint/2010/main" val="15062837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The New </a:t>
            </a:r>
            <a:r>
              <a:rPr lang="nl-NL" dirty="0" err="1"/>
              <a:t>Mobility</a:t>
            </a:r>
            <a:r>
              <a:rPr lang="nl-NL" dirty="0"/>
              <a:t> Services </a:t>
            </a:r>
            <a:r>
              <a:rPr lang="nl-NL" dirty="0" err="1"/>
              <a:t>initiative</a:t>
            </a:r>
            <a:r>
              <a:rPr lang="nl-NL" dirty="0"/>
              <a:t> is a long term partnership of European stakeholders</a:t>
            </a:r>
            <a:r>
              <a:rPr lang="nl-NL" baseline="0" dirty="0"/>
              <a:t> </a:t>
            </a:r>
            <a:r>
              <a:rPr lang="nl-NL" baseline="0" dirty="0" err="1"/>
              <a:t>working</a:t>
            </a:r>
            <a:r>
              <a:rPr lang="nl-NL" baseline="0" dirty="0"/>
              <a:t> on </a:t>
            </a:r>
            <a:r>
              <a:rPr lang="nl-NL" baseline="0" dirty="0" err="1"/>
              <a:t>serious</a:t>
            </a:r>
            <a:r>
              <a:rPr lang="nl-NL" baseline="0" dirty="0"/>
              <a:t> </a:t>
            </a:r>
            <a:r>
              <a:rPr lang="nl-NL" baseline="0" dirty="0" err="1"/>
              <a:t>deployment</a:t>
            </a:r>
            <a:r>
              <a:rPr lang="nl-NL" baseline="0" dirty="0"/>
              <a:t> of New </a:t>
            </a:r>
            <a:r>
              <a:rPr lang="nl-NL" baseline="0" dirty="0" err="1"/>
              <a:t>Mobility</a:t>
            </a:r>
            <a:r>
              <a:rPr lang="nl-NL" baseline="0" dirty="0"/>
              <a:t> Services in </a:t>
            </a:r>
            <a:r>
              <a:rPr lang="nl-NL" baseline="0" dirty="0" err="1"/>
              <a:t>an</a:t>
            </a:r>
            <a:r>
              <a:rPr lang="nl-NL" baseline="0" dirty="0"/>
              <a:t> </a:t>
            </a:r>
            <a:r>
              <a:rPr lang="nl-NL" baseline="0" dirty="0" err="1"/>
              <a:t>urban</a:t>
            </a:r>
            <a:r>
              <a:rPr lang="nl-NL" baseline="0" dirty="0"/>
              <a:t> context. A Smart City context. The NMS is part of the </a:t>
            </a:r>
            <a:r>
              <a:rPr lang="nl-NL" baseline="0" dirty="0" err="1"/>
              <a:t>so</a:t>
            </a:r>
            <a:r>
              <a:rPr lang="nl-NL" baseline="0" dirty="0"/>
              <a:t> </a:t>
            </a:r>
            <a:r>
              <a:rPr lang="nl-NL" baseline="0" dirty="0" err="1"/>
              <a:t>called</a:t>
            </a:r>
            <a:r>
              <a:rPr lang="nl-NL" baseline="0" dirty="0"/>
              <a:t> European Innovation Partnership on Smart </a:t>
            </a:r>
            <a:r>
              <a:rPr lang="nl-NL" baseline="0" dirty="0" err="1"/>
              <a:t>Cities</a:t>
            </a:r>
            <a:r>
              <a:rPr lang="nl-NL" baseline="0" dirty="0"/>
              <a:t> </a:t>
            </a:r>
            <a:r>
              <a:rPr lang="nl-NL" baseline="0" dirty="0" err="1"/>
              <a:t>and</a:t>
            </a:r>
            <a:r>
              <a:rPr lang="nl-NL" baseline="0" dirty="0"/>
              <a:t> </a:t>
            </a:r>
            <a:r>
              <a:rPr lang="nl-NL" baseline="0" dirty="0" err="1"/>
              <a:t>Communities</a:t>
            </a:r>
            <a:r>
              <a:rPr lang="nl-NL" baseline="0" dirty="0"/>
              <a:t>. </a:t>
            </a:r>
            <a:r>
              <a:rPr lang="nl-NL" baseline="0" dirty="0" err="1"/>
              <a:t>This</a:t>
            </a:r>
            <a:r>
              <a:rPr lang="nl-NL" baseline="0" dirty="0"/>
              <a:t> is </a:t>
            </a:r>
            <a:r>
              <a:rPr lang="nl-NL" baseline="0" dirty="0" err="1"/>
              <a:t>an</a:t>
            </a:r>
            <a:r>
              <a:rPr lang="nl-NL" baseline="0" dirty="0"/>
              <a:t> </a:t>
            </a:r>
            <a:r>
              <a:rPr lang="nl-NL" baseline="0" dirty="0" err="1"/>
              <a:t>initiative</a:t>
            </a:r>
            <a:r>
              <a:rPr lang="nl-NL" baseline="0" dirty="0"/>
              <a:t> </a:t>
            </a:r>
            <a:r>
              <a:rPr lang="nl-NL" baseline="0" dirty="0" err="1"/>
              <a:t>from</a:t>
            </a:r>
            <a:r>
              <a:rPr lang="nl-NL" baseline="0" dirty="0"/>
              <a:t> the European </a:t>
            </a:r>
            <a:r>
              <a:rPr lang="nl-NL" baseline="0" dirty="0" err="1"/>
              <a:t>Commission</a:t>
            </a:r>
            <a:r>
              <a:rPr lang="nl-NL" baseline="0" dirty="0"/>
              <a:t>. An EIP is a concept in </a:t>
            </a:r>
            <a:r>
              <a:rPr lang="nl-NL" baseline="0" dirty="0" err="1"/>
              <a:t>which</a:t>
            </a:r>
            <a:r>
              <a:rPr lang="nl-NL" baseline="0" dirty="0"/>
              <a:t> </a:t>
            </a:r>
            <a:r>
              <a:rPr lang="nl-NL" baseline="0" dirty="0" err="1"/>
              <a:t>all</a:t>
            </a:r>
            <a:r>
              <a:rPr lang="nl-NL" baseline="0" dirty="0"/>
              <a:t> stakeholders in Europe </a:t>
            </a:r>
            <a:r>
              <a:rPr lang="nl-NL" baseline="0" dirty="0" err="1"/>
              <a:t>join</a:t>
            </a:r>
            <a:r>
              <a:rPr lang="nl-NL" baseline="0" dirty="0"/>
              <a:t> in a partnership </a:t>
            </a:r>
            <a:r>
              <a:rPr lang="nl-NL" baseline="0" dirty="0" err="1"/>
              <a:t>to</a:t>
            </a:r>
            <a:r>
              <a:rPr lang="nl-NL" baseline="0" dirty="0"/>
              <a:t> </a:t>
            </a:r>
            <a:r>
              <a:rPr lang="nl-NL" baseline="0" dirty="0" err="1"/>
              <a:t>work</a:t>
            </a:r>
            <a:r>
              <a:rPr lang="nl-NL" baseline="0" dirty="0"/>
              <a:t> on complex </a:t>
            </a:r>
            <a:r>
              <a:rPr lang="nl-NL" baseline="0" dirty="0" err="1"/>
              <a:t>and</a:t>
            </a:r>
            <a:r>
              <a:rPr lang="nl-NL" baseline="0" dirty="0"/>
              <a:t> </a:t>
            </a:r>
            <a:r>
              <a:rPr lang="nl-NL" baseline="0" dirty="0" err="1"/>
              <a:t>dynamic</a:t>
            </a:r>
            <a:r>
              <a:rPr lang="nl-NL" baseline="0" dirty="0"/>
              <a:t> </a:t>
            </a:r>
            <a:r>
              <a:rPr lang="nl-NL" baseline="0" dirty="0" err="1"/>
              <a:t>societal</a:t>
            </a:r>
            <a:r>
              <a:rPr lang="nl-NL" baseline="0" dirty="0"/>
              <a:t> </a:t>
            </a:r>
            <a:r>
              <a:rPr lang="nl-NL" baseline="0" dirty="0" err="1"/>
              <a:t>challenges</a:t>
            </a:r>
            <a:r>
              <a:rPr lang="nl-NL" baseline="0" dirty="0"/>
              <a:t> </a:t>
            </a:r>
            <a:r>
              <a:rPr lang="nl-NL" baseline="0" dirty="0" err="1"/>
              <a:t>like</a:t>
            </a:r>
            <a:r>
              <a:rPr lang="nl-NL" baseline="0" dirty="0"/>
              <a:t> </a:t>
            </a:r>
            <a:r>
              <a:rPr lang="nl-NL" baseline="0" dirty="0" err="1"/>
              <a:t>for</a:t>
            </a:r>
            <a:r>
              <a:rPr lang="nl-NL" baseline="0" dirty="0"/>
              <a:t> </a:t>
            </a:r>
            <a:r>
              <a:rPr lang="nl-NL" baseline="0" dirty="0" err="1"/>
              <a:t>example</a:t>
            </a:r>
            <a:r>
              <a:rPr lang="nl-NL" baseline="0" dirty="0"/>
              <a:t> on Smart </a:t>
            </a:r>
            <a:r>
              <a:rPr lang="nl-NL" baseline="0" dirty="0" err="1"/>
              <a:t>Cities</a:t>
            </a:r>
            <a:r>
              <a:rPr lang="nl-NL" baseline="0" dirty="0"/>
              <a:t>, health </a:t>
            </a:r>
            <a:r>
              <a:rPr lang="nl-NL" baseline="0" dirty="0" err="1"/>
              <a:t>and</a:t>
            </a:r>
            <a:r>
              <a:rPr lang="nl-NL" baseline="0" dirty="0"/>
              <a:t> energy. The EIP SCC </a:t>
            </a:r>
            <a:r>
              <a:rPr lang="nl-NL" baseline="0" dirty="0" err="1"/>
              <a:t>exist</a:t>
            </a:r>
            <a:r>
              <a:rPr lang="nl-NL" baseline="0" dirty="0"/>
              <a:t> </a:t>
            </a:r>
            <a:r>
              <a:rPr lang="nl-NL" baseline="0" dirty="0" err="1"/>
              <a:t>six</a:t>
            </a:r>
            <a:r>
              <a:rPr lang="nl-NL" baseline="0" dirty="0"/>
              <a:t> </a:t>
            </a:r>
            <a:r>
              <a:rPr lang="nl-NL" baseline="0" dirty="0" err="1"/>
              <a:t>years</a:t>
            </a:r>
            <a:r>
              <a:rPr lang="nl-NL" baseline="0" dirty="0"/>
              <a:t> </a:t>
            </a:r>
            <a:r>
              <a:rPr lang="nl-NL" baseline="0" dirty="0" err="1"/>
              <a:t>and</a:t>
            </a:r>
            <a:r>
              <a:rPr lang="nl-NL" baseline="0" dirty="0"/>
              <a:t> wants </a:t>
            </a:r>
            <a:r>
              <a:rPr lang="nl-NL" baseline="0" dirty="0" err="1"/>
              <a:t>to</a:t>
            </a:r>
            <a:r>
              <a:rPr lang="nl-NL" baseline="0" dirty="0"/>
              <a:t> have impact on </a:t>
            </a:r>
            <a:r>
              <a:rPr lang="nl-NL" baseline="0" dirty="0" err="1"/>
              <a:t>several</a:t>
            </a:r>
            <a:r>
              <a:rPr lang="nl-NL" baseline="0" dirty="0"/>
              <a:t> issues via </a:t>
            </a:r>
            <a:r>
              <a:rPr lang="nl-NL" baseline="0" dirty="0" err="1"/>
              <a:t>six</a:t>
            </a:r>
            <a:r>
              <a:rPr lang="nl-NL" baseline="0" dirty="0"/>
              <a:t> parallel Action Clusters. </a:t>
            </a:r>
            <a:r>
              <a:rPr lang="nl-NL" baseline="0" dirty="0" err="1"/>
              <a:t>One</a:t>
            </a:r>
            <a:r>
              <a:rPr lang="nl-NL" baseline="0" dirty="0"/>
              <a:t> of </a:t>
            </a:r>
            <a:r>
              <a:rPr lang="nl-NL" baseline="0" dirty="0" err="1"/>
              <a:t>them</a:t>
            </a:r>
            <a:r>
              <a:rPr lang="nl-NL" baseline="0" dirty="0"/>
              <a:t> is </a:t>
            </a:r>
            <a:r>
              <a:rPr lang="nl-NL" baseline="0" dirty="0" err="1"/>
              <a:t>Sustainable</a:t>
            </a:r>
            <a:r>
              <a:rPr lang="nl-NL" baseline="0" dirty="0"/>
              <a:t> Urban </a:t>
            </a:r>
            <a:r>
              <a:rPr lang="nl-NL" baseline="0" dirty="0" err="1"/>
              <a:t>Mobility</a:t>
            </a:r>
            <a:r>
              <a:rPr lang="nl-NL" baseline="0" dirty="0"/>
              <a:t>. </a:t>
            </a:r>
            <a:endParaRPr lang="nl-NL" dirty="0"/>
          </a:p>
        </p:txBody>
      </p:sp>
      <p:sp>
        <p:nvSpPr>
          <p:cNvPr id="4" name="Tijdelijke aanduiding voor dianummer 3"/>
          <p:cNvSpPr>
            <a:spLocks noGrp="1"/>
          </p:cNvSpPr>
          <p:nvPr>
            <p:ph type="sldNum" sz="quarter" idx="10"/>
          </p:nvPr>
        </p:nvSpPr>
        <p:spPr/>
        <p:txBody>
          <a:bodyPr/>
          <a:lstStyle/>
          <a:p>
            <a:fld id="{B46F9A79-93D2-424A-A609-C2E2E155FA49}" type="slidenum">
              <a:rPr lang="en-GB" smtClean="0"/>
              <a:pPr/>
              <a:t>1</a:t>
            </a:fld>
            <a:endParaRPr lang="en-GB"/>
          </a:p>
        </p:txBody>
      </p:sp>
    </p:spTree>
    <p:extLst>
      <p:ext uri="{BB962C8B-B14F-4D97-AF65-F5344CB8AC3E}">
        <p14:creationId xmlns:p14="http://schemas.microsoft.com/office/powerpoint/2010/main" val="1434122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New</a:t>
            </a:r>
            <a:r>
              <a:rPr lang="nl-NL" baseline="0" dirty="0"/>
              <a:t> </a:t>
            </a:r>
            <a:r>
              <a:rPr lang="nl-NL" baseline="0" dirty="0" err="1"/>
              <a:t>Mobility</a:t>
            </a:r>
            <a:r>
              <a:rPr lang="nl-NL" baseline="0" dirty="0"/>
              <a:t> Services </a:t>
            </a:r>
            <a:r>
              <a:rPr lang="nl-NL" baseline="0" dirty="0" err="1"/>
              <a:t>initiative</a:t>
            </a:r>
            <a:r>
              <a:rPr lang="nl-NL" baseline="0" dirty="0"/>
              <a:t> is a </a:t>
            </a:r>
            <a:r>
              <a:rPr lang="nl-NL" baseline="0" dirty="0" err="1"/>
              <a:t>subtheme</a:t>
            </a:r>
            <a:r>
              <a:rPr lang="nl-NL" baseline="0" dirty="0"/>
              <a:t> </a:t>
            </a:r>
            <a:r>
              <a:rPr lang="nl-NL" baseline="0" dirty="0" err="1"/>
              <a:t>within</a:t>
            </a:r>
            <a:r>
              <a:rPr lang="nl-NL" baseline="0" dirty="0"/>
              <a:t> </a:t>
            </a:r>
            <a:r>
              <a:rPr lang="nl-NL" baseline="0" dirty="0" err="1"/>
              <a:t>this</a:t>
            </a:r>
            <a:r>
              <a:rPr lang="nl-NL" baseline="0" dirty="0"/>
              <a:t> Action Cluster </a:t>
            </a:r>
            <a:r>
              <a:rPr lang="nl-NL" baseline="0" dirty="0" err="1"/>
              <a:t>Sustainable</a:t>
            </a:r>
            <a:r>
              <a:rPr lang="nl-NL" baseline="0" dirty="0"/>
              <a:t> Urban </a:t>
            </a:r>
            <a:r>
              <a:rPr lang="nl-NL" baseline="0" dirty="0" err="1"/>
              <a:t>Mobility</a:t>
            </a:r>
            <a:r>
              <a:rPr lang="nl-NL" baseline="0" dirty="0"/>
              <a:t>. </a:t>
            </a:r>
            <a:r>
              <a:rPr lang="nl-NL" baseline="0" dirty="0" err="1"/>
              <a:t>Others</a:t>
            </a:r>
            <a:r>
              <a:rPr lang="nl-NL" baseline="0" dirty="0"/>
              <a:t> are on EV, </a:t>
            </a:r>
            <a:r>
              <a:rPr lang="nl-NL" baseline="0" dirty="0" err="1"/>
              <a:t>alternative</a:t>
            </a:r>
            <a:r>
              <a:rPr lang="nl-NL" baseline="0" dirty="0"/>
              <a:t> </a:t>
            </a:r>
            <a:r>
              <a:rPr lang="nl-NL" baseline="0" dirty="0" err="1"/>
              <a:t>fuels</a:t>
            </a:r>
            <a:r>
              <a:rPr lang="nl-NL" baseline="0" dirty="0"/>
              <a:t> special </a:t>
            </a:r>
            <a:r>
              <a:rPr lang="nl-NL" baseline="0" dirty="0" err="1"/>
              <a:t>vehicles</a:t>
            </a:r>
            <a:r>
              <a:rPr lang="nl-NL" baseline="0" dirty="0"/>
              <a:t>, </a:t>
            </a:r>
            <a:r>
              <a:rPr lang="nl-NL" baseline="0" dirty="0" err="1"/>
              <a:t>mobility</a:t>
            </a:r>
            <a:r>
              <a:rPr lang="nl-NL" baseline="0" dirty="0"/>
              <a:t> </a:t>
            </a:r>
            <a:r>
              <a:rPr lang="nl-NL" baseline="0" dirty="0" err="1"/>
              <a:t>and</a:t>
            </a:r>
            <a:r>
              <a:rPr lang="nl-NL" baseline="0" dirty="0"/>
              <a:t> energy </a:t>
            </a:r>
            <a:r>
              <a:rPr lang="nl-NL" baseline="0" dirty="0" err="1"/>
              <a:t>transition</a:t>
            </a:r>
            <a:r>
              <a:rPr lang="nl-NL" baseline="0" dirty="0"/>
              <a:t>, </a:t>
            </a:r>
            <a:r>
              <a:rPr lang="nl-NL" baseline="0" dirty="0" err="1"/>
              <a:t>urban</a:t>
            </a:r>
            <a:r>
              <a:rPr lang="nl-NL" baseline="0" dirty="0"/>
              <a:t> air </a:t>
            </a:r>
            <a:r>
              <a:rPr lang="nl-NL" baseline="0" dirty="0" err="1"/>
              <a:t>mobility</a:t>
            </a:r>
            <a:r>
              <a:rPr lang="nl-NL" baseline="0" dirty="0"/>
              <a:t>. DG MOVE of EC </a:t>
            </a:r>
            <a:r>
              <a:rPr lang="nl-NL" baseline="0" dirty="0" err="1"/>
              <a:t>asked</a:t>
            </a:r>
            <a:r>
              <a:rPr lang="nl-NL" baseline="0" dirty="0"/>
              <a:t> Noord-Brabant </a:t>
            </a:r>
            <a:r>
              <a:rPr lang="nl-NL" baseline="0" dirty="0" err="1"/>
              <a:t>to</a:t>
            </a:r>
            <a:r>
              <a:rPr lang="nl-NL" baseline="0" dirty="0"/>
              <a:t> </a:t>
            </a:r>
            <a:r>
              <a:rPr lang="nl-NL" baseline="0" dirty="0" err="1"/>
              <a:t>bring</a:t>
            </a:r>
            <a:r>
              <a:rPr lang="nl-NL" baseline="0" dirty="0"/>
              <a:t> new life </a:t>
            </a:r>
            <a:r>
              <a:rPr lang="nl-NL" baseline="0" dirty="0" err="1"/>
              <a:t>to</a:t>
            </a:r>
            <a:r>
              <a:rPr lang="nl-NL" baseline="0" dirty="0"/>
              <a:t> the NMS </a:t>
            </a:r>
            <a:r>
              <a:rPr lang="nl-NL" baseline="0" dirty="0" err="1"/>
              <a:t>and</a:t>
            </a:r>
            <a:r>
              <a:rPr lang="nl-NL" baseline="0" dirty="0"/>
              <a:t> </a:t>
            </a:r>
            <a:r>
              <a:rPr lang="nl-NL" baseline="0" dirty="0" err="1"/>
              <a:t>coordinate</a:t>
            </a:r>
            <a:r>
              <a:rPr lang="nl-NL" baseline="0" dirty="0"/>
              <a:t> it. Both Tamara </a:t>
            </a:r>
            <a:r>
              <a:rPr lang="nl-NL" baseline="0" dirty="0" err="1"/>
              <a:t>and</a:t>
            </a:r>
            <a:r>
              <a:rPr lang="nl-NL" baseline="0" dirty="0"/>
              <a:t> I do </a:t>
            </a:r>
            <a:r>
              <a:rPr lang="nl-NL" baseline="0" dirty="0" err="1"/>
              <a:t>this</a:t>
            </a:r>
            <a:r>
              <a:rPr lang="nl-NL" baseline="0" dirty="0"/>
              <a:t> in </a:t>
            </a:r>
            <a:r>
              <a:rPr lang="nl-NL" baseline="0" dirty="0" err="1"/>
              <a:t>complementary</a:t>
            </a:r>
            <a:r>
              <a:rPr lang="nl-NL" baseline="0" dirty="0"/>
              <a:t> </a:t>
            </a:r>
            <a:r>
              <a:rPr lang="nl-NL" baseline="0" dirty="0" err="1"/>
              <a:t>roles</a:t>
            </a:r>
            <a:r>
              <a:rPr lang="nl-NL" baseline="0" dirty="0"/>
              <a:t>. In </a:t>
            </a:r>
            <a:r>
              <a:rPr lang="nl-NL" baseline="0" dirty="0" err="1"/>
              <a:t>this</a:t>
            </a:r>
            <a:r>
              <a:rPr lang="nl-NL" baseline="0" dirty="0"/>
              <a:t> </a:t>
            </a:r>
            <a:r>
              <a:rPr lang="nl-NL" baseline="0" dirty="0" err="1"/>
              <a:t>phase</a:t>
            </a:r>
            <a:r>
              <a:rPr lang="nl-NL" baseline="0" dirty="0"/>
              <a:t> we are building the European partnership </a:t>
            </a:r>
            <a:r>
              <a:rPr lang="nl-NL" baseline="0" dirty="0" err="1"/>
              <a:t>with</a:t>
            </a:r>
            <a:r>
              <a:rPr lang="nl-NL" baseline="0" dirty="0"/>
              <a:t> stakeholders </a:t>
            </a:r>
            <a:r>
              <a:rPr lang="nl-NL" baseline="0" dirty="0" err="1"/>
              <a:t>like</a:t>
            </a:r>
            <a:r>
              <a:rPr lang="nl-NL" baseline="0" dirty="0"/>
              <a:t> Smart </a:t>
            </a:r>
            <a:r>
              <a:rPr lang="nl-NL" baseline="0" dirty="0" err="1"/>
              <a:t>Cities</a:t>
            </a:r>
            <a:r>
              <a:rPr lang="nl-NL" baseline="0" dirty="0"/>
              <a:t>, </a:t>
            </a:r>
            <a:r>
              <a:rPr lang="nl-NL" baseline="0" dirty="0" err="1"/>
              <a:t>Industry</a:t>
            </a:r>
            <a:r>
              <a:rPr lang="nl-NL" baseline="0" dirty="0"/>
              <a:t>, Research </a:t>
            </a:r>
            <a:r>
              <a:rPr lang="nl-NL" baseline="0" dirty="0" err="1"/>
              <a:t>and</a:t>
            </a:r>
            <a:r>
              <a:rPr lang="nl-NL" baseline="0" dirty="0"/>
              <a:t> </a:t>
            </a:r>
            <a:r>
              <a:rPr lang="nl-NL" baseline="0" dirty="0" err="1"/>
              <a:t>civil</a:t>
            </a:r>
            <a:r>
              <a:rPr lang="nl-NL" baseline="0" dirty="0"/>
              <a:t> society. End of </a:t>
            </a:r>
            <a:r>
              <a:rPr lang="nl-NL" baseline="0" dirty="0" err="1"/>
              <a:t>February</a:t>
            </a:r>
            <a:r>
              <a:rPr lang="nl-NL" baseline="0" dirty="0"/>
              <a:t> </a:t>
            </a:r>
            <a:r>
              <a:rPr lang="nl-NL" baseline="0" dirty="0" err="1"/>
              <a:t>we’ll</a:t>
            </a:r>
            <a:r>
              <a:rPr lang="nl-NL" baseline="0" dirty="0"/>
              <a:t> have a first partner meeting in Brussels </a:t>
            </a:r>
            <a:r>
              <a:rPr lang="nl-NL" baseline="0" dirty="0" err="1"/>
              <a:t>with</a:t>
            </a:r>
            <a:r>
              <a:rPr lang="nl-NL" baseline="0" dirty="0"/>
              <a:t> 60 </a:t>
            </a:r>
            <a:r>
              <a:rPr lang="nl-NL" baseline="0" dirty="0" err="1"/>
              <a:t>to</a:t>
            </a:r>
            <a:r>
              <a:rPr lang="nl-NL" baseline="0" dirty="0"/>
              <a:t> 70 </a:t>
            </a:r>
            <a:r>
              <a:rPr lang="nl-NL" baseline="0" dirty="0" err="1"/>
              <a:t>people</a:t>
            </a:r>
            <a:r>
              <a:rPr lang="nl-NL" baseline="0" dirty="0"/>
              <a:t>. The </a:t>
            </a:r>
            <a:r>
              <a:rPr lang="nl-NL" baseline="0" dirty="0" err="1"/>
              <a:t>purpose</a:t>
            </a:r>
            <a:r>
              <a:rPr lang="nl-NL" baseline="0" dirty="0"/>
              <a:t> of </a:t>
            </a:r>
            <a:r>
              <a:rPr lang="nl-NL" baseline="0" dirty="0" err="1"/>
              <a:t>that</a:t>
            </a:r>
            <a:r>
              <a:rPr lang="nl-NL" baseline="0" dirty="0"/>
              <a:t> meeting is </a:t>
            </a:r>
            <a:r>
              <a:rPr lang="nl-NL" baseline="0" dirty="0" err="1"/>
              <a:t>to</a:t>
            </a:r>
            <a:r>
              <a:rPr lang="nl-NL" baseline="0" dirty="0"/>
              <a:t> start building a community, </a:t>
            </a:r>
            <a:r>
              <a:rPr lang="nl-NL" baseline="0" dirty="0" err="1"/>
              <a:t>divide</a:t>
            </a:r>
            <a:r>
              <a:rPr lang="nl-NL" baseline="0" dirty="0"/>
              <a:t> </a:t>
            </a:r>
            <a:r>
              <a:rPr lang="nl-NL" baseline="0" dirty="0" err="1"/>
              <a:t>tasks</a:t>
            </a:r>
            <a:r>
              <a:rPr lang="nl-NL" baseline="0" dirty="0"/>
              <a:t>, make </a:t>
            </a:r>
            <a:r>
              <a:rPr lang="nl-NL" baseline="0" dirty="0" err="1"/>
              <a:t>workgroups</a:t>
            </a:r>
            <a:r>
              <a:rPr lang="nl-NL" baseline="0" dirty="0"/>
              <a:t> </a:t>
            </a:r>
            <a:r>
              <a:rPr lang="nl-NL" baseline="0" dirty="0" err="1"/>
              <a:t>and</a:t>
            </a:r>
            <a:r>
              <a:rPr lang="nl-NL" baseline="0" dirty="0"/>
              <a:t> make </a:t>
            </a:r>
            <a:r>
              <a:rPr lang="nl-NL" baseline="0" dirty="0" err="1"/>
              <a:t>decisions</a:t>
            </a:r>
            <a:r>
              <a:rPr lang="nl-NL" baseline="0" dirty="0"/>
              <a:t> </a:t>
            </a:r>
            <a:r>
              <a:rPr lang="nl-NL" baseline="0" dirty="0" err="1"/>
              <a:t>about</a:t>
            </a:r>
            <a:r>
              <a:rPr lang="nl-NL" baseline="0" dirty="0"/>
              <a:t> focus </a:t>
            </a:r>
            <a:r>
              <a:rPr lang="nl-NL" baseline="0" dirty="0" err="1"/>
              <a:t>and</a:t>
            </a:r>
            <a:r>
              <a:rPr lang="nl-NL" baseline="0" dirty="0"/>
              <a:t> concrete </a:t>
            </a:r>
            <a:r>
              <a:rPr lang="nl-NL" baseline="0" dirty="0" err="1"/>
              <a:t>projects</a:t>
            </a:r>
            <a:r>
              <a:rPr lang="nl-NL" baseline="0" dirty="0"/>
              <a:t>. </a:t>
            </a:r>
          </a:p>
          <a:p>
            <a:endParaRPr lang="nl-NL" baseline="0" dirty="0"/>
          </a:p>
          <a:p>
            <a:r>
              <a:rPr lang="nl-NL" baseline="0" dirty="0"/>
              <a:t>NMS is </a:t>
            </a:r>
            <a:r>
              <a:rPr lang="nl-NL" baseline="0" dirty="0" err="1"/>
              <a:t>all</a:t>
            </a:r>
            <a:r>
              <a:rPr lang="nl-NL" baseline="0" dirty="0"/>
              <a:t> </a:t>
            </a:r>
            <a:r>
              <a:rPr lang="nl-NL" baseline="0" dirty="0" err="1"/>
              <a:t>about</a:t>
            </a:r>
            <a:r>
              <a:rPr lang="nl-NL" baseline="0" dirty="0"/>
              <a:t> real life </a:t>
            </a:r>
            <a:r>
              <a:rPr lang="nl-NL" baseline="0" dirty="0" err="1"/>
              <a:t>deployment</a:t>
            </a:r>
            <a:r>
              <a:rPr lang="nl-NL" baseline="0" dirty="0"/>
              <a:t> of New </a:t>
            </a:r>
            <a:r>
              <a:rPr lang="nl-NL" baseline="0" dirty="0" err="1"/>
              <a:t>Mobility</a:t>
            </a:r>
            <a:r>
              <a:rPr lang="nl-NL" baseline="0" dirty="0"/>
              <a:t> Services in </a:t>
            </a:r>
            <a:r>
              <a:rPr lang="nl-NL" baseline="0" dirty="0" err="1"/>
              <a:t>an</a:t>
            </a:r>
            <a:r>
              <a:rPr lang="nl-NL" baseline="0" dirty="0"/>
              <a:t> </a:t>
            </a:r>
            <a:r>
              <a:rPr lang="nl-NL" baseline="0" dirty="0" err="1"/>
              <a:t>urban</a:t>
            </a:r>
            <a:r>
              <a:rPr lang="nl-NL" baseline="0" dirty="0"/>
              <a:t> context. </a:t>
            </a:r>
            <a:r>
              <a:rPr lang="nl-NL" baseline="0" dirty="0" err="1"/>
              <a:t>With</a:t>
            </a:r>
            <a:r>
              <a:rPr lang="nl-NL" baseline="0" dirty="0"/>
              <a:t> the </a:t>
            </a:r>
            <a:r>
              <a:rPr lang="nl-NL" baseline="0" dirty="0" err="1"/>
              <a:t>purpose</a:t>
            </a:r>
            <a:r>
              <a:rPr lang="nl-NL" baseline="0" dirty="0"/>
              <a:t> of </a:t>
            </a:r>
            <a:r>
              <a:rPr lang="nl-NL" baseline="0" dirty="0" err="1"/>
              <a:t>having</a:t>
            </a:r>
            <a:r>
              <a:rPr lang="nl-NL" baseline="0" dirty="0"/>
              <a:t> impact in smart </a:t>
            </a:r>
            <a:r>
              <a:rPr lang="nl-NL" baseline="0" dirty="0" err="1"/>
              <a:t>cities</a:t>
            </a:r>
            <a:r>
              <a:rPr lang="nl-NL" baseline="0" dirty="0"/>
              <a:t> in </a:t>
            </a:r>
            <a:r>
              <a:rPr lang="nl-NL" baseline="0" dirty="0" err="1"/>
              <a:t>terms</a:t>
            </a:r>
            <a:r>
              <a:rPr lang="nl-NL" baseline="0" dirty="0"/>
              <a:t> of </a:t>
            </a:r>
            <a:r>
              <a:rPr lang="nl-NL" baseline="0" dirty="0" err="1"/>
              <a:t>congestion</a:t>
            </a:r>
            <a:r>
              <a:rPr lang="nl-NL" baseline="0" dirty="0"/>
              <a:t>, </a:t>
            </a:r>
            <a:r>
              <a:rPr lang="nl-NL" baseline="0" dirty="0" err="1"/>
              <a:t>use</a:t>
            </a:r>
            <a:r>
              <a:rPr lang="nl-NL" baseline="0" dirty="0"/>
              <a:t> of </a:t>
            </a:r>
            <a:r>
              <a:rPr lang="nl-NL" baseline="0" dirty="0" err="1"/>
              <a:t>space</a:t>
            </a:r>
            <a:r>
              <a:rPr lang="nl-NL" baseline="0" dirty="0"/>
              <a:t>, clean air, social </a:t>
            </a:r>
            <a:r>
              <a:rPr lang="nl-NL" baseline="0" dirty="0" err="1"/>
              <a:t>inclusion</a:t>
            </a:r>
            <a:r>
              <a:rPr lang="nl-NL" baseline="0" dirty="0"/>
              <a:t> </a:t>
            </a:r>
            <a:r>
              <a:rPr lang="nl-NL" baseline="0" dirty="0" err="1"/>
              <a:t>and</a:t>
            </a:r>
            <a:r>
              <a:rPr lang="nl-NL" baseline="0" dirty="0"/>
              <a:t> </a:t>
            </a:r>
            <a:r>
              <a:rPr lang="nl-NL" baseline="0" dirty="0" err="1"/>
              <a:t>economical</a:t>
            </a:r>
            <a:r>
              <a:rPr lang="nl-NL" baseline="0" dirty="0"/>
              <a:t> </a:t>
            </a:r>
            <a:r>
              <a:rPr lang="nl-NL" baseline="0" dirty="0" err="1"/>
              <a:t>opportunities</a:t>
            </a:r>
            <a:r>
              <a:rPr lang="nl-NL" baseline="0" dirty="0"/>
              <a:t>. These New </a:t>
            </a:r>
            <a:r>
              <a:rPr lang="nl-NL" baseline="0" dirty="0" err="1"/>
              <a:t>Mobility</a:t>
            </a:r>
            <a:r>
              <a:rPr lang="nl-NL" baseline="0" dirty="0"/>
              <a:t> Services </a:t>
            </a:r>
            <a:r>
              <a:rPr lang="nl-NL" baseline="0" dirty="0" err="1"/>
              <a:t>will</a:t>
            </a:r>
            <a:r>
              <a:rPr lang="nl-NL" baseline="0" dirty="0"/>
              <a:t> </a:t>
            </a:r>
            <a:r>
              <a:rPr lang="nl-NL" baseline="0" dirty="0" err="1"/>
              <a:t>be</a:t>
            </a:r>
            <a:r>
              <a:rPr lang="nl-NL" baseline="0" dirty="0"/>
              <a:t> </a:t>
            </a:r>
            <a:r>
              <a:rPr lang="nl-NL" baseline="0" dirty="0" err="1"/>
              <a:t>enabled</a:t>
            </a:r>
            <a:r>
              <a:rPr lang="nl-NL" baseline="0" dirty="0"/>
              <a:t> </a:t>
            </a:r>
            <a:r>
              <a:rPr lang="nl-NL" baseline="0" dirty="0" err="1"/>
              <a:t>by</a:t>
            </a:r>
            <a:r>
              <a:rPr lang="nl-NL" baseline="0" dirty="0"/>
              <a:t> </a:t>
            </a:r>
            <a:r>
              <a:rPr lang="nl-NL" baseline="0" dirty="0" err="1"/>
              <a:t>Mobility</a:t>
            </a:r>
            <a:r>
              <a:rPr lang="nl-NL" baseline="0" dirty="0"/>
              <a:t> as a Service (</a:t>
            </a:r>
            <a:r>
              <a:rPr lang="nl-NL" baseline="0" dirty="0" err="1"/>
              <a:t>MaaS</a:t>
            </a:r>
            <a:r>
              <a:rPr lang="nl-NL" baseline="0" dirty="0"/>
              <a:t>) </a:t>
            </a:r>
            <a:r>
              <a:rPr lang="nl-NL" baseline="0" dirty="0" err="1"/>
              <a:t>and</a:t>
            </a:r>
            <a:r>
              <a:rPr lang="nl-NL" baseline="0" dirty="0"/>
              <a:t> </a:t>
            </a:r>
            <a:r>
              <a:rPr lang="nl-NL" baseline="0" dirty="0" err="1"/>
              <a:t>Connected</a:t>
            </a:r>
            <a:r>
              <a:rPr lang="nl-NL" baseline="0" dirty="0"/>
              <a:t> </a:t>
            </a:r>
            <a:r>
              <a:rPr lang="nl-NL" baseline="0" dirty="0" err="1"/>
              <a:t>Cooperative</a:t>
            </a:r>
            <a:r>
              <a:rPr lang="nl-NL" baseline="0" dirty="0"/>
              <a:t> </a:t>
            </a:r>
            <a:r>
              <a:rPr lang="nl-NL" baseline="0" dirty="0" err="1"/>
              <a:t>Autonous</a:t>
            </a:r>
            <a:r>
              <a:rPr lang="nl-NL" baseline="0" dirty="0"/>
              <a:t> </a:t>
            </a:r>
            <a:r>
              <a:rPr lang="nl-NL" baseline="0" dirty="0" err="1"/>
              <a:t>Mobility</a:t>
            </a:r>
            <a:r>
              <a:rPr lang="nl-NL" baseline="0" dirty="0"/>
              <a:t>. (CCAM). NMS is </a:t>
            </a:r>
            <a:r>
              <a:rPr lang="nl-NL" baseline="0" dirty="0" err="1"/>
              <a:t>all</a:t>
            </a:r>
            <a:r>
              <a:rPr lang="nl-NL" baseline="0" dirty="0"/>
              <a:t> </a:t>
            </a:r>
            <a:r>
              <a:rPr lang="nl-NL" baseline="0" dirty="0" err="1"/>
              <a:t>about</a:t>
            </a:r>
            <a:r>
              <a:rPr lang="nl-NL" baseline="0" dirty="0"/>
              <a:t> learning </a:t>
            </a:r>
            <a:r>
              <a:rPr lang="nl-NL" baseline="0" dirty="0" err="1"/>
              <a:t>by</a:t>
            </a:r>
            <a:r>
              <a:rPr lang="nl-NL" baseline="0" dirty="0"/>
              <a:t> </a:t>
            </a:r>
            <a:r>
              <a:rPr lang="nl-NL" baseline="0" dirty="0" err="1"/>
              <a:t>doing</a:t>
            </a:r>
            <a:r>
              <a:rPr lang="nl-NL" baseline="0" dirty="0"/>
              <a:t> </a:t>
            </a:r>
            <a:r>
              <a:rPr lang="nl-NL" baseline="0" dirty="0" err="1"/>
              <a:t>using</a:t>
            </a:r>
            <a:r>
              <a:rPr lang="nl-NL" baseline="0" dirty="0"/>
              <a:t> social design </a:t>
            </a:r>
            <a:r>
              <a:rPr lang="nl-NL" baseline="0" dirty="0" err="1"/>
              <a:t>concepts</a:t>
            </a:r>
            <a:r>
              <a:rPr lang="nl-NL" baseline="0" dirty="0"/>
              <a:t> </a:t>
            </a:r>
            <a:r>
              <a:rPr lang="nl-NL" baseline="0" dirty="0" err="1"/>
              <a:t>to</a:t>
            </a:r>
            <a:r>
              <a:rPr lang="nl-NL" baseline="0" dirty="0"/>
              <a:t> </a:t>
            </a:r>
            <a:r>
              <a:rPr lang="nl-NL" baseline="0" dirty="0" err="1"/>
              <a:t>involve</a:t>
            </a:r>
            <a:r>
              <a:rPr lang="nl-NL" baseline="0" dirty="0"/>
              <a:t> </a:t>
            </a:r>
            <a:r>
              <a:rPr lang="nl-NL" baseline="0" dirty="0" err="1"/>
              <a:t>all</a:t>
            </a:r>
            <a:r>
              <a:rPr lang="nl-NL" baseline="0" dirty="0"/>
              <a:t> stakeholders. </a:t>
            </a:r>
          </a:p>
          <a:p>
            <a:endParaRPr lang="nl-NL" dirty="0"/>
          </a:p>
        </p:txBody>
      </p:sp>
      <p:sp>
        <p:nvSpPr>
          <p:cNvPr id="4" name="Tijdelijke aanduiding voor dianummer 3"/>
          <p:cNvSpPr>
            <a:spLocks noGrp="1"/>
          </p:cNvSpPr>
          <p:nvPr>
            <p:ph type="sldNum" sz="quarter" idx="10"/>
          </p:nvPr>
        </p:nvSpPr>
        <p:spPr/>
        <p:txBody>
          <a:bodyPr/>
          <a:lstStyle/>
          <a:p>
            <a:fld id="{B46F9A79-93D2-424A-A609-C2E2E155FA49}" type="slidenum">
              <a:rPr lang="en-GB" smtClean="0"/>
              <a:pPr/>
              <a:t>2</a:t>
            </a:fld>
            <a:endParaRPr lang="en-GB"/>
          </a:p>
        </p:txBody>
      </p:sp>
    </p:spTree>
    <p:extLst>
      <p:ext uri="{BB962C8B-B14F-4D97-AF65-F5344CB8AC3E}">
        <p14:creationId xmlns:p14="http://schemas.microsoft.com/office/powerpoint/2010/main" val="1325574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171450" indent="-171450">
              <a:buFontTx/>
              <a:buChar char="-"/>
            </a:pPr>
            <a:r>
              <a:rPr lang="nl-NL" dirty="0"/>
              <a:t>We want </a:t>
            </a:r>
            <a:r>
              <a:rPr lang="nl-NL" dirty="0" err="1"/>
              <a:t>better</a:t>
            </a:r>
            <a:r>
              <a:rPr lang="nl-NL" dirty="0"/>
              <a:t> more</a:t>
            </a:r>
            <a:r>
              <a:rPr lang="nl-NL" baseline="0" dirty="0"/>
              <a:t> </a:t>
            </a:r>
            <a:r>
              <a:rPr lang="nl-NL" baseline="0" dirty="0" err="1"/>
              <a:t>liveable</a:t>
            </a:r>
            <a:r>
              <a:rPr lang="nl-NL" baseline="0" dirty="0"/>
              <a:t> </a:t>
            </a:r>
            <a:r>
              <a:rPr lang="nl-NL" baseline="0" dirty="0" err="1"/>
              <a:t>cities</a:t>
            </a:r>
            <a:r>
              <a:rPr lang="nl-NL" baseline="0" dirty="0"/>
              <a:t> making </a:t>
            </a:r>
            <a:r>
              <a:rPr lang="nl-NL" baseline="0" dirty="0" err="1"/>
              <a:t>use</a:t>
            </a:r>
            <a:r>
              <a:rPr lang="nl-NL" baseline="0" dirty="0"/>
              <a:t> of the </a:t>
            </a:r>
            <a:r>
              <a:rPr lang="nl-NL" baseline="0" dirty="0" err="1"/>
              <a:t>opportunities</a:t>
            </a:r>
            <a:r>
              <a:rPr lang="nl-NL" baseline="0" dirty="0"/>
              <a:t> of </a:t>
            </a:r>
            <a:r>
              <a:rPr lang="nl-NL" baseline="0" dirty="0" err="1"/>
              <a:t>MaaS</a:t>
            </a:r>
            <a:r>
              <a:rPr lang="nl-NL" baseline="0" dirty="0"/>
              <a:t> </a:t>
            </a:r>
            <a:r>
              <a:rPr lang="nl-NL" baseline="0" dirty="0" err="1"/>
              <a:t>and</a:t>
            </a:r>
            <a:r>
              <a:rPr lang="nl-NL" baseline="0" dirty="0"/>
              <a:t> CCAM. We want impact in the </a:t>
            </a:r>
            <a:r>
              <a:rPr lang="nl-NL" baseline="0" dirty="0" err="1"/>
              <a:t>spatial</a:t>
            </a:r>
            <a:r>
              <a:rPr lang="nl-NL" baseline="0" dirty="0"/>
              <a:t>, </a:t>
            </a:r>
            <a:r>
              <a:rPr lang="nl-NL" baseline="0" dirty="0" err="1"/>
              <a:t>mobility</a:t>
            </a:r>
            <a:r>
              <a:rPr lang="nl-NL" baseline="0" dirty="0"/>
              <a:t>, </a:t>
            </a:r>
            <a:r>
              <a:rPr lang="nl-NL" baseline="0" dirty="0" err="1"/>
              <a:t>environmental</a:t>
            </a:r>
            <a:r>
              <a:rPr lang="nl-NL" baseline="0" dirty="0"/>
              <a:t>, social </a:t>
            </a:r>
            <a:r>
              <a:rPr lang="nl-NL" baseline="0" dirty="0" err="1"/>
              <a:t>and</a:t>
            </a:r>
            <a:r>
              <a:rPr lang="nl-NL" baseline="0" dirty="0"/>
              <a:t> </a:t>
            </a:r>
            <a:r>
              <a:rPr lang="nl-NL" baseline="0" dirty="0" err="1"/>
              <a:t>economical</a:t>
            </a:r>
            <a:r>
              <a:rPr lang="nl-NL" baseline="0" dirty="0"/>
              <a:t> domain. </a:t>
            </a:r>
          </a:p>
          <a:p>
            <a:pPr marL="171450" indent="-171450">
              <a:buFontTx/>
              <a:buChar char="-"/>
            </a:pPr>
            <a:r>
              <a:rPr lang="nl-NL" baseline="0" dirty="0"/>
              <a:t>For </a:t>
            </a:r>
            <a:r>
              <a:rPr lang="nl-NL" baseline="0" dirty="0" err="1"/>
              <a:t>now</a:t>
            </a:r>
            <a:r>
              <a:rPr lang="nl-NL" baseline="0" dirty="0"/>
              <a:t> we focus on medium </a:t>
            </a:r>
            <a:r>
              <a:rPr lang="nl-NL" baseline="0" dirty="0" err="1"/>
              <a:t>sized</a:t>
            </a:r>
            <a:r>
              <a:rPr lang="nl-NL" baseline="0" dirty="0"/>
              <a:t> </a:t>
            </a:r>
            <a:r>
              <a:rPr lang="nl-NL" baseline="0" dirty="0" err="1"/>
              <a:t>cities</a:t>
            </a:r>
            <a:r>
              <a:rPr lang="nl-NL" baseline="0" dirty="0"/>
              <a:t>, </a:t>
            </a:r>
            <a:r>
              <a:rPr lang="nl-NL" baseline="0" dirty="0" err="1"/>
              <a:t>defined</a:t>
            </a:r>
            <a:r>
              <a:rPr lang="nl-NL" baseline="0" dirty="0"/>
              <a:t> as without public transport rail </a:t>
            </a:r>
            <a:r>
              <a:rPr lang="nl-NL" baseline="0" dirty="0" err="1"/>
              <a:t>infrastructure</a:t>
            </a:r>
            <a:r>
              <a:rPr lang="nl-NL" baseline="0" dirty="0"/>
              <a:t> </a:t>
            </a:r>
            <a:r>
              <a:rPr lang="nl-NL" baseline="0" dirty="0" err="1"/>
              <a:t>like</a:t>
            </a:r>
            <a:r>
              <a:rPr lang="nl-NL" baseline="0" dirty="0"/>
              <a:t> tram </a:t>
            </a:r>
            <a:r>
              <a:rPr lang="nl-NL" baseline="0" dirty="0" err="1"/>
              <a:t>and</a:t>
            </a:r>
            <a:r>
              <a:rPr lang="nl-NL" baseline="0" dirty="0"/>
              <a:t> metro. </a:t>
            </a:r>
            <a:r>
              <a:rPr lang="nl-NL" baseline="0" dirty="0" err="1"/>
              <a:t>Like</a:t>
            </a:r>
            <a:r>
              <a:rPr lang="nl-NL" baseline="0" dirty="0"/>
              <a:t> </a:t>
            </a:r>
            <a:r>
              <a:rPr lang="nl-NL" baseline="0" dirty="0" err="1"/>
              <a:t>BrabantStad</a:t>
            </a:r>
            <a:r>
              <a:rPr lang="nl-NL" baseline="0" dirty="0"/>
              <a:t>. NMS has more </a:t>
            </a:r>
            <a:r>
              <a:rPr lang="nl-NL" baseline="0" dirty="0" err="1"/>
              <a:t>added</a:t>
            </a:r>
            <a:r>
              <a:rPr lang="nl-NL" baseline="0" dirty="0"/>
              <a:t> </a:t>
            </a:r>
            <a:r>
              <a:rPr lang="nl-NL" baseline="0" dirty="0" err="1"/>
              <a:t>value</a:t>
            </a:r>
            <a:r>
              <a:rPr lang="nl-NL" baseline="0" dirty="0"/>
              <a:t> in these </a:t>
            </a:r>
            <a:r>
              <a:rPr lang="nl-NL" baseline="0" dirty="0" err="1"/>
              <a:t>less</a:t>
            </a:r>
            <a:r>
              <a:rPr lang="nl-NL" baseline="0" dirty="0"/>
              <a:t> </a:t>
            </a:r>
            <a:r>
              <a:rPr lang="nl-NL" baseline="0" dirty="0" err="1"/>
              <a:t>dense</a:t>
            </a:r>
            <a:r>
              <a:rPr lang="nl-NL" baseline="0" dirty="0"/>
              <a:t> </a:t>
            </a:r>
            <a:r>
              <a:rPr lang="nl-NL" baseline="0" dirty="0" err="1"/>
              <a:t>metropolitan</a:t>
            </a:r>
            <a:r>
              <a:rPr lang="nl-NL" baseline="0" dirty="0"/>
              <a:t> </a:t>
            </a:r>
            <a:r>
              <a:rPr lang="nl-NL" baseline="0" dirty="0" err="1"/>
              <a:t>areas</a:t>
            </a:r>
            <a:r>
              <a:rPr lang="nl-NL" baseline="0" dirty="0"/>
              <a:t>. </a:t>
            </a:r>
          </a:p>
          <a:p>
            <a:pPr marL="171450" indent="-171450">
              <a:buFontTx/>
              <a:buChar char="-"/>
            </a:pPr>
            <a:r>
              <a:rPr lang="nl-NL" baseline="0" dirty="0"/>
              <a:t>The </a:t>
            </a:r>
            <a:r>
              <a:rPr lang="nl-NL" baseline="0" dirty="0" err="1"/>
              <a:t>challenges</a:t>
            </a:r>
            <a:r>
              <a:rPr lang="nl-NL" baseline="0" dirty="0"/>
              <a:t> </a:t>
            </a:r>
            <a:r>
              <a:rPr lang="nl-NL" baseline="0" dirty="0" err="1"/>
              <a:t>can</a:t>
            </a:r>
            <a:r>
              <a:rPr lang="nl-NL" baseline="0" dirty="0"/>
              <a:t> </a:t>
            </a:r>
            <a:r>
              <a:rPr lang="nl-NL" baseline="0" dirty="0" err="1"/>
              <a:t>be</a:t>
            </a:r>
            <a:r>
              <a:rPr lang="nl-NL" baseline="0" dirty="0"/>
              <a:t> </a:t>
            </a:r>
            <a:r>
              <a:rPr lang="nl-NL" baseline="0" dirty="0" err="1"/>
              <a:t>summarized</a:t>
            </a:r>
            <a:r>
              <a:rPr lang="nl-NL" baseline="0" dirty="0"/>
              <a:t> as building a learning </a:t>
            </a:r>
            <a:r>
              <a:rPr lang="nl-NL" baseline="0" dirty="0" err="1"/>
              <a:t>by</a:t>
            </a:r>
            <a:r>
              <a:rPr lang="nl-NL" baseline="0" dirty="0"/>
              <a:t> </a:t>
            </a:r>
            <a:r>
              <a:rPr lang="nl-NL" baseline="0" dirty="0" err="1"/>
              <a:t>doing</a:t>
            </a:r>
            <a:r>
              <a:rPr lang="nl-NL" baseline="0" dirty="0"/>
              <a:t> </a:t>
            </a:r>
            <a:r>
              <a:rPr lang="nl-NL" baseline="0" dirty="0" err="1"/>
              <a:t>ecosystem</a:t>
            </a:r>
            <a:r>
              <a:rPr lang="nl-NL" baseline="0" dirty="0"/>
              <a:t> in </a:t>
            </a:r>
            <a:r>
              <a:rPr lang="nl-NL" baseline="0" dirty="0" err="1"/>
              <a:t>which</a:t>
            </a:r>
            <a:r>
              <a:rPr lang="nl-NL" baseline="0" dirty="0"/>
              <a:t> </a:t>
            </a:r>
            <a:r>
              <a:rPr lang="nl-NL" baseline="0" dirty="0" err="1"/>
              <a:t>all</a:t>
            </a:r>
            <a:r>
              <a:rPr lang="nl-NL" baseline="0" dirty="0"/>
              <a:t> stakeholders are </a:t>
            </a:r>
            <a:r>
              <a:rPr lang="nl-NL" baseline="0" dirty="0" err="1"/>
              <a:t>involved</a:t>
            </a:r>
            <a:r>
              <a:rPr lang="nl-NL" baseline="0" dirty="0"/>
              <a:t> </a:t>
            </a:r>
            <a:r>
              <a:rPr lang="nl-NL" baseline="0" dirty="0" err="1"/>
              <a:t>working</a:t>
            </a:r>
            <a:r>
              <a:rPr lang="nl-NL" baseline="0" dirty="0"/>
              <a:t> </a:t>
            </a:r>
            <a:r>
              <a:rPr lang="nl-NL" baseline="0" dirty="0" err="1"/>
              <a:t>with</a:t>
            </a:r>
            <a:r>
              <a:rPr lang="nl-NL" baseline="0" dirty="0"/>
              <a:t> design thinking </a:t>
            </a:r>
            <a:r>
              <a:rPr lang="nl-NL" baseline="0" dirty="0" err="1"/>
              <a:t>and</a:t>
            </a:r>
            <a:r>
              <a:rPr lang="nl-NL" baseline="0" dirty="0"/>
              <a:t> social design </a:t>
            </a:r>
            <a:r>
              <a:rPr lang="nl-NL" baseline="0" dirty="0" err="1"/>
              <a:t>concepts</a:t>
            </a:r>
            <a:r>
              <a:rPr lang="nl-NL" baseline="0" dirty="0"/>
              <a:t> </a:t>
            </a:r>
            <a:r>
              <a:rPr lang="nl-NL" baseline="0" dirty="0" err="1"/>
              <a:t>to</a:t>
            </a:r>
            <a:r>
              <a:rPr lang="nl-NL" baseline="0" dirty="0"/>
              <a:t> have impact in real life in European </a:t>
            </a:r>
            <a:r>
              <a:rPr lang="nl-NL" baseline="0" dirty="0" err="1"/>
              <a:t>cities</a:t>
            </a:r>
            <a:r>
              <a:rPr lang="nl-NL" baseline="0" dirty="0"/>
              <a:t>. </a:t>
            </a:r>
            <a:endParaRPr lang="nl-NL" dirty="0"/>
          </a:p>
        </p:txBody>
      </p:sp>
      <p:sp>
        <p:nvSpPr>
          <p:cNvPr id="4" name="Tijdelijke aanduiding voor dianummer 3"/>
          <p:cNvSpPr>
            <a:spLocks noGrp="1"/>
          </p:cNvSpPr>
          <p:nvPr>
            <p:ph type="sldNum" sz="quarter" idx="10"/>
          </p:nvPr>
        </p:nvSpPr>
        <p:spPr/>
        <p:txBody>
          <a:bodyPr/>
          <a:lstStyle/>
          <a:p>
            <a:fld id="{B46F9A79-93D2-424A-A609-C2E2E155FA49}" type="slidenum">
              <a:rPr lang="en-GB" smtClean="0"/>
              <a:pPr/>
              <a:t>5</a:t>
            </a:fld>
            <a:endParaRPr lang="en-GB"/>
          </a:p>
        </p:txBody>
      </p:sp>
    </p:spTree>
    <p:extLst>
      <p:ext uri="{BB962C8B-B14F-4D97-AF65-F5344CB8AC3E}">
        <p14:creationId xmlns:p14="http://schemas.microsoft.com/office/powerpoint/2010/main" val="2273092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This</a:t>
            </a:r>
            <a:r>
              <a:rPr lang="nl-NL" dirty="0"/>
              <a:t> is </a:t>
            </a:r>
            <a:r>
              <a:rPr lang="nl-NL" dirty="0" err="1"/>
              <a:t>all</a:t>
            </a:r>
            <a:r>
              <a:rPr lang="nl-NL" dirty="0"/>
              <a:t> </a:t>
            </a:r>
            <a:r>
              <a:rPr lang="nl-NL" dirty="0" err="1"/>
              <a:t>about</a:t>
            </a:r>
            <a:r>
              <a:rPr lang="nl-NL" dirty="0"/>
              <a:t> </a:t>
            </a:r>
            <a:r>
              <a:rPr lang="nl-NL" dirty="0" err="1"/>
              <a:t>better</a:t>
            </a:r>
            <a:r>
              <a:rPr lang="nl-NL" baseline="0" dirty="0"/>
              <a:t> </a:t>
            </a:r>
            <a:r>
              <a:rPr lang="nl-NL" baseline="0" dirty="0" err="1"/>
              <a:t>cities</a:t>
            </a:r>
            <a:r>
              <a:rPr lang="nl-NL" baseline="0" dirty="0"/>
              <a:t>. </a:t>
            </a:r>
            <a:r>
              <a:rPr lang="nl-NL" baseline="0" dirty="0" err="1"/>
              <a:t>Not</a:t>
            </a:r>
            <a:r>
              <a:rPr lang="nl-NL" baseline="0" dirty="0"/>
              <a:t> </a:t>
            </a:r>
            <a:r>
              <a:rPr lang="nl-NL" baseline="0" dirty="0" err="1"/>
              <a:t>about</a:t>
            </a:r>
            <a:r>
              <a:rPr lang="nl-NL" baseline="0" dirty="0"/>
              <a:t> </a:t>
            </a:r>
            <a:r>
              <a:rPr lang="nl-NL" baseline="0" dirty="0" err="1"/>
              <a:t>technology</a:t>
            </a:r>
            <a:r>
              <a:rPr lang="nl-NL" baseline="0" dirty="0"/>
              <a:t> push. We want the </a:t>
            </a:r>
            <a:r>
              <a:rPr lang="nl-NL" baseline="0" dirty="0" err="1"/>
              <a:t>cities</a:t>
            </a:r>
            <a:r>
              <a:rPr lang="nl-NL" baseline="0" dirty="0"/>
              <a:t> </a:t>
            </a:r>
            <a:r>
              <a:rPr lang="nl-NL" baseline="0" dirty="0" err="1"/>
              <a:t>and</a:t>
            </a:r>
            <a:r>
              <a:rPr lang="nl-NL" baseline="0" dirty="0"/>
              <a:t> the </a:t>
            </a:r>
            <a:r>
              <a:rPr lang="nl-NL" baseline="0" dirty="0" err="1"/>
              <a:t>citizens</a:t>
            </a:r>
            <a:r>
              <a:rPr lang="nl-NL" baseline="0" dirty="0"/>
              <a:t> in the drivers </a:t>
            </a:r>
            <a:r>
              <a:rPr lang="nl-NL" baseline="0" dirty="0" err="1"/>
              <a:t>seat</a:t>
            </a:r>
            <a:r>
              <a:rPr lang="nl-NL" baseline="0" dirty="0"/>
              <a:t>:</a:t>
            </a:r>
          </a:p>
          <a:p>
            <a:pPr marL="171450" indent="-171450">
              <a:buFontTx/>
              <a:buChar char="-"/>
            </a:pPr>
            <a:r>
              <a:rPr lang="nl-NL" baseline="0" dirty="0" err="1"/>
              <a:t>better</a:t>
            </a:r>
            <a:r>
              <a:rPr lang="nl-NL" baseline="0" dirty="0"/>
              <a:t> </a:t>
            </a:r>
            <a:r>
              <a:rPr lang="nl-NL" baseline="0" dirty="0" err="1"/>
              <a:t>use</a:t>
            </a:r>
            <a:r>
              <a:rPr lang="nl-NL" baseline="0" dirty="0"/>
              <a:t> of </a:t>
            </a:r>
            <a:r>
              <a:rPr lang="nl-NL" baseline="0" dirty="0" err="1"/>
              <a:t>space</a:t>
            </a:r>
            <a:endParaRPr lang="nl-NL" baseline="0" dirty="0"/>
          </a:p>
          <a:p>
            <a:pPr marL="171450" indent="-171450">
              <a:buFontTx/>
              <a:buChar char="-"/>
            </a:pPr>
            <a:r>
              <a:rPr lang="nl-NL" baseline="0" dirty="0" err="1"/>
              <a:t>better</a:t>
            </a:r>
            <a:r>
              <a:rPr lang="nl-NL" baseline="0" dirty="0"/>
              <a:t> </a:t>
            </a:r>
            <a:r>
              <a:rPr lang="nl-NL" baseline="0" dirty="0" err="1"/>
              <a:t>accessibility</a:t>
            </a:r>
            <a:endParaRPr lang="nl-NL" baseline="0" dirty="0"/>
          </a:p>
          <a:p>
            <a:pPr marL="171450" indent="-171450">
              <a:buFontTx/>
              <a:buChar char="-"/>
            </a:pPr>
            <a:r>
              <a:rPr lang="nl-NL" baseline="0" dirty="0"/>
              <a:t>more </a:t>
            </a:r>
            <a:r>
              <a:rPr lang="nl-NL" baseline="0" dirty="0" err="1"/>
              <a:t>quality</a:t>
            </a:r>
            <a:r>
              <a:rPr lang="nl-NL" baseline="0" dirty="0"/>
              <a:t> of life</a:t>
            </a:r>
          </a:p>
          <a:p>
            <a:pPr marL="171450" indent="-171450">
              <a:buFontTx/>
              <a:buChar char="-"/>
            </a:pPr>
            <a:r>
              <a:rPr lang="nl-NL" baseline="0" dirty="0"/>
              <a:t>clean environment / clean air</a:t>
            </a:r>
          </a:p>
          <a:p>
            <a:pPr marL="171450" indent="-171450">
              <a:buFontTx/>
              <a:buChar char="-"/>
            </a:pPr>
            <a:r>
              <a:rPr lang="nl-NL" baseline="0" dirty="0" err="1"/>
              <a:t>healthier</a:t>
            </a:r>
            <a:r>
              <a:rPr lang="nl-NL" baseline="0" dirty="0"/>
              <a:t> </a:t>
            </a:r>
            <a:r>
              <a:rPr lang="nl-NL" baseline="0" dirty="0" err="1"/>
              <a:t>citizens</a:t>
            </a:r>
            <a:r>
              <a:rPr lang="nl-NL" baseline="0" dirty="0"/>
              <a:t> </a:t>
            </a:r>
            <a:r>
              <a:rPr lang="nl-NL" baseline="0" dirty="0" err="1"/>
              <a:t>because</a:t>
            </a:r>
            <a:r>
              <a:rPr lang="nl-NL" baseline="0" dirty="0"/>
              <a:t> of more </a:t>
            </a:r>
            <a:r>
              <a:rPr lang="nl-NL" baseline="0" dirty="0" err="1"/>
              <a:t>exercise</a:t>
            </a:r>
            <a:endParaRPr lang="nl-NL" baseline="0" dirty="0"/>
          </a:p>
          <a:p>
            <a:pPr marL="171450" indent="-171450">
              <a:buFontTx/>
              <a:buChar char="-"/>
            </a:pPr>
            <a:r>
              <a:rPr lang="nl-NL" baseline="0" dirty="0"/>
              <a:t>social </a:t>
            </a:r>
            <a:r>
              <a:rPr lang="nl-NL" baseline="0" dirty="0" err="1"/>
              <a:t>inclusion</a:t>
            </a:r>
            <a:r>
              <a:rPr lang="nl-NL" baseline="0" dirty="0"/>
              <a:t> </a:t>
            </a:r>
            <a:r>
              <a:rPr lang="nl-NL" baseline="0" dirty="0" err="1"/>
              <a:t>and</a:t>
            </a:r>
            <a:r>
              <a:rPr lang="nl-NL" baseline="0" dirty="0"/>
              <a:t> more </a:t>
            </a:r>
            <a:r>
              <a:rPr lang="nl-NL" baseline="0" dirty="0" err="1"/>
              <a:t>quality</a:t>
            </a:r>
            <a:r>
              <a:rPr lang="nl-NL" baseline="0" dirty="0"/>
              <a:t> of life </a:t>
            </a:r>
            <a:r>
              <a:rPr lang="nl-NL" baseline="0" dirty="0" err="1"/>
              <a:t>for</a:t>
            </a:r>
            <a:r>
              <a:rPr lang="nl-NL" baseline="0" dirty="0"/>
              <a:t> </a:t>
            </a:r>
            <a:r>
              <a:rPr lang="nl-NL" baseline="0" dirty="0" err="1"/>
              <a:t>vulnerable</a:t>
            </a:r>
            <a:r>
              <a:rPr lang="nl-NL" baseline="0" dirty="0"/>
              <a:t> </a:t>
            </a:r>
            <a:r>
              <a:rPr lang="nl-NL" baseline="0" dirty="0" err="1"/>
              <a:t>citizens</a:t>
            </a:r>
            <a:endParaRPr lang="nl-NL" baseline="0" dirty="0"/>
          </a:p>
          <a:p>
            <a:pPr marL="171450" indent="-171450">
              <a:buFontTx/>
              <a:buChar char="-"/>
            </a:pPr>
            <a:r>
              <a:rPr lang="nl-NL" baseline="0" dirty="0"/>
              <a:t>new business </a:t>
            </a:r>
            <a:r>
              <a:rPr lang="nl-NL" baseline="0" dirty="0" err="1"/>
              <a:t>because</a:t>
            </a:r>
            <a:r>
              <a:rPr lang="nl-NL" baseline="0" dirty="0"/>
              <a:t> of NMS</a:t>
            </a:r>
          </a:p>
          <a:p>
            <a:pPr marL="171450" indent="-171450">
              <a:buFontTx/>
              <a:buChar char="-"/>
            </a:pPr>
            <a:r>
              <a:rPr lang="nl-NL" baseline="0" dirty="0"/>
              <a:t>boost </a:t>
            </a:r>
            <a:r>
              <a:rPr lang="nl-NL" baseline="0" dirty="0" err="1"/>
              <a:t>economy</a:t>
            </a:r>
            <a:r>
              <a:rPr lang="nl-NL" baseline="0" dirty="0"/>
              <a:t> in the </a:t>
            </a:r>
            <a:r>
              <a:rPr lang="nl-NL" baseline="0" dirty="0" err="1"/>
              <a:t>improved</a:t>
            </a:r>
            <a:r>
              <a:rPr lang="nl-NL" baseline="0" dirty="0"/>
              <a:t> </a:t>
            </a:r>
            <a:r>
              <a:rPr lang="nl-NL" baseline="0" dirty="0" err="1"/>
              <a:t>cities</a:t>
            </a:r>
            <a:endParaRPr lang="nl-NL" dirty="0"/>
          </a:p>
        </p:txBody>
      </p:sp>
      <p:sp>
        <p:nvSpPr>
          <p:cNvPr id="4" name="Tijdelijke aanduiding voor dianummer 3"/>
          <p:cNvSpPr>
            <a:spLocks noGrp="1"/>
          </p:cNvSpPr>
          <p:nvPr>
            <p:ph type="sldNum" sz="quarter" idx="10"/>
          </p:nvPr>
        </p:nvSpPr>
        <p:spPr/>
        <p:txBody>
          <a:bodyPr/>
          <a:lstStyle/>
          <a:p>
            <a:fld id="{B46F9A79-93D2-424A-A609-C2E2E155FA49}" type="slidenum">
              <a:rPr lang="en-GB" smtClean="0"/>
              <a:pPr/>
              <a:t>6</a:t>
            </a:fld>
            <a:endParaRPr lang="en-GB"/>
          </a:p>
        </p:txBody>
      </p:sp>
    </p:spTree>
    <p:extLst>
      <p:ext uri="{BB962C8B-B14F-4D97-AF65-F5344CB8AC3E}">
        <p14:creationId xmlns:p14="http://schemas.microsoft.com/office/powerpoint/2010/main" val="2580020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We</a:t>
            </a:r>
            <a:r>
              <a:rPr lang="nl-NL" baseline="0" dirty="0"/>
              <a:t> </a:t>
            </a:r>
            <a:r>
              <a:rPr lang="nl-NL" baseline="0" dirty="0" err="1"/>
              <a:t>will</a:t>
            </a:r>
            <a:r>
              <a:rPr lang="nl-NL" baseline="0" dirty="0"/>
              <a:t> </a:t>
            </a:r>
            <a:r>
              <a:rPr lang="nl-NL" baseline="0" dirty="0" err="1"/>
              <a:t>work</a:t>
            </a:r>
            <a:r>
              <a:rPr lang="nl-NL" baseline="0" dirty="0"/>
              <a:t> on: </a:t>
            </a:r>
          </a:p>
          <a:p>
            <a:pPr marL="171450" indent="-171450">
              <a:buFontTx/>
              <a:buChar char="-"/>
            </a:pPr>
            <a:r>
              <a:rPr lang="nl-NL" baseline="0" dirty="0" err="1"/>
              <a:t>Bring</a:t>
            </a:r>
            <a:r>
              <a:rPr lang="nl-NL" baseline="0" dirty="0"/>
              <a:t> </a:t>
            </a:r>
            <a:r>
              <a:rPr lang="nl-NL" baseline="0" dirty="0" err="1"/>
              <a:t>MaaS</a:t>
            </a:r>
            <a:r>
              <a:rPr lang="nl-NL" baseline="0" dirty="0"/>
              <a:t> </a:t>
            </a:r>
            <a:r>
              <a:rPr lang="nl-NL" baseline="0" dirty="0" err="1"/>
              <a:t>and</a:t>
            </a:r>
            <a:r>
              <a:rPr lang="nl-NL" baseline="0" dirty="0"/>
              <a:t> CCAM </a:t>
            </a:r>
            <a:r>
              <a:rPr lang="nl-NL" baseline="0" dirty="0" err="1"/>
              <a:t>together</a:t>
            </a:r>
            <a:r>
              <a:rPr lang="nl-NL" baseline="0" dirty="0"/>
              <a:t> in real life </a:t>
            </a:r>
            <a:r>
              <a:rPr lang="nl-NL" baseline="0" dirty="0" err="1"/>
              <a:t>and</a:t>
            </a:r>
            <a:r>
              <a:rPr lang="nl-NL" baseline="0" dirty="0"/>
              <a:t> make </a:t>
            </a:r>
            <a:r>
              <a:rPr lang="nl-NL" baseline="0" dirty="0" err="1"/>
              <a:t>it</a:t>
            </a:r>
            <a:r>
              <a:rPr lang="nl-NL" baseline="0" dirty="0"/>
              <a:t> </a:t>
            </a:r>
            <a:r>
              <a:rPr lang="nl-NL" baseline="0" dirty="0" err="1"/>
              <a:t>work</a:t>
            </a:r>
            <a:endParaRPr lang="nl-NL" baseline="0" dirty="0"/>
          </a:p>
          <a:p>
            <a:pPr marL="171450" indent="-171450">
              <a:buFontTx/>
              <a:buChar char="-"/>
            </a:pPr>
            <a:r>
              <a:rPr lang="nl-NL" baseline="0" dirty="0"/>
              <a:t>Deal </a:t>
            </a:r>
            <a:r>
              <a:rPr lang="nl-NL" baseline="0" dirty="0" err="1"/>
              <a:t>with</a:t>
            </a:r>
            <a:r>
              <a:rPr lang="nl-NL" baseline="0" dirty="0"/>
              <a:t> </a:t>
            </a:r>
            <a:r>
              <a:rPr lang="nl-NL" baseline="0" dirty="0" err="1"/>
              <a:t>all</a:t>
            </a:r>
            <a:r>
              <a:rPr lang="nl-NL" baseline="0" dirty="0"/>
              <a:t> the data issues </a:t>
            </a:r>
            <a:r>
              <a:rPr lang="nl-NL" baseline="0" dirty="0" err="1"/>
              <a:t>needed</a:t>
            </a:r>
            <a:r>
              <a:rPr lang="nl-NL" baseline="0" dirty="0"/>
              <a:t> </a:t>
            </a:r>
            <a:r>
              <a:rPr lang="nl-NL" baseline="0" dirty="0" err="1"/>
              <a:t>for</a:t>
            </a:r>
            <a:r>
              <a:rPr lang="nl-NL" baseline="0" dirty="0"/>
              <a:t> NMS</a:t>
            </a:r>
          </a:p>
          <a:p>
            <a:pPr marL="171450" indent="-171450">
              <a:buFontTx/>
              <a:buChar char="-"/>
            </a:pPr>
            <a:r>
              <a:rPr lang="nl-NL" baseline="0" dirty="0"/>
              <a:t>Experiment </a:t>
            </a:r>
            <a:r>
              <a:rPr lang="nl-NL" baseline="0" dirty="0" err="1"/>
              <a:t>with</a:t>
            </a:r>
            <a:r>
              <a:rPr lang="nl-NL" baseline="0" dirty="0"/>
              <a:t> private-public </a:t>
            </a:r>
            <a:r>
              <a:rPr lang="nl-NL" baseline="0" dirty="0" err="1"/>
              <a:t>collaboration</a:t>
            </a:r>
            <a:r>
              <a:rPr lang="nl-NL" baseline="0" dirty="0"/>
              <a:t> in new cooperation </a:t>
            </a:r>
            <a:r>
              <a:rPr lang="nl-NL" baseline="0" dirty="0" err="1"/>
              <a:t>models</a:t>
            </a:r>
            <a:endParaRPr lang="nl-NL" baseline="0" dirty="0"/>
          </a:p>
          <a:p>
            <a:pPr marL="171450" indent="-171450">
              <a:buFontTx/>
              <a:buChar char="-"/>
            </a:pPr>
            <a:r>
              <a:rPr lang="nl-NL" baseline="0" dirty="0" err="1"/>
              <a:t>Bring</a:t>
            </a:r>
            <a:r>
              <a:rPr lang="nl-NL" baseline="0" dirty="0"/>
              <a:t> </a:t>
            </a:r>
            <a:r>
              <a:rPr lang="nl-NL" baseline="0" dirty="0" err="1"/>
              <a:t>together</a:t>
            </a:r>
            <a:r>
              <a:rPr lang="nl-NL" baseline="0" dirty="0"/>
              <a:t> </a:t>
            </a:r>
            <a:r>
              <a:rPr lang="nl-NL" baseline="0" dirty="0" err="1"/>
              <a:t>supply</a:t>
            </a:r>
            <a:r>
              <a:rPr lang="nl-NL" baseline="0" dirty="0"/>
              <a:t> </a:t>
            </a:r>
            <a:r>
              <a:rPr lang="nl-NL" baseline="0" dirty="0" err="1"/>
              <a:t>and</a:t>
            </a:r>
            <a:r>
              <a:rPr lang="nl-NL" baseline="0" dirty="0"/>
              <a:t> </a:t>
            </a:r>
            <a:r>
              <a:rPr lang="nl-NL" baseline="0" dirty="0" err="1"/>
              <a:t>demand</a:t>
            </a:r>
            <a:r>
              <a:rPr lang="nl-NL" baseline="0" dirty="0"/>
              <a:t> </a:t>
            </a:r>
            <a:r>
              <a:rPr lang="nl-NL" baseline="0" dirty="0" err="1"/>
              <a:t>and</a:t>
            </a:r>
            <a:r>
              <a:rPr lang="nl-NL" baseline="0" dirty="0"/>
              <a:t> </a:t>
            </a:r>
            <a:r>
              <a:rPr lang="nl-NL" baseline="0" dirty="0" err="1"/>
              <a:t>increase</a:t>
            </a:r>
            <a:r>
              <a:rPr lang="nl-NL" baseline="0" dirty="0"/>
              <a:t> </a:t>
            </a:r>
            <a:r>
              <a:rPr lang="nl-NL" baseline="0" dirty="0" err="1"/>
              <a:t>demand</a:t>
            </a:r>
            <a:endParaRPr lang="nl-NL" baseline="0" dirty="0"/>
          </a:p>
          <a:p>
            <a:pPr marL="171450" indent="-171450">
              <a:buFontTx/>
              <a:buChar char="-"/>
            </a:pPr>
            <a:r>
              <a:rPr lang="nl-NL" baseline="0" dirty="0"/>
              <a:t>We </a:t>
            </a:r>
            <a:r>
              <a:rPr lang="nl-NL" baseline="0" dirty="0" err="1"/>
              <a:t>will</a:t>
            </a:r>
            <a:r>
              <a:rPr lang="nl-NL" baseline="0" dirty="0"/>
              <a:t> </a:t>
            </a:r>
            <a:r>
              <a:rPr lang="nl-NL" baseline="0" dirty="0" err="1"/>
              <a:t>be</a:t>
            </a:r>
            <a:r>
              <a:rPr lang="nl-NL" baseline="0" dirty="0"/>
              <a:t> a European database </a:t>
            </a:r>
            <a:r>
              <a:rPr lang="nl-NL" baseline="0" dirty="0" err="1"/>
              <a:t>for</a:t>
            </a:r>
            <a:r>
              <a:rPr lang="nl-NL" baseline="0" dirty="0"/>
              <a:t> NMS</a:t>
            </a:r>
            <a:endParaRPr lang="nl-NL" dirty="0"/>
          </a:p>
        </p:txBody>
      </p:sp>
      <p:sp>
        <p:nvSpPr>
          <p:cNvPr id="4" name="Tijdelijke aanduiding voor dianummer 3"/>
          <p:cNvSpPr>
            <a:spLocks noGrp="1"/>
          </p:cNvSpPr>
          <p:nvPr>
            <p:ph type="sldNum" sz="quarter" idx="10"/>
          </p:nvPr>
        </p:nvSpPr>
        <p:spPr/>
        <p:txBody>
          <a:bodyPr/>
          <a:lstStyle/>
          <a:p>
            <a:fld id="{B46F9A79-93D2-424A-A609-C2E2E155FA49}" type="slidenum">
              <a:rPr lang="en-GB" smtClean="0"/>
              <a:pPr/>
              <a:t>7</a:t>
            </a:fld>
            <a:endParaRPr lang="en-GB"/>
          </a:p>
        </p:txBody>
      </p:sp>
    </p:spTree>
    <p:extLst>
      <p:ext uri="{BB962C8B-B14F-4D97-AF65-F5344CB8AC3E}">
        <p14:creationId xmlns:p14="http://schemas.microsoft.com/office/powerpoint/2010/main" val="34991583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NMS is different</a:t>
            </a:r>
            <a:r>
              <a:rPr lang="nl-NL" baseline="0" dirty="0"/>
              <a:t> in </a:t>
            </a:r>
            <a:r>
              <a:rPr lang="nl-NL" baseline="0" dirty="0" err="1"/>
              <a:t>terms</a:t>
            </a:r>
            <a:r>
              <a:rPr lang="nl-NL" baseline="0" dirty="0"/>
              <a:t> of approach. Design thinking is </a:t>
            </a:r>
            <a:r>
              <a:rPr lang="nl-NL" baseline="0" dirty="0" err="1"/>
              <a:t>key</a:t>
            </a:r>
            <a:r>
              <a:rPr lang="nl-NL" baseline="0" dirty="0"/>
              <a:t>. We are building real partnership </a:t>
            </a:r>
            <a:r>
              <a:rPr lang="nl-NL" baseline="0" dirty="0" err="1"/>
              <a:t>and</a:t>
            </a:r>
            <a:r>
              <a:rPr lang="nl-NL" baseline="0" dirty="0"/>
              <a:t> community on a European </a:t>
            </a:r>
            <a:r>
              <a:rPr lang="nl-NL" baseline="0" dirty="0" err="1"/>
              <a:t>scale</a:t>
            </a:r>
            <a:r>
              <a:rPr lang="nl-NL" baseline="0" dirty="0"/>
              <a:t> </a:t>
            </a:r>
            <a:r>
              <a:rPr lang="nl-NL" baseline="0" dirty="0" err="1"/>
              <a:t>to</a:t>
            </a:r>
            <a:r>
              <a:rPr lang="nl-NL" baseline="0" dirty="0"/>
              <a:t> make new </a:t>
            </a:r>
            <a:r>
              <a:rPr lang="nl-NL" baseline="0" dirty="0" err="1"/>
              <a:t>mobiltiy</a:t>
            </a:r>
            <a:r>
              <a:rPr lang="nl-NL" baseline="0" dirty="0"/>
              <a:t> services happen. </a:t>
            </a:r>
            <a:r>
              <a:rPr lang="nl-NL" baseline="0" dirty="0" err="1"/>
              <a:t>All</a:t>
            </a:r>
            <a:r>
              <a:rPr lang="nl-NL" baseline="0" dirty="0"/>
              <a:t> stakeholders </a:t>
            </a:r>
            <a:r>
              <a:rPr lang="nl-NL" baseline="0" dirty="0" err="1"/>
              <a:t>will</a:t>
            </a:r>
            <a:r>
              <a:rPr lang="nl-NL" baseline="0" dirty="0"/>
              <a:t> </a:t>
            </a:r>
            <a:r>
              <a:rPr lang="nl-NL" baseline="0" dirty="0" err="1"/>
              <a:t>be</a:t>
            </a:r>
            <a:r>
              <a:rPr lang="nl-NL" baseline="0" dirty="0"/>
              <a:t> </a:t>
            </a:r>
            <a:r>
              <a:rPr lang="nl-NL" baseline="0" dirty="0" err="1"/>
              <a:t>involved</a:t>
            </a:r>
            <a:r>
              <a:rPr lang="nl-NL" baseline="0" dirty="0"/>
              <a:t> </a:t>
            </a:r>
            <a:r>
              <a:rPr lang="nl-NL" baseline="0" dirty="0" err="1"/>
              <a:t>and</a:t>
            </a:r>
            <a:r>
              <a:rPr lang="nl-NL" baseline="0" dirty="0"/>
              <a:t> a </a:t>
            </a:r>
            <a:r>
              <a:rPr lang="nl-NL" baseline="0" dirty="0" err="1"/>
              <a:t>so</a:t>
            </a:r>
            <a:r>
              <a:rPr lang="nl-NL" baseline="0" dirty="0"/>
              <a:t> </a:t>
            </a:r>
            <a:r>
              <a:rPr lang="nl-NL" baseline="0" dirty="0" err="1"/>
              <a:t>called</a:t>
            </a:r>
            <a:r>
              <a:rPr lang="nl-NL" baseline="0" dirty="0"/>
              <a:t> </a:t>
            </a:r>
            <a:r>
              <a:rPr lang="nl-NL" baseline="0" dirty="0" err="1"/>
              <a:t>multi</a:t>
            </a:r>
            <a:r>
              <a:rPr lang="nl-NL" baseline="0" dirty="0"/>
              <a:t> helix </a:t>
            </a:r>
            <a:r>
              <a:rPr lang="nl-NL" baseline="0" dirty="0" err="1"/>
              <a:t>learning</a:t>
            </a:r>
            <a:r>
              <a:rPr lang="nl-NL" baseline="0" dirty="0"/>
              <a:t> </a:t>
            </a:r>
            <a:r>
              <a:rPr lang="nl-NL" baseline="0" dirty="0" err="1"/>
              <a:t>ecosystem</a:t>
            </a:r>
            <a:r>
              <a:rPr lang="nl-NL" baseline="0" dirty="0"/>
              <a:t> </a:t>
            </a:r>
            <a:r>
              <a:rPr lang="nl-NL" baseline="0" dirty="0" err="1"/>
              <a:t>will</a:t>
            </a:r>
            <a:r>
              <a:rPr lang="nl-NL" baseline="0" dirty="0"/>
              <a:t> </a:t>
            </a:r>
            <a:r>
              <a:rPr lang="nl-NL" baseline="0" dirty="0" err="1"/>
              <a:t>be</a:t>
            </a:r>
            <a:r>
              <a:rPr lang="nl-NL" baseline="0" dirty="0"/>
              <a:t> built. </a:t>
            </a:r>
            <a:r>
              <a:rPr lang="nl-NL" baseline="0" dirty="0" err="1"/>
              <a:t>So</a:t>
            </a:r>
            <a:r>
              <a:rPr lang="nl-NL" baseline="0" dirty="0"/>
              <a:t> </a:t>
            </a:r>
            <a:r>
              <a:rPr lang="nl-NL" baseline="0" dirty="0" err="1"/>
              <a:t>not</a:t>
            </a:r>
            <a:r>
              <a:rPr lang="nl-NL" baseline="0" dirty="0"/>
              <a:t> triple helix. </a:t>
            </a:r>
          </a:p>
          <a:p>
            <a:r>
              <a:rPr lang="nl-NL" baseline="0" dirty="0"/>
              <a:t>NMS </a:t>
            </a:r>
            <a:r>
              <a:rPr lang="nl-NL" baseline="0" dirty="0" err="1"/>
              <a:t>entails</a:t>
            </a:r>
            <a:r>
              <a:rPr lang="nl-NL" baseline="0" dirty="0"/>
              <a:t> </a:t>
            </a:r>
            <a:r>
              <a:rPr lang="nl-NL" baseline="0" dirty="0" err="1"/>
              <a:t>existing</a:t>
            </a:r>
            <a:r>
              <a:rPr lang="nl-NL" baseline="0" dirty="0"/>
              <a:t> European </a:t>
            </a:r>
            <a:r>
              <a:rPr lang="nl-NL" baseline="0" dirty="0" err="1"/>
              <a:t>networks</a:t>
            </a:r>
            <a:r>
              <a:rPr lang="nl-NL" baseline="0" dirty="0"/>
              <a:t> we are </a:t>
            </a:r>
            <a:r>
              <a:rPr lang="nl-NL" baseline="0" dirty="0" err="1"/>
              <a:t>already</a:t>
            </a:r>
            <a:r>
              <a:rPr lang="nl-NL" baseline="0" dirty="0"/>
              <a:t> a member of </a:t>
            </a:r>
            <a:r>
              <a:rPr lang="nl-NL" baseline="0" dirty="0" err="1"/>
              <a:t>like</a:t>
            </a:r>
            <a:r>
              <a:rPr lang="nl-NL" baseline="0" dirty="0"/>
              <a:t> Polis, </a:t>
            </a:r>
            <a:r>
              <a:rPr lang="nl-NL" baseline="0" dirty="0" err="1"/>
              <a:t>Eurocities</a:t>
            </a:r>
            <a:r>
              <a:rPr lang="nl-NL" baseline="0" dirty="0"/>
              <a:t>, </a:t>
            </a:r>
            <a:r>
              <a:rPr lang="nl-NL" baseline="0" dirty="0" err="1"/>
              <a:t>MaaS</a:t>
            </a:r>
            <a:r>
              <a:rPr lang="nl-NL" baseline="0" dirty="0"/>
              <a:t> Alliance, ERTICO, C-ITS platform </a:t>
            </a:r>
            <a:r>
              <a:rPr lang="nl-NL" baseline="0" dirty="0" err="1"/>
              <a:t>and</a:t>
            </a:r>
            <a:r>
              <a:rPr lang="nl-NL" baseline="0" dirty="0"/>
              <a:t> AER.</a:t>
            </a:r>
          </a:p>
          <a:p>
            <a:r>
              <a:rPr lang="nl-NL" baseline="0" dirty="0"/>
              <a:t>In NMS we </a:t>
            </a:r>
            <a:r>
              <a:rPr lang="nl-NL" baseline="0" dirty="0" err="1"/>
              <a:t>bring</a:t>
            </a:r>
            <a:r>
              <a:rPr lang="nl-NL" baseline="0" dirty="0"/>
              <a:t> </a:t>
            </a:r>
            <a:r>
              <a:rPr lang="nl-NL" baseline="0" dirty="0" err="1"/>
              <a:t>together</a:t>
            </a:r>
            <a:r>
              <a:rPr lang="nl-NL" baseline="0" dirty="0"/>
              <a:t> </a:t>
            </a:r>
            <a:r>
              <a:rPr lang="nl-NL" baseline="0" dirty="0" err="1"/>
              <a:t>lessons</a:t>
            </a:r>
            <a:r>
              <a:rPr lang="nl-NL" baseline="0" dirty="0"/>
              <a:t> </a:t>
            </a:r>
            <a:r>
              <a:rPr lang="nl-NL" baseline="0" dirty="0" err="1"/>
              <a:t>learned</a:t>
            </a:r>
            <a:r>
              <a:rPr lang="nl-NL" baseline="0" dirty="0"/>
              <a:t> </a:t>
            </a:r>
            <a:r>
              <a:rPr lang="nl-NL" baseline="0" dirty="0" err="1"/>
              <a:t>from</a:t>
            </a:r>
            <a:r>
              <a:rPr lang="nl-NL" baseline="0" dirty="0"/>
              <a:t> </a:t>
            </a:r>
            <a:r>
              <a:rPr lang="nl-NL" baseline="0" dirty="0" err="1"/>
              <a:t>previous</a:t>
            </a:r>
            <a:r>
              <a:rPr lang="nl-NL" baseline="0" dirty="0"/>
              <a:t> pilots, research </a:t>
            </a:r>
            <a:r>
              <a:rPr lang="nl-NL" baseline="0" dirty="0" err="1"/>
              <a:t>and</a:t>
            </a:r>
            <a:r>
              <a:rPr lang="nl-NL" baseline="0" dirty="0"/>
              <a:t> </a:t>
            </a:r>
            <a:r>
              <a:rPr lang="nl-NL" baseline="0" dirty="0" err="1"/>
              <a:t>projects</a:t>
            </a:r>
            <a:r>
              <a:rPr lang="nl-NL" baseline="0" dirty="0"/>
              <a:t>. s</a:t>
            </a:r>
          </a:p>
          <a:p>
            <a:r>
              <a:rPr lang="nl-NL" baseline="0" dirty="0"/>
              <a:t>In the end we </a:t>
            </a:r>
            <a:r>
              <a:rPr lang="nl-NL" baseline="0" dirty="0" err="1"/>
              <a:t>will</a:t>
            </a:r>
            <a:r>
              <a:rPr lang="nl-NL" baseline="0" dirty="0"/>
              <a:t> </a:t>
            </a:r>
            <a:r>
              <a:rPr lang="nl-NL" baseline="0" dirty="0" err="1"/>
              <a:t>realise</a:t>
            </a:r>
            <a:r>
              <a:rPr lang="nl-NL" baseline="0" dirty="0"/>
              <a:t> </a:t>
            </a:r>
            <a:r>
              <a:rPr lang="nl-NL" baseline="0" dirty="0" err="1"/>
              <a:t>projects</a:t>
            </a:r>
            <a:r>
              <a:rPr lang="nl-NL" baseline="0" dirty="0"/>
              <a:t> </a:t>
            </a:r>
            <a:r>
              <a:rPr lang="nl-NL" baseline="0" dirty="0" err="1"/>
              <a:t>like</a:t>
            </a:r>
            <a:r>
              <a:rPr lang="nl-NL" baseline="0" dirty="0"/>
              <a:t> in Horizon2020, CEF </a:t>
            </a:r>
            <a:r>
              <a:rPr lang="nl-NL" baseline="0" dirty="0" err="1"/>
              <a:t>and</a:t>
            </a:r>
            <a:r>
              <a:rPr lang="nl-NL" baseline="0" dirty="0"/>
              <a:t> </a:t>
            </a:r>
            <a:r>
              <a:rPr lang="nl-NL" baseline="0" dirty="0" err="1"/>
              <a:t>others</a:t>
            </a:r>
            <a:r>
              <a:rPr lang="nl-NL" baseline="0" dirty="0"/>
              <a:t>. We have support </a:t>
            </a:r>
            <a:r>
              <a:rPr lang="nl-NL" baseline="0" dirty="0" err="1"/>
              <a:t>from</a:t>
            </a:r>
            <a:r>
              <a:rPr lang="nl-NL" baseline="0" dirty="0"/>
              <a:t> </a:t>
            </a:r>
            <a:r>
              <a:rPr lang="nl-NL" baseline="0" dirty="0" err="1"/>
              <a:t>an</a:t>
            </a:r>
            <a:r>
              <a:rPr lang="nl-NL" baseline="0" dirty="0"/>
              <a:t> investment consultant </a:t>
            </a:r>
            <a:r>
              <a:rPr lang="nl-NL" baseline="0" dirty="0" err="1"/>
              <a:t>to</a:t>
            </a:r>
            <a:r>
              <a:rPr lang="nl-NL" baseline="0" dirty="0"/>
              <a:t> </a:t>
            </a:r>
            <a:r>
              <a:rPr lang="nl-NL" baseline="0" dirty="0" err="1"/>
              <a:t>find</a:t>
            </a:r>
            <a:r>
              <a:rPr lang="nl-NL" baseline="0" dirty="0"/>
              <a:t> </a:t>
            </a:r>
            <a:r>
              <a:rPr lang="nl-NL" baseline="0" dirty="0" err="1"/>
              <a:t>financing</a:t>
            </a:r>
            <a:endParaRPr lang="nl-NL" dirty="0"/>
          </a:p>
        </p:txBody>
      </p:sp>
      <p:sp>
        <p:nvSpPr>
          <p:cNvPr id="4" name="Tijdelijke aanduiding voor dianummer 3"/>
          <p:cNvSpPr>
            <a:spLocks noGrp="1"/>
          </p:cNvSpPr>
          <p:nvPr>
            <p:ph type="sldNum" sz="quarter" idx="10"/>
          </p:nvPr>
        </p:nvSpPr>
        <p:spPr/>
        <p:txBody>
          <a:bodyPr/>
          <a:lstStyle/>
          <a:p>
            <a:fld id="{B46F9A79-93D2-424A-A609-C2E2E155FA49}" type="slidenum">
              <a:rPr lang="en-GB" smtClean="0"/>
              <a:pPr/>
              <a:t>8</a:t>
            </a:fld>
            <a:endParaRPr lang="en-GB"/>
          </a:p>
        </p:txBody>
      </p:sp>
    </p:spTree>
    <p:extLst>
      <p:ext uri="{BB962C8B-B14F-4D97-AF65-F5344CB8AC3E}">
        <p14:creationId xmlns:p14="http://schemas.microsoft.com/office/powerpoint/2010/main" val="33242686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We </a:t>
            </a:r>
            <a:r>
              <a:rPr lang="nl-NL" dirty="0" err="1"/>
              <a:t>need</a:t>
            </a:r>
            <a:r>
              <a:rPr lang="nl-NL" dirty="0"/>
              <a:t> the </a:t>
            </a:r>
            <a:r>
              <a:rPr lang="nl-NL" dirty="0" err="1"/>
              <a:t>wide</a:t>
            </a:r>
            <a:r>
              <a:rPr lang="nl-NL" dirty="0"/>
              <a:t> range of stakeholders:</a:t>
            </a:r>
            <a:r>
              <a:rPr lang="nl-NL" baseline="0" dirty="0"/>
              <a:t> </a:t>
            </a:r>
          </a:p>
          <a:p>
            <a:pPr marL="171450" indent="-171450">
              <a:buFontTx/>
              <a:buChar char="-"/>
            </a:pPr>
            <a:r>
              <a:rPr lang="nl-NL" baseline="0" dirty="0" err="1"/>
              <a:t>local</a:t>
            </a:r>
            <a:r>
              <a:rPr lang="nl-NL" baseline="0" dirty="0"/>
              <a:t>, </a:t>
            </a:r>
            <a:r>
              <a:rPr lang="nl-NL" baseline="0" dirty="0" err="1"/>
              <a:t>regional</a:t>
            </a:r>
            <a:r>
              <a:rPr lang="nl-NL" baseline="0" dirty="0"/>
              <a:t> </a:t>
            </a:r>
            <a:r>
              <a:rPr lang="nl-NL" baseline="0" dirty="0" err="1"/>
              <a:t>and</a:t>
            </a:r>
            <a:r>
              <a:rPr lang="nl-NL" baseline="0" dirty="0"/>
              <a:t> </a:t>
            </a:r>
            <a:r>
              <a:rPr lang="nl-NL" baseline="0" dirty="0" err="1"/>
              <a:t>national</a:t>
            </a:r>
            <a:r>
              <a:rPr lang="nl-NL" baseline="0" dirty="0"/>
              <a:t> </a:t>
            </a:r>
            <a:r>
              <a:rPr lang="nl-NL" baseline="0" dirty="0" err="1"/>
              <a:t>governments</a:t>
            </a:r>
            <a:endParaRPr lang="nl-NL" baseline="0" dirty="0"/>
          </a:p>
          <a:p>
            <a:pPr marL="171450" indent="-171450">
              <a:buFontTx/>
              <a:buChar char="-"/>
            </a:pPr>
            <a:r>
              <a:rPr lang="nl-NL" baseline="0" dirty="0" err="1"/>
              <a:t>Industry</a:t>
            </a:r>
            <a:r>
              <a:rPr lang="nl-NL" baseline="0" dirty="0"/>
              <a:t> in </a:t>
            </a:r>
            <a:r>
              <a:rPr lang="nl-NL" baseline="0" dirty="0" err="1"/>
              <a:t>all</a:t>
            </a:r>
            <a:r>
              <a:rPr lang="nl-NL" baseline="0" dirty="0"/>
              <a:t> </a:t>
            </a:r>
            <a:r>
              <a:rPr lang="nl-NL" baseline="0" dirty="0" err="1"/>
              <a:t>its</a:t>
            </a:r>
            <a:r>
              <a:rPr lang="nl-NL" baseline="0" dirty="0"/>
              <a:t> </a:t>
            </a:r>
            <a:r>
              <a:rPr lang="nl-NL" baseline="0" dirty="0" err="1"/>
              <a:t>diversity</a:t>
            </a:r>
            <a:endParaRPr lang="nl-NL" dirty="0"/>
          </a:p>
        </p:txBody>
      </p:sp>
      <p:sp>
        <p:nvSpPr>
          <p:cNvPr id="4" name="Tijdelijke aanduiding voor dianummer 3"/>
          <p:cNvSpPr>
            <a:spLocks noGrp="1"/>
          </p:cNvSpPr>
          <p:nvPr>
            <p:ph type="sldNum" sz="quarter" idx="10"/>
          </p:nvPr>
        </p:nvSpPr>
        <p:spPr/>
        <p:txBody>
          <a:bodyPr/>
          <a:lstStyle/>
          <a:p>
            <a:fld id="{B46F9A79-93D2-424A-A609-C2E2E155FA49}" type="slidenum">
              <a:rPr lang="en-GB" smtClean="0"/>
              <a:pPr/>
              <a:t>9</a:t>
            </a:fld>
            <a:endParaRPr lang="en-GB"/>
          </a:p>
        </p:txBody>
      </p:sp>
    </p:spTree>
    <p:extLst>
      <p:ext uri="{BB962C8B-B14F-4D97-AF65-F5344CB8AC3E}">
        <p14:creationId xmlns:p14="http://schemas.microsoft.com/office/powerpoint/2010/main" val="26661357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171450" indent="-171450">
              <a:buFontTx/>
              <a:buChar char="-"/>
            </a:pPr>
            <a:r>
              <a:rPr lang="nl-NL" dirty="0"/>
              <a:t>Insurance</a:t>
            </a:r>
            <a:r>
              <a:rPr lang="nl-NL" baseline="0" dirty="0"/>
              <a:t> companies</a:t>
            </a:r>
          </a:p>
          <a:p>
            <a:pPr marL="171450" indent="-171450">
              <a:buFontTx/>
              <a:buChar char="-"/>
            </a:pPr>
            <a:r>
              <a:rPr lang="nl-NL" baseline="0" dirty="0"/>
              <a:t>Research</a:t>
            </a:r>
          </a:p>
          <a:p>
            <a:pPr marL="171450" indent="-171450">
              <a:buFontTx/>
              <a:buChar char="-"/>
            </a:pPr>
            <a:r>
              <a:rPr lang="nl-NL" baseline="0" dirty="0" err="1"/>
              <a:t>Civil</a:t>
            </a:r>
            <a:r>
              <a:rPr lang="nl-NL" baseline="0" dirty="0"/>
              <a:t> society </a:t>
            </a:r>
            <a:r>
              <a:rPr lang="nl-NL" baseline="0" dirty="0" err="1"/>
              <a:t>and</a:t>
            </a:r>
            <a:r>
              <a:rPr lang="nl-NL" baseline="0" dirty="0"/>
              <a:t> end users</a:t>
            </a:r>
          </a:p>
          <a:p>
            <a:pPr marL="171450" indent="-171450">
              <a:buFontTx/>
              <a:buChar char="-"/>
            </a:pPr>
            <a:r>
              <a:rPr lang="nl-NL" baseline="0" dirty="0" err="1"/>
              <a:t>Financers</a:t>
            </a:r>
            <a:endParaRPr lang="nl-NL" baseline="0" dirty="0"/>
          </a:p>
          <a:p>
            <a:pPr marL="171450" indent="-171450">
              <a:buFontTx/>
              <a:buChar char="-"/>
            </a:pPr>
            <a:r>
              <a:rPr lang="nl-NL" baseline="0" dirty="0"/>
              <a:t>European </a:t>
            </a:r>
            <a:r>
              <a:rPr lang="nl-NL" baseline="0" dirty="0" err="1"/>
              <a:t>networks</a:t>
            </a:r>
            <a:endParaRPr lang="nl-NL" dirty="0"/>
          </a:p>
        </p:txBody>
      </p:sp>
      <p:sp>
        <p:nvSpPr>
          <p:cNvPr id="4" name="Tijdelijke aanduiding voor dianummer 3"/>
          <p:cNvSpPr>
            <a:spLocks noGrp="1"/>
          </p:cNvSpPr>
          <p:nvPr>
            <p:ph type="sldNum" sz="quarter" idx="10"/>
          </p:nvPr>
        </p:nvSpPr>
        <p:spPr/>
        <p:txBody>
          <a:bodyPr/>
          <a:lstStyle/>
          <a:p>
            <a:fld id="{B46F9A79-93D2-424A-A609-C2E2E155FA49}" type="slidenum">
              <a:rPr lang="en-GB" smtClean="0"/>
              <a:pPr/>
              <a:t>10</a:t>
            </a:fld>
            <a:endParaRPr lang="en-GB"/>
          </a:p>
        </p:txBody>
      </p:sp>
    </p:spTree>
    <p:extLst>
      <p:ext uri="{BB962C8B-B14F-4D97-AF65-F5344CB8AC3E}">
        <p14:creationId xmlns:p14="http://schemas.microsoft.com/office/powerpoint/2010/main" val="15741300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Workplan</a:t>
            </a:r>
            <a:r>
              <a:rPr lang="nl-NL" baseline="0" dirty="0"/>
              <a:t> is </a:t>
            </a:r>
            <a:r>
              <a:rPr lang="nl-NL" baseline="0" dirty="0" err="1"/>
              <a:t>simply</a:t>
            </a:r>
            <a:r>
              <a:rPr lang="nl-NL" baseline="0" dirty="0"/>
              <a:t>:</a:t>
            </a:r>
          </a:p>
          <a:p>
            <a:pPr marL="171450" indent="-171450">
              <a:buFontTx/>
              <a:buChar char="-"/>
            </a:pPr>
            <a:r>
              <a:rPr lang="nl-NL" baseline="0" dirty="0" err="1"/>
              <a:t>Mapping</a:t>
            </a:r>
            <a:r>
              <a:rPr lang="nl-NL" baseline="0" dirty="0"/>
              <a:t> </a:t>
            </a:r>
            <a:r>
              <a:rPr lang="nl-NL" baseline="0" dirty="0" err="1"/>
              <a:t>what</a:t>
            </a:r>
            <a:r>
              <a:rPr lang="nl-NL" baseline="0" dirty="0"/>
              <a:t> </a:t>
            </a:r>
            <a:r>
              <a:rPr lang="nl-NL" baseline="0" dirty="0" err="1"/>
              <a:t>exists</a:t>
            </a:r>
            <a:endParaRPr lang="nl-NL" baseline="0" dirty="0"/>
          </a:p>
          <a:p>
            <a:pPr marL="171450" indent="-171450">
              <a:buFontTx/>
              <a:buChar char="-"/>
            </a:pPr>
            <a:r>
              <a:rPr lang="nl-NL" baseline="0" dirty="0"/>
              <a:t>Spread the </a:t>
            </a:r>
            <a:r>
              <a:rPr lang="nl-NL" baseline="0" dirty="0" err="1"/>
              <a:t>news</a:t>
            </a:r>
            <a:r>
              <a:rPr lang="nl-NL" baseline="0" dirty="0"/>
              <a:t> </a:t>
            </a:r>
            <a:r>
              <a:rPr lang="nl-NL" baseline="0" dirty="0" err="1"/>
              <a:t>and</a:t>
            </a:r>
            <a:r>
              <a:rPr lang="nl-NL" baseline="0" dirty="0"/>
              <a:t> </a:t>
            </a:r>
            <a:r>
              <a:rPr lang="nl-NL" baseline="0" dirty="0" err="1"/>
              <a:t>tell</a:t>
            </a:r>
            <a:r>
              <a:rPr lang="nl-NL" baseline="0" dirty="0"/>
              <a:t> the story</a:t>
            </a:r>
          </a:p>
          <a:p>
            <a:pPr marL="171450" indent="-171450">
              <a:buFontTx/>
              <a:buChar char="-"/>
            </a:pPr>
            <a:r>
              <a:rPr lang="nl-NL" baseline="0" dirty="0"/>
              <a:t>Building the partnership</a:t>
            </a:r>
          </a:p>
          <a:p>
            <a:pPr marL="171450" indent="-171450">
              <a:buFontTx/>
              <a:buChar char="-"/>
            </a:pPr>
            <a:r>
              <a:rPr lang="nl-NL" baseline="0" dirty="0" err="1"/>
              <a:t>Decide</a:t>
            </a:r>
            <a:r>
              <a:rPr lang="nl-NL" baseline="0" dirty="0"/>
              <a:t> </a:t>
            </a:r>
            <a:r>
              <a:rPr lang="nl-NL" baseline="0" dirty="0" err="1"/>
              <a:t>about</a:t>
            </a:r>
            <a:r>
              <a:rPr lang="nl-NL" baseline="0" dirty="0"/>
              <a:t> focus </a:t>
            </a:r>
            <a:r>
              <a:rPr lang="nl-NL" baseline="0" dirty="0" err="1"/>
              <a:t>and</a:t>
            </a:r>
            <a:r>
              <a:rPr lang="nl-NL" baseline="0" dirty="0"/>
              <a:t> concrete action</a:t>
            </a:r>
          </a:p>
          <a:p>
            <a:pPr marL="171450" indent="-171450">
              <a:buFontTx/>
              <a:buChar char="-"/>
            </a:pPr>
            <a:r>
              <a:rPr lang="nl-NL" baseline="0" dirty="0" err="1"/>
              <a:t>Develop</a:t>
            </a:r>
            <a:r>
              <a:rPr lang="nl-NL" baseline="0" dirty="0"/>
              <a:t> </a:t>
            </a:r>
            <a:r>
              <a:rPr lang="nl-NL" baseline="0" dirty="0" err="1"/>
              <a:t>and</a:t>
            </a:r>
            <a:r>
              <a:rPr lang="nl-NL" baseline="0" dirty="0"/>
              <a:t> </a:t>
            </a:r>
            <a:r>
              <a:rPr lang="nl-NL" baseline="0" dirty="0" err="1"/>
              <a:t>implement</a:t>
            </a:r>
            <a:r>
              <a:rPr lang="nl-NL" baseline="0" dirty="0"/>
              <a:t> </a:t>
            </a:r>
            <a:r>
              <a:rPr lang="nl-NL" baseline="0" dirty="0" err="1"/>
              <a:t>projects</a:t>
            </a:r>
            <a:endParaRPr lang="nl-NL" baseline="0" dirty="0"/>
          </a:p>
          <a:p>
            <a:pPr marL="0" indent="0">
              <a:buFontTx/>
              <a:buNone/>
            </a:pPr>
            <a:endParaRPr lang="nl-NL" baseline="0" dirty="0"/>
          </a:p>
          <a:p>
            <a:pPr marL="171450" indent="-171450">
              <a:buFontTx/>
              <a:buChar char="-"/>
            </a:pPr>
            <a:endParaRPr lang="nl-NL" dirty="0"/>
          </a:p>
        </p:txBody>
      </p:sp>
      <p:sp>
        <p:nvSpPr>
          <p:cNvPr id="4" name="Tijdelijke aanduiding voor dianummer 3"/>
          <p:cNvSpPr>
            <a:spLocks noGrp="1"/>
          </p:cNvSpPr>
          <p:nvPr>
            <p:ph type="sldNum" sz="quarter" idx="10"/>
          </p:nvPr>
        </p:nvSpPr>
        <p:spPr/>
        <p:txBody>
          <a:bodyPr/>
          <a:lstStyle/>
          <a:p>
            <a:fld id="{B46F9A79-93D2-424A-A609-C2E2E155FA49}" type="slidenum">
              <a:rPr lang="en-GB" smtClean="0"/>
              <a:pPr/>
              <a:t>11</a:t>
            </a:fld>
            <a:endParaRPr lang="en-GB"/>
          </a:p>
        </p:txBody>
      </p:sp>
    </p:spTree>
    <p:extLst>
      <p:ext uri="{BB962C8B-B14F-4D97-AF65-F5344CB8AC3E}">
        <p14:creationId xmlns:p14="http://schemas.microsoft.com/office/powerpoint/2010/main" val="14534931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blipFill dpi="0" rotWithShape="1">
          <a:blip r:embed="rId2" cstate="screen">
            <a:alphaModFix amt="42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2556167"/>
            <a:ext cx="9144000" cy="956469"/>
          </a:xfrm>
          <a:prstGeom prst="rect">
            <a:avLst/>
          </a:prstGeom>
          <a:ln>
            <a:solidFill>
              <a:srgbClr val="03A0CD"/>
            </a:solidFill>
          </a:ln>
        </p:spPr>
        <p:txBody>
          <a:bodyPr anchor="ctr">
            <a:normAutofit/>
          </a:bodyPr>
          <a:lstStyle>
            <a:lvl1pPr algn="ctr">
              <a:defRPr sz="3000"/>
            </a:lvl1pPr>
          </a:lstStyle>
          <a:p>
            <a:r>
              <a:rPr lang="es-ES"/>
              <a:t>Haga clic para modificar el estilo de título del patrón</a:t>
            </a:r>
          </a:p>
        </p:txBody>
      </p:sp>
      <p:sp>
        <p:nvSpPr>
          <p:cNvPr id="3" name="Subtítulo 2"/>
          <p:cNvSpPr>
            <a:spLocks noGrp="1"/>
          </p:cNvSpPr>
          <p:nvPr>
            <p:ph type="subTitle" idx="1"/>
          </p:nvPr>
        </p:nvSpPr>
        <p:spPr>
          <a:xfrm>
            <a:off x="1524000" y="3512634"/>
            <a:ext cx="9144000" cy="1310684"/>
          </a:xfrm>
        </p:spPr>
        <p:txBody>
          <a:bodyPr anchor="ctr">
            <a:normAutofit/>
          </a:bodyPr>
          <a:lstStyle>
            <a:lvl1pPr marL="0" indent="0" algn="ctr">
              <a:buNone/>
              <a:defRPr sz="2000">
                <a:solidFill>
                  <a:srgbClr val="40404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Haga clic para modificar el estilo de subtítulo del patrón</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83858" y="-395058"/>
            <a:ext cx="4738073" cy="3604423"/>
          </a:xfrm>
          <a:prstGeom prst="rect">
            <a:avLst/>
          </a:prstGeom>
        </p:spPr>
      </p:pic>
    </p:spTree>
    <p:extLst>
      <p:ext uri="{BB962C8B-B14F-4D97-AF65-F5344CB8AC3E}">
        <p14:creationId xmlns:p14="http://schemas.microsoft.com/office/powerpoint/2010/main" val="1808318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Índice">
    <p:bg>
      <p:bgPr>
        <a:blipFill dpi="0" rotWithShape="1">
          <a:blip r:embed="rId2" cstate="screen">
            <a:alphaModFix amt="18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Marcador de texto 6"/>
          <p:cNvSpPr>
            <a:spLocks noGrp="1"/>
          </p:cNvSpPr>
          <p:nvPr>
            <p:ph type="body" sz="quarter" idx="10"/>
          </p:nvPr>
        </p:nvSpPr>
        <p:spPr>
          <a:xfrm>
            <a:off x="655093" y="1160060"/>
            <a:ext cx="10959152" cy="5145206"/>
          </a:xfrm>
        </p:spPr>
        <p:txBody>
          <a:bodyPr/>
          <a:lstStyle>
            <a:lvl1pPr algn="just">
              <a:defRPr/>
            </a:lvl1pPr>
            <a:lvl2pPr algn="just">
              <a:defRPr/>
            </a:lvl2pPr>
            <a:lvl3pPr algn="just">
              <a:defRPr/>
            </a:lvl3pPr>
            <a:lvl4pPr algn="just">
              <a:defRPr/>
            </a:lvl4pPr>
            <a:lvl5pPr algn="just">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Rectángulo"/>
          <p:cNvSpPr/>
          <p:nvPr userDrawn="1"/>
        </p:nvSpPr>
        <p:spPr>
          <a:xfrm>
            <a:off x="0" y="-3689"/>
            <a:ext cx="12192000" cy="678604"/>
          </a:xfrm>
          <a:prstGeom prst="rect">
            <a:avLst/>
          </a:prstGeom>
          <a:solidFill>
            <a:srgbClr val="404040">
              <a:alpha val="50000"/>
            </a:srgbClr>
          </a:solidFill>
        </p:spPr>
        <p:txBody>
          <a:bodyPr vert="horz" lIns="91440" tIns="45720" rIns="540000" bIns="45720" rtlCol="0" anchor="ctr">
            <a:normAutofit/>
          </a:bodyPr>
          <a:lstStyle/>
          <a:p>
            <a:pPr algn="r">
              <a:lnSpc>
                <a:spcPct val="90000"/>
              </a:lnSpc>
              <a:spcBef>
                <a:spcPct val="0"/>
              </a:spcBef>
            </a:pPr>
            <a:endParaRPr lang="es-ES" sz="2400" b="1" dirty="0">
              <a:solidFill>
                <a:prstClr val="white"/>
              </a:solidFill>
              <a:latin typeface="Georgia" panose="02040502050405020303" pitchFamily="18" charset="0"/>
            </a:endParaRPr>
          </a:p>
        </p:txBody>
      </p:sp>
      <p:sp>
        <p:nvSpPr>
          <p:cNvPr id="8" name="Título 9"/>
          <p:cNvSpPr>
            <a:spLocks noGrp="1"/>
          </p:cNvSpPr>
          <p:nvPr>
            <p:ph type="title"/>
          </p:nvPr>
        </p:nvSpPr>
        <p:spPr>
          <a:xfrm>
            <a:off x="2" y="-12173"/>
            <a:ext cx="12191999" cy="671939"/>
          </a:xfrm>
          <a:noFill/>
        </p:spPr>
        <p:txBody>
          <a:bodyPr rIns="540000"/>
          <a:lstStyle>
            <a:lvl1pPr>
              <a:defRPr>
                <a:latin typeface="Georgia" panose="02040502050405020303" pitchFamily="18" charset="0"/>
              </a:defRPr>
            </a:lvl1pPr>
          </a:lstStyle>
          <a:p>
            <a:r>
              <a:rPr lang="es-ES" dirty="0"/>
              <a:t>Haga clic para modificar el estilo de título del patrón</a:t>
            </a: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134470"/>
            <a:ext cx="1339273" cy="1339273"/>
          </a:xfrm>
          <a:prstGeom prst="rect">
            <a:avLst/>
          </a:prstGeom>
        </p:spPr>
      </p:pic>
    </p:spTree>
    <p:extLst>
      <p:ext uri="{BB962C8B-B14F-4D97-AF65-F5344CB8AC3E}">
        <p14:creationId xmlns:p14="http://schemas.microsoft.com/office/powerpoint/2010/main" val="1040608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2" name="1 Rectángulo"/>
          <p:cNvSpPr/>
          <p:nvPr userDrawn="1"/>
        </p:nvSpPr>
        <p:spPr>
          <a:xfrm>
            <a:off x="0" y="-3689"/>
            <a:ext cx="12192000" cy="678604"/>
          </a:xfrm>
          <a:prstGeom prst="rect">
            <a:avLst/>
          </a:prstGeom>
          <a:solidFill>
            <a:srgbClr val="404040">
              <a:alpha val="50000"/>
            </a:srgbClr>
          </a:solidFill>
        </p:spPr>
        <p:txBody>
          <a:bodyPr vert="horz" lIns="91440" tIns="45720" rIns="540000" bIns="45720" rtlCol="0" anchor="ctr">
            <a:normAutofit/>
          </a:bodyPr>
          <a:lstStyle/>
          <a:p>
            <a:pPr algn="r">
              <a:lnSpc>
                <a:spcPct val="90000"/>
              </a:lnSpc>
              <a:spcBef>
                <a:spcPct val="0"/>
              </a:spcBef>
            </a:pPr>
            <a:endParaRPr lang="es-ES" sz="2400" b="1">
              <a:solidFill>
                <a:prstClr val="white"/>
              </a:solidFill>
              <a:latin typeface="Calibri Light" panose="020F0302020204030204"/>
            </a:endParaRPr>
          </a:p>
        </p:txBody>
      </p:sp>
      <p:sp>
        <p:nvSpPr>
          <p:cNvPr id="10" name="Título 9"/>
          <p:cNvSpPr>
            <a:spLocks noGrp="1"/>
          </p:cNvSpPr>
          <p:nvPr>
            <p:ph type="title"/>
          </p:nvPr>
        </p:nvSpPr>
        <p:spPr>
          <a:xfrm>
            <a:off x="2" y="-12173"/>
            <a:ext cx="12191999" cy="671939"/>
          </a:xfrm>
          <a:noFill/>
        </p:spPr>
        <p:txBody>
          <a:bodyPr rIns="540000">
            <a:normAutofit/>
          </a:bodyPr>
          <a:lstStyle>
            <a:lvl1pPr>
              <a:defRPr sz="2400">
                <a:latin typeface="Georgia" panose="02040502050405020303" pitchFamily="18" charset="0"/>
              </a:defRPr>
            </a:lvl1pPr>
          </a:lstStyle>
          <a:p>
            <a:r>
              <a:rPr lang="es-ES" dirty="0"/>
              <a:t>Haga clic para modificar el estilo de título del patrón</a:t>
            </a:r>
          </a:p>
        </p:txBody>
      </p:sp>
      <p:sp>
        <p:nvSpPr>
          <p:cNvPr id="3" name="Marcador de contenido 2"/>
          <p:cNvSpPr>
            <a:spLocks noGrp="1"/>
          </p:cNvSpPr>
          <p:nvPr>
            <p:ph idx="1"/>
          </p:nvPr>
        </p:nvSpPr>
        <p:spPr/>
        <p:txBody>
          <a:bodyPr/>
          <a:lstStyle>
            <a:lvl1pPr algn="just">
              <a:defRPr/>
            </a:lvl1pPr>
            <a:lvl2pPr algn="just">
              <a:defRPr/>
            </a:lvl2pPr>
            <a:lvl3pPr algn="just">
              <a:defRPr/>
            </a:lvl3pPr>
            <a:lvl4pPr algn="just">
              <a:defRPr/>
            </a:lvl4pPr>
            <a:lvl5pPr algn="just">
              <a:defRPr/>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8" name="Marcador de número de diapositiva 7"/>
          <p:cNvSpPr>
            <a:spLocks noGrp="1"/>
          </p:cNvSpPr>
          <p:nvPr>
            <p:ph type="sldNum" sz="quarter" idx="10"/>
          </p:nvPr>
        </p:nvSpPr>
        <p:spPr>
          <a:xfrm>
            <a:off x="11723423" y="6492877"/>
            <a:ext cx="468000" cy="365125"/>
          </a:xfrm>
          <a:ln w="6350"/>
        </p:spPr>
        <p:txBody>
          <a:bodyPr/>
          <a:lstStyle/>
          <a:p>
            <a:fld id="{B3B12BAB-457F-44B3-98AA-C26EBE3D43E5}" type="slidenum">
              <a:rPr lang="es-ES" smtClean="0"/>
              <a:pPr/>
              <a:t>‹#›</a:t>
            </a:fld>
            <a:endParaRPr lang="es-ES" dirty="0"/>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34470"/>
            <a:ext cx="1339273" cy="1339273"/>
          </a:xfrm>
          <a:prstGeom prst="rect">
            <a:avLst/>
          </a:prstGeom>
        </p:spPr>
      </p:pic>
    </p:spTree>
    <p:extLst>
      <p:ext uri="{BB962C8B-B14F-4D97-AF65-F5344CB8AC3E}">
        <p14:creationId xmlns:p14="http://schemas.microsoft.com/office/powerpoint/2010/main" val="1733329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blipFill dpi="0" rotWithShape="1">
          <a:blip r:embed="rId2" cstate="screen">
            <a:alphaModFix amt="42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1851" y="3466531"/>
            <a:ext cx="10515600" cy="1095944"/>
          </a:xfrm>
          <a:prstGeom prst="rect">
            <a:avLst/>
          </a:prstGeom>
          <a:ln>
            <a:solidFill>
              <a:srgbClr val="03A0CD"/>
            </a:solidFill>
          </a:ln>
        </p:spPr>
        <p:txBody>
          <a:bodyPr anchor="b">
            <a:normAutofit/>
          </a:bodyPr>
          <a:lstStyle>
            <a:lvl1pPr algn="just">
              <a:defRPr sz="3000"/>
            </a:lvl1pPr>
          </a:lstStyle>
          <a:p>
            <a:r>
              <a:rPr lang="es-ES"/>
              <a:t>Haga clic para modificar el estilo de título del patrón</a:t>
            </a:r>
          </a:p>
        </p:txBody>
      </p:sp>
      <p:sp>
        <p:nvSpPr>
          <p:cNvPr id="3" name="Marcador de texto 2"/>
          <p:cNvSpPr>
            <a:spLocks noGrp="1"/>
          </p:cNvSpPr>
          <p:nvPr>
            <p:ph type="body" idx="1"/>
          </p:nvPr>
        </p:nvSpPr>
        <p:spPr>
          <a:xfrm>
            <a:off x="831851" y="4589465"/>
            <a:ext cx="10515600" cy="1500187"/>
          </a:xfrm>
        </p:spPr>
        <p:txBody>
          <a:bodyPr>
            <a:normAutofit/>
          </a:bodyPr>
          <a:lstStyle>
            <a:lvl1pPr marL="0" indent="0" algn="just">
              <a:buNone/>
              <a:defRPr sz="3000">
                <a:solidFill>
                  <a:srgbClr val="03A0CD"/>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Tree>
    <p:extLst>
      <p:ext uri="{BB962C8B-B14F-4D97-AF65-F5344CB8AC3E}">
        <p14:creationId xmlns:p14="http://schemas.microsoft.com/office/powerpoint/2010/main" val="4293058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551596" y="1460310"/>
            <a:ext cx="5288400" cy="4831308"/>
          </a:xfrm>
        </p:spPr>
        <p:txBody>
          <a:bodyPr/>
          <a:lstStyle>
            <a:lvl1pPr algn="just">
              <a:defRPr/>
            </a:lvl1pPr>
            <a:lvl2pPr algn="just">
              <a:defRPr/>
            </a:lvl2pPr>
            <a:lvl3pPr algn="just">
              <a:defRPr/>
            </a:lvl3pPr>
            <a:lvl4pPr algn="just">
              <a:defRPr/>
            </a:lvl4pPr>
            <a:lvl5pPr algn="just">
              <a:defRPr/>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Marcador de contenido 3"/>
          <p:cNvSpPr>
            <a:spLocks noGrp="1"/>
          </p:cNvSpPr>
          <p:nvPr>
            <p:ph sz="half" idx="2"/>
          </p:nvPr>
        </p:nvSpPr>
        <p:spPr>
          <a:xfrm>
            <a:off x="6335975" y="1460310"/>
            <a:ext cx="5288400" cy="4831308"/>
          </a:xfrm>
        </p:spPr>
        <p:txBody>
          <a:bodyPr/>
          <a:lstStyle>
            <a:lvl1pPr algn="just">
              <a:defRPr/>
            </a:lvl1pPr>
            <a:lvl2pPr algn="just">
              <a:defRPr/>
            </a:lvl2pPr>
            <a:lvl3pPr algn="just">
              <a:defRPr/>
            </a:lvl3pPr>
            <a:lvl4pPr algn="just">
              <a:defRPr/>
            </a:lvl4pPr>
            <a:lvl5pPr algn="just">
              <a:defRPr/>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9" name="Marcador de número de diapositiva 8"/>
          <p:cNvSpPr>
            <a:spLocks noGrp="1"/>
          </p:cNvSpPr>
          <p:nvPr>
            <p:ph type="sldNum" sz="quarter" idx="10"/>
          </p:nvPr>
        </p:nvSpPr>
        <p:spPr/>
        <p:txBody>
          <a:bodyPr/>
          <a:lstStyle/>
          <a:p>
            <a:fld id="{B3B12BAB-457F-44B3-98AA-C26EBE3D43E5}" type="slidenum">
              <a:rPr lang="es-ES" smtClean="0"/>
              <a:pPr/>
              <a:t>‹#›</a:t>
            </a:fld>
            <a:endParaRPr lang="es-ES"/>
          </a:p>
        </p:txBody>
      </p:sp>
      <p:sp>
        <p:nvSpPr>
          <p:cNvPr id="18" name="17 Rectángulo"/>
          <p:cNvSpPr/>
          <p:nvPr userDrawn="1"/>
        </p:nvSpPr>
        <p:spPr>
          <a:xfrm>
            <a:off x="0" y="-3689"/>
            <a:ext cx="12192000" cy="678604"/>
          </a:xfrm>
          <a:prstGeom prst="rect">
            <a:avLst/>
          </a:prstGeom>
          <a:solidFill>
            <a:srgbClr val="404040">
              <a:alpha val="50000"/>
            </a:srgbClr>
          </a:solidFill>
        </p:spPr>
        <p:txBody>
          <a:bodyPr vert="horz" lIns="91440" tIns="45720" rIns="540000" bIns="45720" rtlCol="0" anchor="ctr">
            <a:normAutofit/>
          </a:bodyPr>
          <a:lstStyle/>
          <a:p>
            <a:pPr algn="r">
              <a:lnSpc>
                <a:spcPct val="90000"/>
              </a:lnSpc>
              <a:spcBef>
                <a:spcPct val="0"/>
              </a:spcBef>
            </a:pPr>
            <a:endParaRPr lang="es-ES" sz="2000" b="1">
              <a:solidFill>
                <a:prstClr val="white"/>
              </a:solidFill>
              <a:latin typeface="Calibri Light" panose="020F0302020204030204"/>
            </a:endParaRPr>
          </a:p>
        </p:txBody>
      </p:sp>
      <p:sp>
        <p:nvSpPr>
          <p:cNvPr id="19" name="Título 9"/>
          <p:cNvSpPr>
            <a:spLocks noGrp="1"/>
          </p:cNvSpPr>
          <p:nvPr>
            <p:ph type="title"/>
          </p:nvPr>
        </p:nvSpPr>
        <p:spPr>
          <a:xfrm>
            <a:off x="2" y="-12173"/>
            <a:ext cx="12191999" cy="671939"/>
          </a:xfrm>
          <a:noFill/>
        </p:spPr>
        <p:txBody>
          <a:bodyPr rIns="540000">
            <a:normAutofit/>
          </a:bodyPr>
          <a:lstStyle>
            <a:lvl1pPr>
              <a:defRPr sz="2800">
                <a:latin typeface="Georgia" panose="02040502050405020303" pitchFamily="18" charset="0"/>
              </a:defRPr>
            </a:lvl1pPr>
          </a:lstStyle>
          <a:p>
            <a:r>
              <a:rPr lang="es-ES" dirty="0"/>
              <a:t>Haga clic para modificar el estilo de título del patrón</a:t>
            </a: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34470"/>
            <a:ext cx="1339273" cy="1339273"/>
          </a:xfrm>
          <a:prstGeom prst="rect">
            <a:avLst/>
          </a:prstGeom>
        </p:spPr>
      </p:pic>
    </p:spTree>
    <p:extLst>
      <p:ext uri="{BB962C8B-B14F-4D97-AF65-F5344CB8AC3E}">
        <p14:creationId xmlns:p14="http://schemas.microsoft.com/office/powerpoint/2010/main" val="2018009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641445" y="1105467"/>
            <a:ext cx="5145207" cy="567084"/>
          </a:xfrm>
          <a:solidFill>
            <a:srgbClr val="03A0CD"/>
          </a:solidFill>
          <a:ln>
            <a:solidFill>
              <a:srgbClr val="03A0CD"/>
            </a:solidFill>
          </a:ln>
        </p:spPr>
        <p:txBody>
          <a:bodyPr anchor="ctr">
            <a:normAutofit/>
          </a:bodyPr>
          <a:lstStyle>
            <a:lvl1pPr marL="0" indent="0" algn="just">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Haga clic para modificar el estilo de texto del patrón</a:t>
            </a:r>
          </a:p>
        </p:txBody>
      </p:sp>
      <p:sp>
        <p:nvSpPr>
          <p:cNvPr id="4" name="Marcador de contenido 3"/>
          <p:cNvSpPr>
            <a:spLocks noGrp="1"/>
          </p:cNvSpPr>
          <p:nvPr>
            <p:ph sz="half" idx="2"/>
          </p:nvPr>
        </p:nvSpPr>
        <p:spPr>
          <a:xfrm>
            <a:off x="641445" y="1672551"/>
            <a:ext cx="5145207" cy="4646362"/>
          </a:xfrm>
        </p:spPr>
        <p:txBody>
          <a:bodyPr/>
          <a:lstStyle>
            <a:lvl1pPr algn="just">
              <a:defRPr/>
            </a:lvl1pPr>
            <a:lvl2pPr algn="just">
              <a:defRPr/>
            </a:lvl2pPr>
            <a:lvl3pPr algn="just">
              <a:defRPr/>
            </a:lvl3pPr>
            <a:lvl4pPr algn="just">
              <a:defRPr/>
            </a:lvl4pPr>
            <a:lvl5pPr algn="just">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6335976" y="1105467"/>
            <a:ext cx="5288400" cy="567084"/>
          </a:xfrm>
          <a:solidFill>
            <a:srgbClr val="03A0CD"/>
          </a:solidFill>
          <a:ln>
            <a:solidFill>
              <a:srgbClr val="03A0CD"/>
            </a:solidFill>
          </a:ln>
        </p:spPr>
        <p:txBody>
          <a:bodyPr anchor="ctr">
            <a:normAutofit/>
          </a:bodyPr>
          <a:lstStyle>
            <a:lvl1pPr marL="0" indent="0" algn="just">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Haga clic para modificar el estilo de texto del patrón</a:t>
            </a:r>
          </a:p>
        </p:txBody>
      </p:sp>
      <p:sp>
        <p:nvSpPr>
          <p:cNvPr id="6" name="Marcador de contenido 5"/>
          <p:cNvSpPr>
            <a:spLocks noGrp="1"/>
          </p:cNvSpPr>
          <p:nvPr>
            <p:ph sz="quarter" idx="4"/>
          </p:nvPr>
        </p:nvSpPr>
        <p:spPr>
          <a:xfrm>
            <a:off x="6335976" y="1672551"/>
            <a:ext cx="5288400" cy="4646362"/>
          </a:xfrm>
        </p:spPr>
        <p:txBody>
          <a:bodyPr/>
          <a:lstStyle>
            <a:lvl1pPr algn="just">
              <a:defRPr/>
            </a:lvl1pPr>
            <a:lvl2pPr algn="just">
              <a:defRPr/>
            </a:lvl2pPr>
            <a:lvl3pPr algn="just">
              <a:defRPr/>
            </a:lvl3pPr>
            <a:lvl4pPr algn="just">
              <a:defRPr/>
            </a:lvl4pPr>
            <a:lvl5pPr algn="just">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11" name="Marcador de número de diapositiva 10"/>
          <p:cNvSpPr>
            <a:spLocks noGrp="1"/>
          </p:cNvSpPr>
          <p:nvPr>
            <p:ph type="sldNum" sz="quarter" idx="10"/>
          </p:nvPr>
        </p:nvSpPr>
        <p:spPr/>
        <p:txBody>
          <a:bodyPr/>
          <a:lstStyle/>
          <a:p>
            <a:fld id="{B3B12BAB-457F-44B3-98AA-C26EBE3D43E5}" type="slidenum">
              <a:rPr lang="es-ES" smtClean="0"/>
              <a:pPr/>
              <a:t>‹#›</a:t>
            </a:fld>
            <a:endParaRPr lang="es-ES"/>
          </a:p>
        </p:txBody>
      </p:sp>
      <p:sp>
        <p:nvSpPr>
          <p:cNvPr id="13" name="Título 9"/>
          <p:cNvSpPr>
            <a:spLocks noGrp="1"/>
          </p:cNvSpPr>
          <p:nvPr>
            <p:ph type="title"/>
          </p:nvPr>
        </p:nvSpPr>
        <p:spPr>
          <a:xfrm>
            <a:off x="2" y="-12173"/>
            <a:ext cx="12191999" cy="671939"/>
          </a:xfrm>
          <a:noFill/>
        </p:spPr>
        <p:txBody>
          <a:bodyPr rIns="540000"/>
          <a:lstStyle/>
          <a:p>
            <a:r>
              <a:rPr lang="es-ES" dirty="0"/>
              <a:t>Haga clic para modificar el estilo de título del patrón</a:t>
            </a: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34470"/>
            <a:ext cx="1339273" cy="1339273"/>
          </a:xfrm>
          <a:prstGeom prst="rect">
            <a:avLst/>
          </a:prstGeom>
          <a:ln>
            <a:solidFill>
              <a:schemeClr val="bg1"/>
            </a:solidFill>
          </a:ln>
        </p:spPr>
      </p:pic>
    </p:spTree>
    <p:extLst>
      <p:ext uri="{BB962C8B-B14F-4D97-AF65-F5344CB8AC3E}">
        <p14:creationId xmlns:p14="http://schemas.microsoft.com/office/powerpoint/2010/main" val="4250047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7798" y="987425"/>
            <a:ext cx="4555391" cy="582614"/>
          </a:xfrm>
          <a:prstGeom prst="rect">
            <a:avLst/>
          </a:prstGeom>
          <a:solidFill>
            <a:srgbClr val="03A0CD"/>
          </a:solidFill>
          <a:ln>
            <a:solidFill>
              <a:srgbClr val="03A0CD"/>
            </a:solidFill>
          </a:ln>
        </p:spPr>
        <p:txBody>
          <a:bodyPr anchor="b">
            <a:normAutofit/>
          </a:bodyPr>
          <a:lstStyle>
            <a:lvl1pPr algn="just">
              <a:defRPr sz="1800"/>
            </a:lvl1pPr>
          </a:lstStyle>
          <a:p>
            <a:r>
              <a:rPr lang="es-ES" dirty="0"/>
              <a:t>Haga clic para modificar el estilo de título del patrón</a:t>
            </a:r>
          </a:p>
        </p:txBody>
      </p:sp>
      <p:sp>
        <p:nvSpPr>
          <p:cNvPr id="3" name="Marcador de contenido 2"/>
          <p:cNvSpPr>
            <a:spLocks noGrp="1"/>
          </p:cNvSpPr>
          <p:nvPr>
            <p:ph idx="1"/>
          </p:nvPr>
        </p:nvSpPr>
        <p:spPr>
          <a:xfrm>
            <a:off x="5469793" y="987426"/>
            <a:ext cx="6172200" cy="5317841"/>
          </a:xfrm>
        </p:spPr>
        <p:txBody>
          <a:bodyPr>
            <a:normAutofit/>
          </a:bodyPr>
          <a:lstStyle>
            <a:lvl1pPr algn="just">
              <a:defRPr sz="1600"/>
            </a:lvl1pPr>
            <a:lvl2pPr algn="just">
              <a:defRPr sz="1600"/>
            </a:lvl2pPr>
            <a:lvl3pPr algn="just">
              <a:defRPr sz="1600"/>
            </a:lvl3pPr>
            <a:lvl4pPr algn="just">
              <a:defRPr sz="1600"/>
            </a:lvl4pPr>
            <a:lvl5pPr algn="just">
              <a:defRPr sz="1600"/>
            </a:lvl5pPr>
            <a:lvl6pPr>
              <a:defRPr sz="2000"/>
            </a:lvl6pPr>
            <a:lvl7pPr>
              <a:defRPr sz="2000"/>
            </a:lvl7pPr>
            <a:lvl8pPr>
              <a:defRPr sz="2000"/>
            </a:lvl8pPr>
            <a:lvl9pPr>
              <a:defRPr sz="2000"/>
            </a:lvl9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9" name="Marcador de contenido 2"/>
          <p:cNvSpPr>
            <a:spLocks noGrp="1"/>
          </p:cNvSpPr>
          <p:nvPr>
            <p:ph idx="13"/>
          </p:nvPr>
        </p:nvSpPr>
        <p:spPr>
          <a:xfrm>
            <a:off x="627798" y="1570039"/>
            <a:ext cx="4555391" cy="4715118"/>
          </a:xfrm>
        </p:spPr>
        <p:txBody>
          <a:bodyPr>
            <a:normAutofit/>
          </a:bodyPr>
          <a:lstStyle>
            <a:lvl1pPr algn="just">
              <a:defRPr sz="1600"/>
            </a:lvl1pPr>
            <a:lvl2pPr algn="just">
              <a:defRPr sz="1600"/>
            </a:lvl2pPr>
            <a:lvl3pPr algn="just">
              <a:defRPr sz="1600"/>
            </a:lvl3pPr>
            <a:lvl4pPr algn="just">
              <a:defRPr sz="1600"/>
            </a:lvl4pPr>
            <a:lvl5pPr algn="just">
              <a:defRPr sz="1600"/>
            </a:lvl5pPr>
            <a:lvl6pPr>
              <a:defRPr sz="2000"/>
            </a:lvl6pPr>
            <a:lvl7pPr>
              <a:defRPr sz="2000"/>
            </a:lvl7pPr>
            <a:lvl8pPr>
              <a:defRPr sz="2000"/>
            </a:lvl8pPr>
            <a:lvl9pPr>
              <a:defRPr sz="2000"/>
            </a:lvl9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10" name="Marcador de número de diapositiva 9"/>
          <p:cNvSpPr>
            <a:spLocks noGrp="1"/>
          </p:cNvSpPr>
          <p:nvPr>
            <p:ph type="sldNum" sz="quarter" idx="14"/>
          </p:nvPr>
        </p:nvSpPr>
        <p:spPr/>
        <p:txBody>
          <a:bodyPr/>
          <a:lstStyle/>
          <a:p>
            <a:fld id="{B3B12BAB-457F-44B3-98AA-C26EBE3D43E5}" type="slidenum">
              <a:rPr lang="es-ES" smtClean="0"/>
              <a:pPr/>
              <a:t>‹#›</a:t>
            </a:fld>
            <a:endParaRPr lang="es-ES"/>
          </a:p>
        </p:txBody>
      </p:sp>
      <p:sp>
        <p:nvSpPr>
          <p:cNvPr id="7" name="6 Rectángulo"/>
          <p:cNvSpPr/>
          <p:nvPr userDrawn="1"/>
        </p:nvSpPr>
        <p:spPr>
          <a:xfrm>
            <a:off x="0" y="-3689"/>
            <a:ext cx="12192000" cy="678604"/>
          </a:xfrm>
          <a:prstGeom prst="rect">
            <a:avLst/>
          </a:prstGeom>
          <a:solidFill>
            <a:srgbClr val="404040">
              <a:alpha val="50000"/>
            </a:srgbClr>
          </a:solidFill>
        </p:spPr>
        <p:txBody>
          <a:bodyPr vert="horz" lIns="91440" tIns="45720" rIns="540000" bIns="45720" rtlCol="0" anchor="ctr">
            <a:normAutofit/>
          </a:bodyPr>
          <a:lstStyle/>
          <a:p>
            <a:pPr algn="r">
              <a:lnSpc>
                <a:spcPct val="90000"/>
              </a:lnSpc>
              <a:spcBef>
                <a:spcPct val="0"/>
              </a:spcBef>
            </a:pPr>
            <a:endParaRPr lang="es-ES" sz="2000" b="1">
              <a:solidFill>
                <a:prstClr val="white"/>
              </a:solidFill>
              <a:latin typeface="Calibri Light" panose="020F0302020204030204"/>
            </a:endParaRPr>
          </a:p>
        </p:txBody>
      </p:sp>
      <p:sp>
        <p:nvSpPr>
          <p:cNvPr id="11" name="Título 9"/>
          <p:cNvSpPr txBox="1">
            <a:spLocks/>
          </p:cNvSpPr>
          <p:nvPr userDrawn="1"/>
        </p:nvSpPr>
        <p:spPr>
          <a:xfrm>
            <a:off x="2" y="-12173"/>
            <a:ext cx="12191999" cy="671939"/>
          </a:xfrm>
          <a:prstGeom prst="rect">
            <a:avLst/>
          </a:prstGeom>
          <a:noFill/>
        </p:spPr>
        <p:txBody>
          <a:bodyPr vert="horz" lIns="91440" tIns="45720" rIns="540000" bIns="45720" rtlCol="0" anchor="ctr">
            <a:normAutofit/>
          </a:bodyPr>
          <a:lstStyle>
            <a:lvl1pPr algn="r" defTabSz="914400" rtl="0" eaLnBrk="1" latinLnBrk="0" hangingPunct="1">
              <a:lnSpc>
                <a:spcPct val="90000"/>
              </a:lnSpc>
              <a:spcBef>
                <a:spcPct val="0"/>
              </a:spcBef>
              <a:buNone/>
              <a:defRPr sz="2000" b="1" kern="1200">
                <a:solidFill>
                  <a:schemeClr val="bg1"/>
                </a:solidFill>
                <a:latin typeface="+mj-lt"/>
                <a:ea typeface="+mj-ea"/>
                <a:cs typeface="+mj-cs"/>
              </a:defRPr>
            </a:lvl1pPr>
          </a:lstStyle>
          <a:p>
            <a:r>
              <a:rPr lang="es-ES" sz="2400" dirty="0">
                <a:solidFill>
                  <a:prstClr val="white"/>
                </a:solidFill>
                <a:latin typeface="Georgia" panose="02040502050405020303" pitchFamily="18" charset="0"/>
              </a:rPr>
              <a:t>Haga clic para modificar el estilo de título del patrón</a:t>
            </a:r>
          </a:p>
        </p:txBody>
      </p:sp>
      <p:pic>
        <p:nvPicPr>
          <p:cNvPr id="13" name="Bild 7" descr="Smart Cities and Communities Original Logo.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9588" y="29667"/>
            <a:ext cx="902237" cy="725114"/>
          </a:xfrm>
          <a:prstGeom prst="rect">
            <a:avLst/>
          </a:prstGeom>
        </p:spPr>
      </p:pic>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840" y="-277413"/>
            <a:ext cx="1431369" cy="1431369"/>
          </a:xfrm>
          <a:prstGeom prst="rect">
            <a:avLst/>
          </a:prstGeom>
          <a:ln>
            <a:solidFill>
              <a:schemeClr val="bg1"/>
            </a:solidFill>
          </a:ln>
        </p:spPr>
      </p:pic>
    </p:spTree>
    <p:extLst>
      <p:ext uri="{BB962C8B-B14F-4D97-AF65-F5344CB8AC3E}">
        <p14:creationId xmlns:p14="http://schemas.microsoft.com/office/powerpoint/2010/main" val="3308370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586855" y="987426"/>
            <a:ext cx="4598133" cy="568421"/>
          </a:xfrm>
          <a:prstGeom prst="rect">
            <a:avLst/>
          </a:prstGeom>
          <a:solidFill>
            <a:srgbClr val="03A0CD"/>
          </a:solidFill>
          <a:ln>
            <a:solidFill>
              <a:srgbClr val="03A0CD"/>
            </a:solidFill>
          </a:ln>
        </p:spPr>
        <p:txBody>
          <a:bodyPr anchor="b">
            <a:noAutofit/>
          </a:bodyPr>
          <a:lstStyle>
            <a:lvl1pPr algn="just">
              <a:defRPr sz="1800"/>
            </a:lvl1pPr>
          </a:lstStyle>
          <a:p>
            <a:r>
              <a:rPr lang="es-ES" dirty="0"/>
              <a:t>Haga clic para modificar el estilo de título del patrón</a:t>
            </a:r>
          </a:p>
        </p:txBody>
      </p:sp>
      <p:sp>
        <p:nvSpPr>
          <p:cNvPr id="3" name="Marcador de posición de imagen 2"/>
          <p:cNvSpPr>
            <a:spLocks noGrp="1"/>
          </p:cNvSpPr>
          <p:nvPr>
            <p:ph type="pic" idx="1"/>
          </p:nvPr>
        </p:nvSpPr>
        <p:spPr>
          <a:xfrm>
            <a:off x="5497089" y="973779"/>
            <a:ext cx="6171748" cy="5331489"/>
          </a:xfrm>
        </p:spPr>
        <p:txBody>
          <a:bodyPr>
            <a:normAutofit/>
          </a:bodyPr>
          <a:lstStyle>
            <a:lvl1pPr marL="0" indent="0" algn="just">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9" name="Marcador de contenido 2"/>
          <p:cNvSpPr>
            <a:spLocks noGrp="1"/>
          </p:cNvSpPr>
          <p:nvPr>
            <p:ph idx="13"/>
          </p:nvPr>
        </p:nvSpPr>
        <p:spPr>
          <a:xfrm>
            <a:off x="586855" y="1542197"/>
            <a:ext cx="4598133" cy="4748136"/>
          </a:xfrm>
        </p:spPr>
        <p:txBody>
          <a:bodyPr>
            <a:normAutofit/>
          </a:bodyPr>
          <a:lstStyle>
            <a:lvl1pPr algn="just">
              <a:defRPr sz="1600"/>
            </a:lvl1pPr>
            <a:lvl2pPr algn="just">
              <a:defRPr sz="1600"/>
            </a:lvl2pPr>
            <a:lvl3pPr algn="just">
              <a:defRPr sz="1600"/>
            </a:lvl3pPr>
            <a:lvl4pPr algn="just">
              <a:defRPr sz="1600"/>
            </a:lvl4pPr>
            <a:lvl5pPr algn="just">
              <a:defRPr sz="1600"/>
            </a:lvl5pPr>
            <a:lvl6pPr>
              <a:defRPr sz="2000"/>
            </a:lvl6pPr>
            <a:lvl7pPr>
              <a:defRPr sz="2000"/>
            </a:lvl7pPr>
            <a:lvl8pPr>
              <a:defRPr sz="2000"/>
            </a:lvl8pPr>
            <a:lvl9pPr>
              <a:defRPr sz="2000"/>
            </a:lvl9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10" name="Marcador de número de diapositiva 9"/>
          <p:cNvSpPr>
            <a:spLocks noGrp="1"/>
          </p:cNvSpPr>
          <p:nvPr>
            <p:ph type="sldNum" sz="quarter" idx="14"/>
          </p:nvPr>
        </p:nvSpPr>
        <p:spPr/>
        <p:txBody>
          <a:bodyPr/>
          <a:lstStyle/>
          <a:p>
            <a:fld id="{B3B12BAB-457F-44B3-98AA-C26EBE3D43E5}" type="slidenum">
              <a:rPr lang="es-ES" smtClean="0"/>
              <a:pPr/>
              <a:t>‹#›</a:t>
            </a:fld>
            <a:endParaRPr lang="es-ES"/>
          </a:p>
        </p:txBody>
      </p:sp>
      <p:sp>
        <p:nvSpPr>
          <p:cNvPr id="7" name="6 Rectángulo"/>
          <p:cNvSpPr/>
          <p:nvPr userDrawn="1"/>
        </p:nvSpPr>
        <p:spPr>
          <a:xfrm>
            <a:off x="0" y="-3689"/>
            <a:ext cx="12192000" cy="678604"/>
          </a:xfrm>
          <a:prstGeom prst="rect">
            <a:avLst/>
          </a:prstGeom>
          <a:solidFill>
            <a:srgbClr val="404040">
              <a:alpha val="50000"/>
            </a:srgbClr>
          </a:solidFill>
        </p:spPr>
        <p:txBody>
          <a:bodyPr vert="horz" lIns="91440" tIns="45720" rIns="540000" bIns="45720" rtlCol="0" anchor="ctr">
            <a:normAutofit/>
          </a:bodyPr>
          <a:lstStyle/>
          <a:p>
            <a:pPr algn="r">
              <a:lnSpc>
                <a:spcPct val="90000"/>
              </a:lnSpc>
              <a:spcBef>
                <a:spcPct val="0"/>
              </a:spcBef>
            </a:pPr>
            <a:endParaRPr lang="es-ES" sz="2000" b="1">
              <a:solidFill>
                <a:prstClr val="white"/>
              </a:solidFill>
              <a:latin typeface="Calibri Light" panose="020F0302020204030204"/>
            </a:endParaRPr>
          </a:p>
        </p:txBody>
      </p:sp>
      <p:sp>
        <p:nvSpPr>
          <p:cNvPr id="11" name="Título 9"/>
          <p:cNvSpPr txBox="1">
            <a:spLocks/>
          </p:cNvSpPr>
          <p:nvPr userDrawn="1"/>
        </p:nvSpPr>
        <p:spPr>
          <a:xfrm>
            <a:off x="2" y="-12173"/>
            <a:ext cx="12191999" cy="671939"/>
          </a:xfrm>
          <a:prstGeom prst="rect">
            <a:avLst/>
          </a:prstGeom>
          <a:noFill/>
        </p:spPr>
        <p:txBody>
          <a:bodyPr vert="horz" lIns="91440" tIns="45720" rIns="540000" bIns="45720" rtlCol="0" anchor="ctr">
            <a:normAutofit/>
          </a:bodyPr>
          <a:lstStyle>
            <a:lvl1pPr algn="r" defTabSz="914400" rtl="0" eaLnBrk="1" latinLnBrk="0" hangingPunct="1">
              <a:lnSpc>
                <a:spcPct val="90000"/>
              </a:lnSpc>
              <a:spcBef>
                <a:spcPct val="0"/>
              </a:spcBef>
              <a:buNone/>
              <a:defRPr sz="2000" b="1" kern="1200">
                <a:solidFill>
                  <a:schemeClr val="bg1"/>
                </a:solidFill>
                <a:latin typeface="+mj-lt"/>
                <a:ea typeface="+mj-ea"/>
                <a:cs typeface="+mj-cs"/>
              </a:defRPr>
            </a:lvl1pPr>
          </a:lstStyle>
          <a:p>
            <a:r>
              <a:rPr lang="es-ES" sz="2400" dirty="0">
                <a:solidFill>
                  <a:prstClr val="white"/>
                </a:solidFill>
                <a:latin typeface="Georgia" panose="02040502050405020303" pitchFamily="18" charset="0"/>
              </a:rPr>
              <a:t>Haga clic para modificar el estilo de título del patrón</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34470"/>
            <a:ext cx="1339273" cy="1339273"/>
          </a:xfrm>
          <a:prstGeom prst="rect">
            <a:avLst/>
          </a:prstGeom>
          <a:ln>
            <a:solidFill>
              <a:schemeClr val="bg1"/>
            </a:solidFill>
          </a:ln>
        </p:spPr>
      </p:pic>
    </p:spTree>
    <p:extLst>
      <p:ext uri="{BB962C8B-B14F-4D97-AF65-F5344CB8AC3E}">
        <p14:creationId xmlns:p14="http://schemas.microsoft.com/office/powerpoint/2010/main" val="19402200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iapositiva de cierre">
    <p:bg>
      <p:bgPr>
        <a:solidFill>
          <a:srgbClr val="404040"/>
        </a:solidFill>
        <a:effectLst/>
      </p:bgPr>
    </p:bg>
    <p:spTree>
      <p:nvGrpSpPr>
        <p:cNvPr id="1" name=""/>
        <p:cNvGrpSpPr/>
        <p:nvPr/>
      </p:nvGrpSpPr>
      <p:grpSpPr>
        <a:xfrm>
          <a:off x="0" y="0"/>
          <a:ext cx="0" cy="0"/>
          <a:chOff x="0" y="0"/>
          <a:chExt cx="0" cy="0"/>
        </a:xfrm>
      </p:grpSpPr>
      <p:sp>
        <p:nvSpPr>
          <p:cNvPr id="8" name="Marcador de contenido 7"/>
          <p:cNvSpPr>
            <a:spLocks noGrp="1"/>
          </p:cNvSpPr>
          <p:nvPr>
            <p:ph sz="quarter" idx="10"/>
          </p:nvPr>
        </p:nvSpPr>
        <p:spPr>
          <a:xfrm>
            <a:off x="176663" y="5076848"/>
            <a:ext cx="5923887" cy="1460500"/>
          </a:xfrm>
        </p:spPr>
        <p:txBody>
          <a:bodyPr/>
          <a:lstStyle>
            <a:lvl1pPr>
              <a:defRPr>
                <a:solidFill>
                  <a:srgbClr val="03A0CD"/>
                </a:solidFill>
              </a:defRPr>
            </a:lvl1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9" name="CuadroTexto 8"/>
          <p:cNvSpPr txBox="1"/>
          <p:nvPr userDrawn="1"/>
        </p:nvSpPr>
        <p:spPr>
          <a:xfrm>
            <a:off x="4328852" y="3600506"/>
            <a:ext cx="2635914" cy="646331"/>
          </a:xfrm>
          <a:prstGeom prst="rect">
            <a:avLst/>
          </a:prstGeom>
          <a:noFill/>
        </p:spPr>
        <p:txBody>
          <a:bodyPr wrap="none" rtlCol="0">
            <a:spAutoFit/>
          </a:bodyPr>
          <a:lstStyle/>
          <a:p>
            <a:r>
              <a:rPr lang="es-ES" sz="3600" b="1" dirty="0" err="1">
                <a:solidFill>
                  <a:srgbClr val="03A0CD"/>
                </a:solidFill>
              </a:rPr>
              <a:t>THANK</a:t>
            </a:r>
            <a:r>
              <a:rPr lang="es-ES" sz="3600" b="1" dirty="0">
                <a:solidFill>
                  <a:srgbClr val="03A0CD"/>
                </a:solidFill>
              </a:rPr>
              <a:t> </a:t>
            </a:r>
            <a:r>
              <a:rPr lang="es-ES" sz="3600" b="1" dirty="0" err="1">
                <a:solidFill>
                  <a:srgbClr val="03A0CD"/>
                </a:solidFill>
              </a:rPr>
              <a:t>YOU</a:t>
            </a:r>
            <a:r>
              <a:rPr lang="es-ES" sz="3600" b="1" dirty="0">
                <a:solidFill>
                  <a:srgbClr val="03A0CD"/>
                </a:solidFill>
              </a:rPr>
              <a:t>!</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40658" y="378799"/>
            <a:ext cx="3544872" cy="3544872"/>
          </a:xfrm>
          <a:prstGeom prst="rect">
            <a:avLst/>
          </a:prstGeom>
        </p:spPr>
      </p:pic>
    </p:spTree>
    <p:extLst>
      <p:ext uri="{BB962C8B-B14F-4D97-AF65-F5344CB8AC3E}">
        <p14:creationId xmlns:p14="http://schemas.microsoft.com/office/powerpoint/2010/main" val="4140393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Marcador de título 11"/>
          <p:cNvSpPr>
            <a:spLocks noGrp="1"/>
          </p:cNvSpPr>
          <p:nvPr>
            <p:ph type="title"/>
          </p:nvPr>
        </p:nvSpPr>
        <p:spPr>
          <a:xfrm>
            <a:off x="2" y="2"/>
            <a:ext cx="12191999" cy="671939"/>
          </a:xfrm>
          <a:prstGeom prst="rect">
            <a:avLst/>
          </a:prstGeom>
          <a:solidFill>
            <a:srgbClr val="404040"/>
          </a:solidFill>
        </p:spPr>
        <p:txBody>
          <a:bodyPr vert="horz" lIns="91440" tIns="45720" rIns="540000" bIns="45720" rtlCol="0" anchor="ctr">
            <a:normAutofit/>
          </a:bodyPr>
          <a:lstStyle/>
          <a:p>
            <a:r>
              <a:rPr lang="es-ES"/>
              <a:t>Haga clic para modificar el estilo de título del patrón</a:t>
            </a:r>
          </a:p>
        </p:txBody>
      </p:sp>
      <p:sp>
        <p:nvSpPr>
          <p:cNvPr id="3" name="Marcador de texto 2"/>
          <p:cNvSpPr>
            <a:spLocks noGrp="1"/>
          </p:cNvSpPr>
          <p:nvPr>
            <p:ph type="body" idx="1"/>
          </p:nvPr>
        </p:nvSpPr>
        <p:spPr>
          <a:xfrm>
            <a:off x="512585" y="1037065"/>
            <a:ext cx="11156251" cy="5274527"/>
          </a:xfrm>
          <a:prstGeom prst="rect">
            <a:avLst/>
          </a:prstGeom>
        </p:spPr>
        <p:txBody>
          <a:bodyPr vert="horz" lIns="91440" tIns="45720" rIns="91440" bIns="45720"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cxnSp>
        <p:nvCxnSpPr>
          <p:cNvPr id="9" name="Conector recto 8"/>
          <p:cNvCxnSpPr/>
          <p:nvPr userDrawn="1"/>
        </p:nvCxnSpPr>
        <p:spPr>
          <a:xfrm flipH="1">
            <a:off x="0" y="6492875"/>
            <a:ext cx="12192000" cy="0"/>
          </a:xfrm>
          <a:prstGeom prst="line">
            <a:avLst/>
          </a:prstGeom>
          <a:ln>
            <a:solidFill>
              <a:srgbClr val="03A0CD"/>
            </a:solidFill>
          </a:ln>
        </p:spPr>
        <p:style>
          <a:lnRef idx="1">
            <a:schemeClr val="accent1"/>
          </a:lnRef>
          <a:fillRef idx="0">
            <a:schemeClr val="accent1"/>
          </a:fillRef>
          <a:effectRef idx="0">
            <a:schemeClr val="accent1"/>
          </a:effectRef>
          <a:fontRef idx="minor">
            <a:schemeClr val="tx1"/>
          </a:fontRef>
        </p:style>
      </p:cxnSp>
      <p:sp>
        <p:nvSpPr>
          <p:cNvPr id="5" name="Marcador de número de diapositiva 4"/>
          <p:cNvSpPr>
            <a:spLocks noGrp="1"/>
          </p:cNvSpPr>
          <p:nvPr>
            <p:ph type="sldNum" sz="quarter" idx="4"/>
          </p:nvPr>
        </p:nvSpPr>
        <p:spPr>
          <a:xfrm>
            <a:off x="11668837" y="6492877"/>
            <a:ext cx="523164" cy="365125"/>
          </a:xfrm>
          <a:prstGeom prst="rect">
            <a:avLst/>
          </a:prstGeom>
          <a:solidFill>
            <a:srgbClr val="03A0CD"/>
          </a:solidFill>
          <a:ln>
            <a:solidFill>
              <a:srgbClr val="03A0CD"/>
            </a:solidFill>
          </a:ln>
        </p:spPr>
        <p:txBody>
          <a:bodyPr vert="horz" lIns="91440" tIns="45720" rIns="91440" bIns="45720" rtlCol="0" anchor="ctr"/>
          <a:lstStyle>
            <a:lvl1pPr algn="r">
              <a:defRPr sz="1200" b="1">
                <a:solidFill>
                  <a:srgbClr val="FFFFFF"/>
                </a:solidFill>
              </a:defRPr>
            </a:lvl1pPr>
          </a:lstStyle>
          <a:p>
            <a:fld id="{B3B12BAB-457F-44B3-98AA-C26EBE3D43E5}" type="slidenum">
              <a:rPr lang="es-ES" smtClean="0"/>
              <a:pPr/>
              <a:t>‹#›</a:t>
            </a:fld>
            <a:endParaRPr lang="es-ES"/>
          </a:p>
        </p:txBody>
      </p:sp>
      <p:pic>
        <p:nvPicPr>
          <p:cNvPr id="7" name="Bild 7" descr="Smart Cities and Communities Original Logo.png"/>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259588" y="29667"/>
            <a:ext cx="902237" cy="725114"/>
          </a:xfrm>
          <a:prstGeom prst="rect">
            <a:avLst/>
          </a:prstGeom>
        </p:spPr>
      </p:pic>
    </p:spTree>
    <p:extLst>
      <p:ext uri="{BB962C8B-B14F-4D97-AF65-F5344CB8AC3E}">
        <p14:creationId xmlns:p14="http://schemas.microsoft.com/office/powerpoint/2010/main" val="22421128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ftr="0" dt="0"/>
  <p:txStyles>
    <p:titleStyle>
      <a:lvl1pPr algn="r" defTabSz="914400" rtl="0" eaLnBrk="1" latinLnBrk="0" hangingPunct="1">
        <a:lnSpc>
          <a:spcPct val="90000"/>
        </a:lnSpc>
        <a:spcBef>
          <a:spcPct val="0"/>
        </a:spcBef>
        <a:buNone/>
        <a:defRPr sz="2000" b="1" kern="1200">
          <a:solidFill>
            <a:schemeClr val="bg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177800" indent="-177800" algn="l" defTabSz="914400" rtl="0" eaLnBrk="1" latinLnBrk="0" hangingPunct="1">
        <a:lnSpc>
          <a:spcPct val="90000"/>
        </a:lnSpc>
        <a:spcBef>
          <a:spcPts val="500"/>
        </a:spcBef>
        <a:buClr>
          <a:srgbClr val="73C267"/>
        </a:buClr>
        <a:buFont typeface="Wingdings 3" panose="05040102010807070707" pitchFamily="18" charset="2"/>
        <a:buChar char="}"/>
        <a:defRPr sz="1600" kern="1200">
          <a:solidFill>
            <a:schemeClr val="tx1"/>
          </a:solidFill>
          <a:latin typeface="+mn-lt"/>
          <a:ea typeface="+mn-ea"/>
          <a:cs typeface="+mn-cs"/>
        </a:defRPr>
      </a:lvl2pPr>
      <a:lvl3pPr marL="355600" indent="-177800" algn="l" defTabSz="914400" rtl="0" eaLnBrk="1" latinLnBrk="0" hangingPunct="1">
        <a:lnSpc>
          <a:spcPct val="90000"/>
        </a:lnSpc>
        <a:spcBef>
          <a:spcPts val="500"/>
        </a:spcBef>
        <a:buClr>
          <a:srgbClr val="03A0CD"/>
        </a:buClr>
        <a:buFont typeface="Wingdings" panose="05000000000000000000" pitchFamily="2" charset="2"/>
        <a:buChar char="§"/>
        <a:defRPr sz="1600" kern="1200">
          <a:solidFill>
            <a:schemeClr val="tx1"/>
          </a:solidFill>
          <a:latin typeface="+mn-lt"/>
          <a:ea typeface="+mn-ea"/>
          <a:cs typeface="+mn-cs"/>
        </a:defRPr>
      </a:lvl3pPr>
      <a:lvl4pPr marL="531813" indent="-176213" algn="l" defTabSz="914400" rtl="0" eaLnBrk="1" latinLnBrk="0" hangingPunct="1">
        <a:lnSpc>
          <a:spcPct val="90000"/>
        </a:lnSpc>
        <a:spcBef>
          <a:spcPts val="500"/>
        </a:spcBef>
        <a:buClr>
          <a:srgbClr val="73C267"/>
        </a:buClr>
        <a:buFont typeface="Wingdings" panose="05000000000000000000" pitchFamily="2" charset="2"/>
        <a:buChar char="ú"/>
        <a:tabLst>
          <a:tab pos="531813" algn="l"/>
        </a:tabLst>
        <a:defRPr sz="1600" kern="1200">
          <a:solidFill>
            <a:schemeClr val="tx1"/>
          </a:solidFill>
          <a:latin typeface="+mn-lt"/>
          <a:ea typeface="+mn-ea"/>
          <a:cs typeface="+mn-cs"/>
        </a:defRPr>
      </a:lvl4pPr>
      <a:lvl5pPr marL="723900" indent="-192088" algn="l" defTabSz="914400" rtl="0" eaLnBrk="1" latinLnBrk="0" hangingPunct="1">
        <a:lnSpc>
          <a:spcPct val="90000"/>
        </a:lnSpc>
        <a:spcBef>
          <a:spcPts val="500"/>
        </a:spcBef>
        <a:buClr>
          <a:srgbClr val="03A0CD"/>
        </a:buClr>
        <a:buFont typeface="Wingdings 2" panose="05020102010507070707" pitchFamily="18"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14.tiff"/><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mailto:juancarlos.espada@jiip.eu" TargetMode="External"/><Relationship Id="rId2" Type="http://schemas.openxmlformats.org/officeDocument/2006/relationships/hyperlink" Target="mailto:carlien.roodink@me.com" TargetMode="External"/><Relationship Id="rId1" Type="http://schemas.openxmlformats.org/officeDocument/2006/relationships/slideLayout" Target="../slideLayouts/slideLayout3.xml"/><Relationship Id="rId4" Type="http://schemas.openxmlformats.org/officeDocument/2006/relationships/hyperlink" Target="mailto:linda@extremely-useful.com"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hyperlink" Target="https://www.mentimeter.com/s/f3bacc17c2ddc0b921621aa0ee4732f2/dc9de14449d6/edit" TargetMode="Externa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482832" y="2318324"/>
            <a:ext cx="7160173" cy="3220830"/>
          </a:xfrm>
          <a:solidFill>
            <a:schemeClr val="accent5">
              <a:lumMod val="75000"/>
            </a:schemeClr>
          </a:solidFill>
        </p:spPr>
        <p:txBody>
          <a:bodyPr vert="horz" lIns="91440" tIns="144000" rIns="540000" bIns="144000" rtlCol="0" anchor="ctr">
            <a:normAutofit/>
          </a:bodyPr>
          <a:lstStyle/>
          <a:p>
            <a:pPr>
              <a:lnSpc>
                <a:spcPct val="100000"/>
              </a:lnSpc>
              <a:spcBef>
                <a:spcPts val="0"/>
              </a:spcBef>
            </a:pPr>
            <a:r>
              <a:rPr lang="en-GB" sz="2200" dirty="0">
                <a:latin typeface="Georgia" panose="02040502050405020303" pitchFamily="18" charset="0"/>
              </a:rPr>
              <a:t>Sustainable Urban Mobility Action Cluster </a:t>
            </a:r>
            <a:br>
              <a:rPr lang="en-GB" sz="2200" dirty="0">
                <a:latin typeface="Georgia" panose="02040502050405020303" pitchFamily="18" charset="0"/>
              </a:rPr>
            </a:br>
            <a:r>
              <a:rPr lang="en-GB" sz="2200" dirty="0">
                <a:latin typeface="Georgia" panose="02040502050405020303" pitchFamily="18" charset="0"/>
              </a:rPr>
              <a:t/>
            </a:r>
            <a:br>
              <a:rPr lang="en-GB" sz="2200" dirty="0">
                <a:latin typeface="Georgia" panose="02040502050405020303" pitchFamily="18" charset="0"/>
              </a:rPr>
            </a:br>
            <a:r>
              <a:rPr lang="en-GB" sz="2800" i="1" dirty="0">
                <a:latin typeface="Georgia" panose="02040502050405020303" pitchFamily="18" charset="0"/>
              </a:rPr>
              <a:t>Deployment of New Mobility Services in a smart city context enabled by </a:t>
            </a:r>
            <a:r>
              <a:rPr lang="en-GB" sz="2800" i="1" dirty="0" err="1">
                <a:latin typeface="Georgia" panose="02040502050405020303" pitchFamily="18" charset="0"/>
              </a:rPr>
              <a:t>MaaS</a:t>
            </a:r>
            <a:r>
              <a:rPr lang="en-GB" sz="2800" i="1" dirty="0">
                <a:latin typeface="Georgia" panose="02040502050405020303" pitchFamily="18" charset="0"/>
              </a:rPr>
              <a:t> &amp; CCAM</a:t>
            </a:r>
            <a:br>
              <a:rPr lang="en-GB" sz="2800" i="1" dirty="0">
                <a:latin typeface="Georgia" panose="02040502050405020303" pitchFamily="18" charset="0"/>
              </a:rPr>
            </a:br>
            <a:endParaRPr lang="en-GB" sz="4000" dirty="0">
              <a:solidFill>
                <a:srgbClr val="FF0000"/>
              </a:solidFill>
              <a:latin typeface="Georgia" panose="02040502050405020303" pitchFamily="18" charset="0"/>
            </a:endParaRPr>
          </a:p>
        </p:txBody>
      </p:sp>
      <p:sp>
        <p:nvSpPr>
          <p:cNvPr id="3" name="Subtítulo 2"/>
          <p:cNvSpPr>
            <a:spLocks noGrp="1"/>
          </p:cNvSpPr>
          <p:nvPr>
            <p:ph type="subTitle" idx="1"/>
          </p:nvPr>
        </p:nvSpPr>
        <p:spPr>
          <a:xfrm>
            <a:off x="8460828" y="5875282"/>
            <a:ext cx="3815256" cy="728838"/>
          </a:xfrm>
        </p:spPr>
        <p:txBody>
          <a:bodyPr>
            <a:normAutofit lnSpcReduction="10000"/>
          </a:bodyPr>
          <a:lstStyle/>
          <a:p>
            <a:r>
              <a:rPr lang="es-ES_tradnl" b="1" i="1" dirty="0">
                <a:solidFill>
                  <a:srgbClr val="002060"/>
                </a:solidFill>
                <a:latin typeface="Georgia" panose="02040502050405020303" pitchFamily="18" charset="0"/>
              </a:rPr>
              <a:t>1st </a:t>
            </a:r>
            <a:r>
              <a:rPr lang="es-ES_tradnl" b="1" i="1" dirty="0" err="1">
                <a:solidFill>
                  <a:srgbClr val="002060"/>
                </a:solidFill>
                <a:latin typeface="Georgia" panose="02040502050405020303" pitchFamily="18" charset="0"/>
              </a:rPr>
              <a:t>Partner</a:t>
            </a:r>
            <a:r>
              <a:rPr lang="es-ES_tradnl" b="1" i="1" dirty="0">
                <a:solidFill>
                  <a:srgbClr val="002060"/>
                </a:solidFill>
                <a:latin typeface="Georgia" panose="02040502050405020303" pitchFamily="18" charset="0"/>
              </a:rPr>
              <a:t> Meeting</a:t>
            </a:r>
          </a:p>
          <a:p>
            <a:r>
              <a:rPr lang="es-ES_tradnl" b="1" i="1" dirty="0">
                <a:solidFill>
                  <a:srgbClr val="002060"/>
                </a:solidFill>
                <a:latin typeface="Georgia" panose="02040502050405020303" pitchFamily="18" charset="0"/>
              </a:rPr>
              <a:t>21 </a:t>
            </a:r>
            <a:r>
              <a:rPr lang="es-ES_tradnl" b="1" i="1" dirty="0" err="1">
                <a:solidFill>
                  <a:srgbClr val="002060"/>
                </a:solidFill>
                <a:latin typeface="Georgia" panose="02040502050405020303" pitchFamily="18" charset="0"/>
              </a:rPr>
              <a:t>February</a:t>
            </a:r>
            <a:r>
              <a:rPr lang="es-ES_tradnl" b="1" i="1" dirty="0">
                <a:solidFill>
                  <a:srgbClr val="002060"/>
                </a:solidFill>
                <a:latin typeface="Georgia" panose="02040502050405020303" pitchFamily="18" charset="0"/>
              </a:rPr>
              <a:t> 2018</a:t>
            </a:r>
          </a:p>
        </p:txBody>
      </p:sp>
    </p:spTree>
    <p:extLst>
      <p:ext uri="{BB962C8B-B14F-4D97-AF65-F5344CB8AC3E}">
        <p14:creationId xmlns:p14="http://schemas.microsoft.com/office/powerpoint/2010/main" val="1759746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Stakeholders involved</a:t>
            </a:r>
          </a:p>
        </p:txBody>
      </p:sp>
      <p:sp>
        <p:nvSpPr>
          <p:cNvPr id="3" name="Content Placeholder 2"/>
          <p:cNvSpPr>
            <a:spLocks noGrp="1"/>
          </p:cNvSpPr>
          <p:nvPr>
            <p:ph idx="1"/>
          </p:nvPr>
        </p:nvSpPr>
        <p:spPr>
          <a:xfrm>
            <a:off x="512585" y="1037066"/>
            <a:ext cx="11261054" cy="5260322"/>
          </a:xfrm>
        </p:spPr>
        <p:txBody>
          <a:bodyPr>
            <a:noAutofit/>
          </a:bodyPr>
          <a:lstStyle/>
          <a:p>
            <a:r>
              <a:rPr lang="en-GB" sz="1800" b="1" dirty="0"/>
              <a:t>Insurance companies</a:t>
            </a:r>
            <a:endParaRPr lang="nl-NL" sz="1800" dirty="0"/>
          </a:p>
          <a:p>
            <a:r>
              <a:rPr lang="en-GB" sz="1800" b="1" dirty="0"/>
              <a:t>Research and knowledge institutes</a:t>
            </a:r>
            <a:endParaRPr lang="nl-NL" sz="1800" dirty="0"/>
          </a:p>
          <a:p>
            <a:r>
              <a:rPr lang="en-GB" sz="1800" dirty="0"/>
              <a:t>Universities  / Universities of Applied Sciences  / Research institutes e.g. </a:t>
            </a:r>
            <a:r>
              <a:rPr lang="en-GB" sz="1800" dirty="0" err="1"/>
              <a:t>Fraunhofer</a:t>
            </a:r>
            <a:r>
              <a:rPr lang="en-GB" sz="1800" dirty="0"/>
              <a:t>, TNO</a:t>
            </a:r>
            <a:endParaRPr lang="nl-NL" sz="1800" dirty="0"/>
          </a:p>
          <a:p>
            <a:r>
              <a:rPr lang="en-GB" sz="1800" b="1" dirty="0"/>
              <a:t>Civil Society - end users.</a:t>
            </a:r>
            <a:endParaRPr lang="nl-NL" sz="1800" dirty="0"/>
          </a:p>
          <a:p>
            <a:pPr lvl="0"/>
            <a:r>
              <a:rPr lang="en-GB" sz="1800" dirty="0"/>
              <a:t>Associations of car drivers like ANWB and FIA / Road operators /</a:t>
            </a:r>
            <a:r>
              <a:rPr lang="nl-NL" sz="1800" dirty="0"/>
              <a:t> </a:t>
            </a:r>
            <a:r>
              <a:rPr lang="en-GB" sz="1800" dirty="0"/>
              <a:t>Y4PT, EDF, ECF, EPF, GE Platform /</a:t>
            </a:r>
            <a:endParaRPr lang="nl-NL" sz="1800" dirty="0"/>
          </a:p>
          <a:p>
            <a:pPr lvl="0"/>
            <a:r>
              <a:rPr lang="en-GB" sz="1800" dirty="0"/>
              <a:t>Associations from bicycle riders and/or pedestrians /</a:t>
            </a:r>
            <a:r>
              <a:rPr lang="nl-NL" sz="1800" dirty="0"/>
              <a:t> </a:t>
            </a:r>
            <a:r>
              <a:rPr lang="en-GB" sz="1800" dirty="0"/>
              <a:t>of citizens in cities / of older adults  /</a:t>
            </a:r>
            <a:endParaRPr lang="nl-NL" sz="1800" dirty="0"/>
          </a:p>
          <a:p>
            <a:pPr lvl="0"/>
            <a:r>
              <a:rPr lang="en-GB" sz="1800" dirty="0"/>
              <a:t>Trade unions /Organisations for sustainable mobility  /</a:t>
            </a:r>
            <a:endParaRPr lang="nl-NL" sz="1800" dirty="0"/>
          </a:p>
          <a:p>
            <a:r>
              <a:rPr lang="en-GB" sz="1800" b="1" dirty="0"/>
              <a:t>Financers</a:t>
            </a:r>
            <a:endParaRPr lang="nl-NL" sz="1800" dirty="0"/>
          </a:p>
          <a:p>
            <a:pPr lvl="0"/>
            <a:r>
              <a:rPr lang="en-GB" sz="1800" dirty="0"/>
              <a:t>Investors like banks, pension funds or trusts and regional development agencies.</a:t>
            </a:r>
            <a:r>
              <a:rPr lang="nl-NL" sz="1800" dirty="0"/>
              <a:t> / </a:t>
            </a:r>
            <a:r>
              <a:rPr lang="en-GB" sz="1800" dirty="0"/>
              <a:t>European Investment Bank </a:t>
            </a:r>
            <a:endParaRPr lang="nl-NL" sz="1800" dirty="0"/>
          </a:p>
          <a:p>
            <a:pPr lvl="0"/>
            <a:r>
              <a:rPr lang="en-GB" sz="1800" dirty="0"/>
              <a:t>Impact investors / European subsidies</a:t>
            </a:r>
            <a:endParaRPr lang="nl-NL" sz="1800" dirty="0"/>
          </a:p>
          <a:p>
            <a:r>
              <a:rPr lang="en-GB" sz="1800" b="1" dirty="0"/>
              <a:t>Network organisations:</a:t>
            </a:r>
            <a:endParaRPr lang="nl-NL" sz="1800" dirty="0"/>
          </a:p>
          <a:p>
            <a:r>
              <a:rPr lang="en-GB" sz="1800" dirty="0"/>
              <a:t>ERTICO / </a:t>
            </a:r>
            <a:r>
              <a:rPr lang="en-GB" sz="1800" dirty="0" err="1"/>
              <a:t>MaaS</a:t>
            </a:r>
            <a:r>
              <a:rPr lang="en-GB" sz="1800" dirty="0"/>
              <a:t> Alliance / Polis / </a:t>
            </a:r>
            <a:r>
              <a:rPr lang="en-GB" sz="1800" dirty="0" err="1"/>
              <a:t>Eurocities</a:t>
            </a:r>
            <a:r>
              <a:rPr lang="en-GB" sz="1800" dirty="0"/>
              <a:t> /AER - Assembly of European Regions </a:t>
            </a:r>
            <a:endParaRPr lang="nl-NL" sz="1800" dirty="0"/>
          </a:p>
          <a:p>
            <a:endParaRPr lang="en-GB" sz="1800" dirty="0"/>
          </a:p>
        </p:txBody>
      </p:sp>
      <p:sp>
        <p:nvSpPr>
          <p:cNvPr id="4" name="Slide Number Placeholder 3"/>
          <p:cNvSpPr>
            <a:spLocks noGrp="1"/>
          </p:cNvSpPr>
          <p:nvPr>
            <p:ph type="sldNum" sz="quarter" idx="10"/>
          </p:nvPr>
        </p:nvSpPr>
        <p:spPr/>
        <p:txBody>
          <a:bodyPr/>
          <a:lstStyle/>
          <a:p>
            <a:fld id="{B3B12BAB-457F-44B3-98AA-C26EBE3D43E5}" type="slidenum">
              <a:rPr lang="es-ES" smtClean="0"/>
              <a:pPr/>
              <a:t>10</a:t>
            </a:fld>
            <a:endParaRPr lang="es-ES" dirty="0"/>
          </a:p>
        </p:txBody>
      </p:sp>
    </p:spTree>
    <p:extLst>
      <p:ext uri="{BB962C8B-B14F-4D97-AF65-F5344CB8AC3E}">
        <p14:creationId xmlns:p14="http://schemas.microsoft.com/office/powerpoint/2010/main" val="35242947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Workplan</a:t>
            </a:r>
            <a:endParaRPr lang="en-GB" dirty="0"/>
          </a:p>
        </p:txBody>
      </p:sp>
      <p:sp>
        <p:nvSpPr>
          <p:cNvPr id="3" name="Content Placeholder 2"/>
          <p:cNvSpPr>
            <a:spLocks noGrp="1"/>
          </p:cNvSpPr>
          <p:nvPr>
            <p:ph idx="1"/>
          </p:nvPr>
        </p:nvSpPr>
        <p:spPr>
          <a:xfrm>
            <a:off x="512584" y="846707"/>
            <a:ext cx="11274283" cy="5622667"/>
          </a:xfrm>
        </p:spPr>
        <p:txBody>
          <a:bodyPr>
            <a:normAutofit fontScale="92500" lnSpcReduction="10000"/>
          </a:bodyPr>
          <a:lstStyle/>
          <a:p>
            <a:endParaRPr lang="en-GB" sz="1800" b="1" dirty="0"/>
          </a:p>
          <a:p>
            <a:r>
              <a:rPr lang="en-GB" sz="1800" b="1" dirty="0"/>
              <a:t>Continuously</a:t>
            </a:r>
            <a:r>
              <a:rPr lang="nl-NL" sz="1800" b="1" dirty="0"/>
              <a:t> </a:t>
            </a:r>
            <a:endParaRPr lang="en-GB" sz="1800" b="1" dirty="0"/>
          </a:p>
          <a:p>
            <a:r>
              <a:rPr lang="en-GB" sz="1800" dirty="0"/>
              <a:t>- Mapping of existing alliances, platforms, networks and projects, including products (like roadmaps, white papers, guidelines, etc.) of these groups of NMS in urban context. </a:t>
            </a:r>
          </a:p>
          <a:p>
            <a:r>
              <a:rPr lang="en-GB" sz="1800" dirty="0"/>
              <a:t>- Dissemination of the story and mission of the NMS initiative to recruit potential partners via our networks, existing projects, conferences, etc.</a:t>
            </a:r>
            <a:r>
              <a:rPr lang="nl-NL" sz="1800" dirty="0"/>
              <a:t> </a:t>
            </a:r>
          </a:p>
          <a:p>
            <a:r>
              <a:rPr lang="en-GB" sz="1800" dirty="0"/>
              <a:t>- Create partnership, build the community and trust between participants in the process of developing an agenda for collective impact. Decide about the focus for the pilots and deployment.</a:t>
            </a:r>
            <a:r>
              <a:rPr lang="nl-NL" sz="1800" dirty="0"/>
              <a:t> </a:t>
            </a:r>
          </a:p>
          <a:p>
            <a:r>
              <a:rPr lang="nl-NL" sz="1800" b="1" dirty="0" err="1"/>
              <a:t>February</a:t>
            </a:r>
            <a:r>
              <a:rPr lang="nl-NL" sz="1800" b="1" dirty="0"/>
              <a:t> 2018</a:t>
            </a:r>
          </a:p>
          <a:p>
            <a:r>
              <a:rPr lang="en-GB" sz="1800" b="1" dirty="0"/>
              <a:t>- </a:t>
            </a:r>
            <a:r>
              <a:rPr lang="en-GB" sz="1800" dirty="0"/>
              <a:t>physical meeting in Brussels </a:t>
            </a:r>
            <a:r>
              <a:rPr lang="mr-IN" sz="1800" dirty="0"/>
              <a:t>–</a:t>
            </a:r>
            <a:r>
              <a:rPr lang="en-GB" sz="1800" dirty="0"/>
              <a:t> February 21</a:t>
            </a:r>
            <a:r>
              <a:rPr lang="en-GB" sz="1800" baseline="30000" dirty="0"/>
              <a:t>st</a:t>
            </a:r>
            <a:r>
              <a:rPr lang="en-GB" sz="1800" dirty="0"/>
              <a:t> at House of Dutch Provinces, Brussels </a:t>
            </a:r>
          </a:p>
          <a:p>
            <a:r>
              <a:rPr lang="en-GB" sz="1800" b="1" dirty="0"/>
              <a:t>April 2018</a:t>
            </a:r>
            <a:r>
              <a:rPr lang="nl-NL" sz="1800" b="1" dirty="0"/>
              <a:t> </a:t>
            </a:r>
          </a:p>
          <a:p>
            <a:r>
              <a:rPr lang="en-GB" sz="1800" dirty="0"/>
              <a:t>Create an environment that allows mutual understanding of the NMS market actors: both public (like authorities) and private (like technology and service providers) stakeholders, as well as the end users. And that makes the connection between the existing more specialised or focussed initiatives. </a:t>
            </a:r>
          </a:p>
          <a:p>
            <a:r>
              <a:rPr lang="en-GB" sz="1800" b="1" dirty="0"/>
              <a:t>September – May 2019</a:t>
            </a:r>
            <a:r>
              <a:rPr lang="nl-NL" sz="1800" b="1" dirty="0"/>
              <a:t> </a:t>
            </a:r>
            <a:endParaRPr lang="en-GB" sz="1800" b="1" dirty="0"/>
          </a:p>
          <a:p>
            <a:r>
              <a:rPr lang="en-GB" sz="1800" dirty="0"/>
              <a:t>Organise marketplace. With support from the investment consultants look for financing and find investors for the deployment and pilot projects.</a:t>
            </a:r>
            <a:endParaRPr lang="nl-NL" sz="1800" dirty="0"/>
          </a:p>
          <a:p>
            <a:r>
              <a:rPr lang="en-GB" sz="1800" b="1" dirty="0"/>
              <a:t>End of 2019 / early 2020 </a:t>
            </a:r>
          </a:p>
          <a:p>
            <a:r>
              <a:rPr lang="en-GB" sz="1800" dirty="0"/>
              <a:t>Kick off and implementation of a range of projects for pilots and deployment all over Europe.</a:t>
            </a:r>
            <a:r>
              <a:rPr lang="nl-NL" sz="1800" dirty="0"/>
              <a:t> </a:t>
            </a:r>
            <a:endParaRPr lang="en-GB" sz="1800" dirty="0"/>
          </a:p>
        </p:txBody>
      </p:sp>
      <p:sp>
        <p:nvSpPr>
          <p:cNvPr id="4" name="Slide Number Placeholder 3"/>
          <p:cNvSpPr>
            <a:spLocks noGrp="1"/>
          </p:cNvSpPr>
          <p:nvPr>
            <p:ph type="sldNum" sz="quarter" idx="10"/>
          </p:nvPr>
        </p:nvSpPr>
        <p:spPr/>
        <p:txBody>
          <a:bodyPr/>
          <a:lstStyle/>
          <a:p>
            <a:fld id="{B3B12BAB-457F-44B3-98AA-C26EBE3D43E5}" type="slidenum">
              <a:rPr lang="es-ES" smtClean="0"/>
              <a:pPr/>
              <a:t>11</a:t>
            </a:fld>
            <a:endParaRPr lang="es-ES" dirty="0"/>
          </a:p>
        </p:txBody>
      </p:sp>
    </p:spTree>
    <p:extLst>
      <p:ext uri="{BB962C8B-B14F-4D97-AF65-F5344CB8AC3E}">
        <p14:creationId xmlns:p14="http://schemas.microsoft.com/office/powerpoint/2010/main" val="24581188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2400" dirty="0"/>
              <a:t>Agenda of the meeting</a:t>
            </a:r>
          </a:p>
        </p:txBody>
      </p:sp>
      <p:sp>
        <p:nvSpPr>
          <p:cNvPr id="2" name="Rechthoek 1"/>
          <p:cNvSpPr/>
          <p:nvPr/>
        </p:nvSpPr>
        <p:spPr>
          <a:xfrm>
            <a:off x="245659" y="941404"/>
            <a:ext cx="6174897" cy="5724645"/>
          </a:xfrm>
          <a:prstGeom prst="rect">
            <a:avLst/>
          </a:prstGeom>
        </p:spPr>
        <p:txBody>
          <a:bodyPr wrap="square">
            <a:spAutoFit/>
          </a:bodyPr>
          <a:lstStyle/>
          <a:p>
            <a:endParaRPr lang="nl-NL" sz="2000" b="1" dirty="0"/>
          </a:p>
          <a:p>
            <a:r>
              <a:rPr lang="nl-NL" sz="2000" b="1" dirty="0"/>
              <a:t>Action Cluster </a:t>
            </a:r>
            <a:r>
              <a:rPr lang="nl-NL" sz="2000" b="1" dirty="0" err="1"/>
              <a:t>Sustainable</a:t>
            </a:r>
            <a:r>
              <a:rPr lang="nl-NL" sz="2000" b="1" dirty="0"/>
              <a:t> Urban </a:t>
            </a:r>
            <a:r>
              <a:rPr lang="nl-NL" sz="2000" b="1" dirty="0" err="1"/>
              <a:t>Mobility</a:t>
            </a:r>
            <a:r>
              <a:rPr lang="nl-NL" sz="2000" b="1" dirty="0"/>
              <a:t> </a:t>
            </a:r>
            <a:r>
              <a:rPr lang="nl-NL" sz="2000" b="1" dirty="0" err="1"/>
              <a:t>within</a:t>
            </a:r>
            <a:r>
              <a:rPr lang="nl-NL" sz="2000" b="1" dirty="0"/>
              <a:t> EIP SCC,  European </a:t>
            </a:r>
            <a:r>
              <a:rPr lang="nl-NL" sz="2000" b="1" dirty="0" err="1"/>
              <a:t>Commission</a:t>
            </a:r>
            <a:r>
              <a:rPr lang="nl-NL" sz="2000" b="1" dirty="0"/>
              <a:t> </a:t>
            </a:r>
            <a:r>
              <a:rPr lang="nl-NL" sz="2000" b="1" dirty="0" err="1"/>
              <a:t>and</a:t>
            </a:r>
            <a:r>
              <a:rPr lang="nl-NL" sz="2000" b="1" dirty="0"/>
              <a:t> </a:t>
            </a:r>
            <a:r>
              <a:rPr lang="nl-NL" sz="2000" b="1" dirty="0" err="1"/>
              <a:t>wider</a:t>
            </a:r>
            <a:r>
              <a:rPr lang="nl-NL" sz="2000" b="1" dirty="0"/>
              <a:t> context </a:t>
            </a:r>
            <a:r>
              <a:rPr lang="nl-NL" sz="2000" b="1" dirty="0" err="1"/>
              <a:t>by</a:t>
            </a:r>
            <a:r>
              <a:rPr lang="nl-NL" sz="2000" b="1" dirty="0"/>
              <a:t>:</a:t>
            </a:r>
          </a:p>
          <a:p>
            <a:endParaRPr lang="nl-NL" dirty="0"/>
          </a:p>
          <a:p>
            <a:endParaRPr lang="nl-NL" sz="2400" b="1" dirty="0"/>
          </a:p>
          <a:p>
            <a:r>
              <a:rPr lang="nl-NL" sz="2400" b="1" dirty="0"/>
              <a:t>Henriëtte van </a:t>
            </a:r>
            <a:r>
              <a:rPr lang="nl-NL" sz="2400" b="1" dirty="0" err="1"/>
              <a:t>Eijl</a:t>
            </a:r>
            <a:r>
              <a:rPr lang="nl-NL" sz="2400" b="1" dirty="0"/>
              <a:t> </a:t>
            </a:r>
            <a:r>
              <a:rPr lang="nl-NL" sz="2400" dirty="0"/>
              <a:t>(DG MOVE)  </a:t>
            </a:r>
          </a:p>
          <a:p>
            <a:r>
              <a:rPr lang="nl-NL" sz="2400" b="1" dirty="0"/>
              <a:t>Stephanie Leonard </a:t>
            </a:r>
            <a:r>
              <a:rPr lang="nl-NL" sz="2400" dirty="0"/>
              <a:t>(DG MOVE)</a:t>
            </a:r>
          </a:p>
          <a:p>
            <a:endParaRPr lang="nl-NL" sz="2400" b="1" dirty="0"/>
          </a:p>
          <a:p>
            <a:r>
              <a:rPr lang="nl-NL" sz="2400" b="1" dirty="0" err="1"/>
              <a:t>Carlien</a:t>
            </a:r>
            <a:r>
              <a:rPr lang="nl-NL" sz="2400" b="1" dirty="0"/>
              <a:t> Roodink </a:t>
            </a:r>
            <a:r>
              <a:rPr lang="nl-NL" sz="2400" dirty="0" err="1"/>
              <a:t>about</a:t>
            </a:r>
            <a:r>
              <a:rPr lang="nl-NL" sz="2400" dirty="0"/>
              <a:t> support contract (JIIP-TEUC consortium)</a:t>
            </a:r>
          </a:p>
          <a:p>
            <a:endParaRPr lang="nl-NL" dirty="0"/>
          </a:p>
          <a:p>
            <a:endParaRPr lang="nl-NL" dirty="0"/>
          </a:p>
          <a:p>
            <a:endParaRPr lang="nl-NL" dirty="0"/>
          </a:p>
          <a:p>
            <a:endParaRPr lang="nl-NL" dirty="0"/>
          </a:p>
          <a:p>
            <a:endParaRPr lang="nl-NL" dirty="0"/>
          </a:p>
          <a:p>
            <a:endParaRPr lang="nl-NL" dirty="0"/>
          </a:p>
          <a:p>
            <a:endParaRPr lang="nl-NL" dirty="0"/>
          </a:p>
          <a:p>
            <a:endParaRPr lang="en-GB" dirty="0"/>
          </a:p>
        </p:txBody>
      </p:sp>
      <p:pic>
        <p:nvPicPr>
          <p:cNvPr id="4" name="Afbeelding 3"/>
          <p:cNvPicPr>
            <a:picLocks noChangeAspect="1"/>
          </p:cNvPicPr>
          <p:nvPr/>
        </p:nvPicPr>
        <p:blipFill>
          <a:blip r:embed="rId2"/>
          <a:stretch>
            <a:fillRect/>
          </a:stretch>
        </p:blipFill>
        <p:spPr>
          <a:xfrm>
            <a:off x="7253110" y="1693332"/>
            <a:ext cx="3866446" cy="3866446"/>
          </a:xfrm>
          <a:prstGeom prst="rect">
            <a:avLst/>
          </a:prstGeom>
        </p:spPr>
      </p:pic>
    </p:spTree>
    <p:extLst>
      <p:ext uri="{BB962C8B-B14F-4D97-AF65-F5344CB8AC3E}">
        <p14:creationId xmlns:p14="http://schemas.microsoft.com/office/powerpoint/2010/main" val="12798753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a:t>EIP-SCC SUM Support contract</a:t>
            </a:r>
            <a:br>
              <a:rPr lang="en-US" sz="3600" dirty="0"/>
            </a:br>
            <a:r>
              <a:rPr lang="en-GB" i="1" dirty="0"/>
              <a:t>Carlien Roodink</a:t>
            </a:r>
            <a:endParaRPr lang="en-GB" dirty="0"/>
          </a:p>
        </p:txBody>
      </p:sp>
      <p:sp>
        <p:nvSpPr>
          <p:cNvPr id="3" name="Text Placeholder 2"/>
          <p:cNvSpPr>
            <a:spLocks noGrp="1"/>
          </p:cNvSpPr>
          <p:nvPr>
            <p:ph type="body" idx="1"/>
          </p:nvPr>
        </p:nvSpPr>
        <p:spPr>
          <a:xfrm>
            <a:off x="831851" y="4589465"/>
            <a:ext cx="10515600" cy="1137953"/>
          </a:xfrm>
          <a:solidFill>
            <a:schemeClr val="bg1"/>
          </a:solidFill>
        </p:spPr>
        <p:txBody>
          <a:bodyPr/>
          <a:lstStyle/>
          <a:p>
            <a:r>
              <a:rPr lang="en-GB" b="1" dirty="0"/>
              <a:t>New Mobility Services Partner Meeting</a:t>
            </a:r>
          </a:p>
          <a:p>
            <a:r>
              <a:rPr lang="en-GB" b="1" dirty="0"/>
              <a:t>21 February 2018, Brussels</a:t>
            </a:r>
          </a:p>
        </p:txBody>
      </p:sp>
    </p:spTree>
    <p:extLst>
      <p:ext uri="{BB962C8B-B14F-4D97-AF65-F5344CB8AC3E}">
        <p14:creationId xmlns:p14="http://schemas.microsoft.com/office/powerpoint/2010/main" val="25538914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Contract purpose</a:t>
            </a:r>
          </a:p>
        </p:txBody>
      </p:sp>
      <p:sp>
        <p:nvSpPr>
          <p:cNvPr id="4" name="Slide Number Placeholder 3"/>
          <p:cNvSpPr>
            <a:spLocks noGrp="1"/>
          </p:cNvSpPr>
          <p:nvPr>
            <p:ph type="sldNum" sz="quarter" idx="10"/>
          </p:nvPr>
        </p:nvSpPr>
        <p:spPr/>
        <p:txBody>
          <a:bodyPr/>
          <a:lstStyle/>
          <a:p>
            <a:fld id="{B3B12BAB-457F-44B3-98AA-C26EBE3D43E5}" type="slidenum">
              <a:rPr lang="es-ES" smtClean="0"/>
              <a:pPr/>
              <a:t>14</a:t>
            </a:fld>
            <a:endParaRPr lang="es-ES" dirty="0"/>
          </a:p>
        </p:txBody>
      </p:sp>
      <p:sp>
        <p:nvSpPr>
          <p:cNvPr id="3" name="Rectangle 2"/>
          <p:cNvSpPr/>
          <p:nvPr/>
        </p:nvSpPr>
        <p:spPr>
          <a:xfrm>
            <a:off x="487679" y="1443841"/>
            <a:ext cx="11410527" cy="3970318"/>
          </a:xfrm>
          <a:prstGeom prst="rect">
            <a:avLst/>
          </a:prstGeom>
        </p:spPr>
        <p:txBody>
          <a:bodyPr wrap="square">
            <a:spAutoFit/>
          </a:bodyPr>
          <a:lstStyle/>
          <a:p>
            <a:pPr>
              <a:spcAft>
                <a:spcPts val="0"/>
              </a:spcAft>
            </a:pPr>
            <a:r>
              <a:rPr lang="en-GB" sz="2800" dirty="0">
                <a:ea typeface="Calibri" charset="0"/>
              </a:rPr>
              <a:t>Call for Tender by DG MOVE (summer 2016):</a:t>
            </a:r>
          </a:p>
          <a:p>
            <a:pPr>
              <a:spcAft>
                <a:spcPts val="0"/>
              </a:spcAft>
            </a:pPr>
            <a:r>
              <a:rPr lang="en-GB" sz="2800" dirty="0">
                <a:ea typeface="Calibri" charset="0"/>
              </a:rPr>
              <a:t>Smart urban mobility and transport: support to the collaborative innovation action in the context of the EIP-SCC</a:t>
            </a:r>
          </a:p>
          <a:p>
            <a:pPr>
              <a:spcAft>
                <a:spcPts val="0"/>
              </a:spcAft>
            </a:pPr>
            <a:endParaRPr lang="en-GB" sz="2800" dirty="0">
              <a:ea typeface="Calibri" charset="0"/>
            </a:endParaRPr>
          </a:p>
          <a:p>
            <a:pPr>
              <a:spcAft>
                <a:spcPts val="0"/>
              </a:spcAft>
            </a:pPr>
            <a:r>
              <a:rPr lang="en-GB" sz="2800" dirty="0">
                <a:ea typeface="Calibri" charset="0"/>
              </a:rPr>
              <a:t>The support contract is awarded to the Joint Institute for Innovation Policy (JIIP) and The Extremely Useful Company consortium.</a:t>
            </a:r>
          </a:p>
          <a:p>
            <a:pPr>
              <a:spcAft>
                <a:spcPts val="0"/>
              </a:spcAft>
            </a:pPr>
            <a:endParaRPr lang="en-GB" sz="2800" dirty="0">
              <a:ea typeface="Calibri" charset="0"/>
            </a:endParaRPr>
          </a:p>
          <a:p>
            <a:pPr>
              <a:spcAft>
                <a:spcPts val="0"/>
              </a:spcAft>
            </a:pPr>
            <a:endParaRPr lang="en-GB" sz="2800" dirty="0">
              <a:ea typeface="Calibri" charset="0"/>
            </a:endParaRPr>
          </a:p>
          <a:p>
            <a:pPr>
              <a:spcAft>
                <a:spcPts val="0"/>
              </a:spcAft>
            </a:pPr>
            <a:endParaRPr lang="en-GB" sz="2800" dirty="0">
              <a:ea typeface="Calibri" charset="0"/>
            </a:endParaRPr>
          </a:p>
        </p:txBody>
      </p:sp>
      <p:pic>
        <p:nvPicPr>
          <p:cNvPr id="6" name="Picture 5"/>
          <p:cNvPicPr>
            <a:picLocks noChangeAspect="1"/>
          </p:cNvPicPr>
          <p:nvPr/>
        </p:nvPicPr>
        <p:blipFill>
          <a:blip r:embed="rId2"/>
          <a:stretch>
            <a:fillRect/>
          </a:stretch>
        </p:blipFill>
        <p:spPr>
          <a:xfrm>
            <a:off x="298077" y="4333385"/>
            <a:ext cx="3013011" cy="1687286"/>
          </a:xfrm>
          <a:prstGeom prst="rect">
            <a:avLst/>
          </a:prstGeom>
        </p:spPr>
      </p:pic>
      <p:pic>
        <p:nvPicPr>
          <p:cNvPr id="7" name="Picture 6"/>
          <p:cNvPicPr>
            <a:picLocks noChangeAspect="1"/>
          </p:cNvPicPr>
          <p:nvPr/>
        </p:nvPicPr>
        <p:blipFill>
          <a:blip r:embed="rId3"/>
          <a:stretch>
            <a:fillRect/>
          </a:stretch>
        </p:blipFill>
        <p:spPr>
          <a:xfrm>
            <a:off x="3142318" y="4653912"/>
            <a:ext cx="2876127" cy="872671"/>
          </a:xfrm>
          <a:prstGeom prst="rect">
            <a:avLst/>
          </a:prstGeom>
        </p:spPr>
      </p:pic>
      <p:sp>
        <p:nvSpPr>
          <p:cNvPr id="9" name="Tekstvak 8"/>
          <p:cNvSpPr txBox="1"/>
          <p:nvPr/>
        </p:nvSpPr>
        <p:spPr>
          <a:xfrm>
            <a:off x="6881691" y="4444580"/>
            <a:ext cx="4030521" cy="1569660"/>
          </a:xfrm>
          <a:prstGeom prst="rect">
            <a:avLst/>
          </a:prstGeom>
          <a:noFill/>
        </p:spPr>
        <p:txBody>
          <a:bodyPr wrap="square" rtlCol="0">
            <a:spAutoFit/>
          </a:bodyPr>
          <a:lstStyle/>
          <a:p>
            <a:pPr lvl="0">
              <a:spcAft>
                <a:spcPts val="0"/>
              </a:spcAft>
            </a:pPr>
            <a:r>
              <a:rPr lang="en-GB" sz="2400" dirty="0">
                <a:ea typeface="Calibri" charset="0"/>
              </a:rPr>
              <a:t>Team:</a:t>
            </a:r>
          </a:p>
          <a:p>
            <a:r>
              <a:rPr lang="de-DE" sz="2400" dirty="0"/>
              <a:t>Linda van </a:t>
            </a:r>
            <a:r>
              <a:rPr lang="de-DE" sz="2400" dirty="0" err="1"/>
              <a:t>Duivenbode</a:t>
            </a:r>
            <a:endParaRPr lang="de-DE" sz="2400" dirty="0"/>
          </a:p>
          <a:p>
            <a:r>
              <a:rPr lang="en-GB" sz="2400" dirty="0"/>
              <a:t>Juan Carlos </a:t>
            </a:r>
            <a:r>
              <a:rPr lang="en-GB" sz="2400" dirty="0" err="1"/>
              <a:t>Espada</a:t>
            </a:r>
            <a:r>
              <a:rPr lang="en-GB" sz="2400" dirty="0"/>
              <a:t> </a:t>
            </a:r>
            <a:endParaRPr lang="de-DE" sz="2400" dirty="0"/>
          </a:p>
          <a:p>
            <a:r>
              <a:rPr lang="en-GB" sz="2400" dirty="0"/>
              <a:t>Carlien Roodink</a:t>
            </a:r>
          </a:p>
        </p:txBody>
      </p:sp>
    </p:spTree>
    <p:extLst>
      <p:ext uri="{BB962C8B-B14F-4D97-AF65-F5344CB8AC3E}">
        <p14:creationId xmlns:p14="http://schemas.microsoft.com/office/powerpoint/2010/main" val="5924825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Activities</a:t>
            </a:r>
          </a:p>
        </p:txBody>
      </p:sp>
      <p:sp>
        <p:nvSpPr>
          <p:cNvPr id="3" name="Content Placeholder 2"/>
          <p:cNvSpPr>
            <a:spLocks noGrp="1"/>
          </p:cNvSpPr>
          <p:nvPr>
            <p:ph idx="1"/>
          </p:nvPr>
        </p:nvSpPr>
        <p:spPr>
          <a:xfrm>
            <a:off x="470145" y="1089920"/>
            <a:ext cx="11349258" cy="5274527"/>
          </a:xfrm>
        </p:spPr>
        <p:txBody>
          <a:bodyPr>
            <a:normAutofit/>
          </a:bodyPr>
          <a:lstStyle/>
          <a:p>
            <a:r>
              <a:rPr lang="en-GB" sz="2800" dirty="0"/>
              <a:t>Hands-on support is provided by:</a:t>
            </a:r>
          </a:p>
          <a:p>
            <a:pPr algn="l"/>
            <a:endParaRPr lang="en-GB" sz="2800" dirty="0"/>
          </a:p>
          <a:p>
            <a:pPr marL="457200" lvl="0" indent="-457200" algn="l">
              <a:buFont typeface="Arial" charset="0"/>
              <a:buChar char="•"/>
            </a:pPr>
            <a:r>
              <a:rPr lang="en-GB" sz="2800" dirty="0"/>
              <a:t>Organisation of and participation in </a:t>
            </a:r>
            <a:r>
              <a:rPr lang="en-GB" sz="2800" b="1" i="1" dirty="0"/>
              <a:t>collective events</a:t>
            </a:r>
            <a:r>
              <a:rPr lang="en-GB" sz="2800" b="1" dirty="0"/>
              <a:t> </a:t>
            </a:r>
            <a:r>
              <a:rPr lang="en-GB" sz="2800" dirty="0"/>
              <a:t>focused on </a:t>
            </a:r>
            <a:r>
              <a:rPr lang="en-GB" sz="2800" b="1" dirty="0">
                <a:solidFill>
                  <a:srgbClr val="FF0000"/>
                </a:solidFill>
              </a:rPr>
              <a:t>matchmaking</a:t>
            </a:r>
            <a:r>
              <a:rPr lang="en-GB" sz="2800" dirty="0"/>
              <a:t> and </a:t>
            </a:r>
            <a:r>
              <a:rPr lang="en-GB" sz="2800" b="1" dirty="0">
                <a:solidFill>
                  <a:srgbClr val="FF0000"/>
                </a:solidFill>
              </a:rPr>
              <a:t>brokerage</a:t>
            </a:r>
          </a:p>
          <a:p>
            <a:pPr marL="457200" lvl="0" indent="-457200" algn="l">
              <a:buFont typeface="Arial" charset="0"/>
              <a:buChar char="•"/>
            </a:pPr>
            <a:endParaRPr lang="en-GB" sz="2800" dirty="0"/>
          </a:p>
          <a:p>
            <a:pPr marL="457200" lvl="0" indent="-457200" algn="l">
              <a:buFont typeface="Arial" charset="0"/>
              <a:buChar char="•"/>
            </a:pPr>
            <a:r>
              <a:rPr lang="en-GB" sz="2800" b="1" i="1" dirty="0"/>
              <a:t>Tailored support</a:t>
            </a:r>
            <a:r>
              <a:rPr lang="en-GB" sz="2800" b="1" dirty="0"/>
              <a:t> </a:t>
            </a:r>
            <a:r>
              <a:rPr lang="en-GB" sz="2800" dirty="0"/>
              <a:t>for </a:t>
            </a:r>
            <a:r>
              <a:rPr lang="en-GB" sz="2800" b="1" dirty="0">
                <a:solidFill>
                  <a:srgbClr val="FF0000"/>
                </a:solidFill>
              </a:rPr>
              <a:t>projects </a:t>
            </a:r>
            <a:r>
              <a:rPr lang="en-GB" sz="2800" dirty="0"/>
              <a:t>looking to deploy (or scale/replicate) urban mobility solutions. </a:t>
            </a:r>
          </a:p>
          <a:p>
            <a:pPr marL="457200" lvl="0" indent="-457200" algn="l">
              <a:buFont typeface="Arial" charset="0"/>
              <a:buChar char="•"/>
            </a:pPr>
            <a:endParaRPr lang="en-GB" sz="2800" dirty="0"/>
          </a:p>
          <a:p>
            <a:pPr marL="457200" lvl="0" indent="-457200" algn="l">
              <a:buFont typeface="Arial" charset="0"/>
              <a:buChar char="•"/>
            </a:pPr>
            <a:r>
              <a:rPr lang="en-GB" sz="2800" dirty="0"/>
              <a:t>NB: Shift in focus at the start of our support contract due to the restart of existing initiatives and launch of new initiatives in the context of the EIP-SCC Sustainable Mobility Action Cluster</a:t>
            </a:r>
          </a:p>
          <a:p>
            <a:pPr lvl="0"/>
            <a:endParaRPr lang="en-GB" sz="2800" dirty="0"/>
          </a:p>
        </p:txBody>
      </p:sp>
      <p:sp>
        <p:nvSpPr>
          <p:cNvPr id="4" name="Slide Number Placeholder 3"/>
          <p:cNvSpPr>
            <a:spLocks noGrp="1"/>
          </p:cNvSpPr>
          <p:nvPr>
            <p:ph type="sldNum" sz="quarter" idx="10"/>
          </p:nvPr>
        </p:nvSpPr>
        <p:spPr/>
        <p:txBody>
          <a:bodyPr/>
          <a:lstStyle/>
          <a:p>
            <a:fld id="{B3B12BAB-457F-44B3-98AA-C26EBE3D43E5}" type="slidenum">
              <a:rPr lang="es-ES" smtClean="0"/>
              <a:pPr/>
              <a:t>15</a:t>
            </a:fld>
            <a:endParaRPr lang="es-ES" dirty="0"/>
          </a:p>
        </p:txBody>
      </p:sp>
    </p:spTree>
    <p:extLst>
      <p:ext uri="{BB962C8B-B14F-4D97-AF65-F5344CB8AC3E}">
        <p14:creationId xmlns:p14="http://schemas.microsoft.com/office/powerpoint/2010/main" val="15519553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Activities</a:t>
            </a:r>
            <a:endParaRPr lang="nl-NL" dirty="0"/>
          </a:p>
        </p:txBody>
      </p:sp>
      <p:sp>
        <p:nvSpPr>
          <p:cNvPr id="3" name="Tijdelijke aanduiding voor inhoud 2"/>
          <p:cNvSpPr>
            <a:spLocks noGrp="1"/>
          </p:cNvSpPr>
          <p:nvPr>
            <p:ph idx="1"/>
          </p:nvPr>
        </p:nvSpPr>
        <p:spPr>
          <a:xfrm>
            <a:off x="512585" y="1037065"/>
            <a:ext cx="11151300" cy="5274527"/>
          </a:xfrm>
        </p:spPr>
        <p:txBody>
          <a:bodyPr>
            <a:normAutofit/>
          </a:bodyPr>
          <a:lstStyle/>
          <a:p>
            <a:pPr algn="l"/>
            <a:r>
              <a:rPr lang="nl-NL" sz="2400" b="1" dirty="0"/>
              <a:t>21 </a:t>
            </a:r>
            <a:r>
              <a:rPr lang="nl-NL" sz="2400" b="1" dirty="0" err="1"/>
              <a:t>March</a:t>
            </a:r>
            <a:r>
              <a:rPr lang="nl-NL" sz="2400" b="1" dirty="0"/>
              <a:t>: </a:t>
            </a:r>
            <a:r>
              <a:rPr lang="nl-NL" sz="2400" b="1" dirty="0" err="1"/>
              <a:t>Intertraffic</a:t>
            </a:r>
            <a:r>
              <a:rPr lang="nl-NL" sz="2400" b="1" dirty="0"/>
              <a:t> Amsterdam</a:t>
            </a:r>
          </a:p>
          <a:p>
            <a:pPr algn="l"/>
            <a:endParaRPr lang="nl-NL" sz="2400" dirty="0"/>
          </a:p>
          <a:p>
            <a:pPr marL="342900" indent="-342900" algn="l">
              <a:buFont typeface="Arial"/>
              <a:buChar char="•"/>
            </a:pPr>
            <a:r>
              <a:rPr lang="nl-NL" sz="2400" dirty="0" err="1"/>
              <a:t>Session</a:t>
            </a:r>
            <a:r>
              <a:rPr lang="nl-NL" sz="2400" dirty="0"/>
              <a:t> "</a:t>
            </a:r>
            <a:r>
              <a:rPr lang="nl-NL" sz="2400" dirty="0" err="1"/>
              <a:t>strategic</a:t>
            </a:r>
            <a:r>
              <a:rPr lang="nl-NL" sz="2400" dirty="0"/>
              <a:t> partnering in smart </a:t>
            </a:r>
            <a:r>
              <a:rPr lang="nl-NL" sz="2400" dirty="0" err="1"/>
              <a:t>urban</a:t>
            </a:r>
            <a:r>
              <a:rPr lang="nl-NL" sz="2400" dirty="0"/>
              <a:t> </a:t>
            </a:r>
            <a:r>
              <a:rPr lang="nl-NL" sz="2400" dirty="0" err="1"/>
              <a:t>solutions</a:t>
            </a:r>
            <a:r>
              <a:rPr lang="nl-NL" sz="2400" dirty="0"/>
              <a:t> in Europe"</a:t>
            </a:r>
          </a:p>
          <a:p>
            <a:pPr marL="342900" indent="-342900" algn="l">
              <a:buFont typeface="Arial"/>
              <a:buChar char="•"/>
            </a:pPr>
            <a:r>
              <a:rPr lang="nl-NL" sz="2400" dirty="0"/>
              <a:t>Workshop ITSUP Challenge "</a:t>
            </a:r>
            <a:r>
              <a:rPr lang="nl-NL" sz="2400" dirty="0" err="1"/>
              <a:t>Cities</a:t>
            </a:r>
            <a:r>
              <a:rPr lang="nl-NL" sz="2400" dirty="0"/>
              <a:t> </a:t>
            </a:r>
            <a:r>
              <a:rPr lang="nl-NL" sz="2400" dirty="0" err="1"/>
              <a:t>and</a:t>
            </a:r>
            <a:r>
              <a:rPr lang="nl-NL" sz="2400" dirty="0"/>
              <a:t> </a:t>
            </a:r>
            <a:r>
              <a:rPr lang="nl-NL" sz="2400" dirty="0" err="1"/>
              <a:t>regions</a:t>
            </a:r>
            <a:r>
              <a:rPr lang="nl-NL" sz="2400" dirty="0"/>
              <a:t> as </a:t>
            </a:r>
            <a:r>
              <a:rPr lang="nl-NL" sz="2400" dirty="0" err="1"/>
              <a:t>your</a:t>
            </a:r>
            <a:r>
              <a:rPr lang="nl-NL" sz="2400" dirty="0"/>
              <a:t> first lead customer”</a:t>
            </a:r>
          </a:p>
          <a:p>
            <a:pPr marL="342900" indent="-342900" algn="l">
              <a:buFontTx/>
              <a:buChar char="-"/>
            </a:pPr>
            <a:endParaRPr lang="nl-NL" sz="2400" dirty="0"/>
          </a:p>
          <a:p>
            <a:pPr algn="l"/>
            <a:r>
              <a:rPr lang="nl-NL" sz="2400" b="1" dirty="0"/>
              <a:t>24-26 April: </a:t>
            </a:r>
            <a:r>
              <a:rPr lang="nl-NL" sz="2400" b="1" dirty="0" err="1"/>
              <a:t>Ten-T</a:t>
            </a:r>
            <a:r>
              <a:rPr lang="nl-NL" sz="2400" b="1" dirty="0"/>
              <a:t> Days </a:t>
            </a:r>
            <a:r>
              <a:rPr lang="nl-NL" sz="2400" b="1" dirty="0" err="1"/>
              <a:t>Ljubjlana</a:t>
            </a:r>
            <a:endParaRPr lang="nl-NL" sz="2400" b="1" dirty="0"/>
          </a:p>
          <a:p>
            <a:pPr marL="342900" indent="-342900" algn="l">
              <a:buFont typeface="Arial"/>
              <a:buChar char="•"/>
            </a:pPr>
            <a:r>
              <a:rPr lang="nl-NL" sz="2400" dirty="0" err="1"/>
              <a:t>Hackathon</a:t>
            </a:r>
            <a:r>
              <a:rPr lang="nl-NL" sz="2400" dirty="0"/>
              <a:t> </a:t>
            </a:r>
            <a:r>
              <a:rPr lang="nl-NL" sz="2400" dirty="0" err="1"/>
              <a:t>and</a:t>
            </a:r>
            <a:r>
              <a:rPr lang="nl-NL" sz="2400" dirty="0"/>
              <a:t> Market </a:t>
            </a:r>
            <a:r>
              <a:rPr lang="nl-NL" sz="2400" dirty="0" err="1"/>
              <a:t>Place</a:t>
            </a:r>
            <a:r>
              <a:rPr lang="nl-NL" sz="2400" dirty="0"/>
              <a:t> </a:t>
            </a:r>
            <a:r>
              <a:rPr lang="nl-NL" sz="2400" dirty="0" err="1"/>
              <a:t>pitching</a:t>
            </a:r>
            <a:r>
              <a:rPr lang="nl-NL" sz="2400" dirty="0"/>
              <a:t> </a:t>
            </a:r>
            <a:r>
              <a:rPr lang="nl-NL" sz="2400" dirty="0" err="1"/>
              <a:t>sessions</a:t>
            </a:r>
            <a:endParaRPr lang="nl-NL" sz="2400" dirty="0"/>
          </a:p>
          <a:p>
            <a:pPr marL="342900" indent="-342900" algn="l">
              <a:buFontTx/>
              <a:buChar char="-"/>
            </a:pPr>
            <a:endParaRPr lang="nl-NL" sz="2400" dirty="0"/>
          </a:p>
          <a:p>
            <a:pPr algn="l"/>
            <a:r>
              <a:rPr lang="nl-NL" sz="2400" dirty="0"/>
              <a:t>- </a:t>
            </a:r>
            <a:r>
              <a:rPr lang="nl-NL" sz="2400" dirty="0" err="1"/>
              <a:t>and</a:t>
            </a:r>
            <a:r>
              <a:rPr lang="nl-NL" sz="2400" dirty="0"/>
              <a:t> more: Civitas Urban </a:t>
            </a:r>
            <a:r>
              <a:rPr lang="nl-NL" sz="2400" dirty="0" err="1"/>
              <a:t>Freight</a:t>
            </a:r>
            <a:r>
              <a:rPr lang="nl-NL" sz="2400" dirty="0"/>
              <a:t> Conference, ITS Copenhagen, European </a:t>
            </a:r>
            <a:r>
              <a:rPr lang="nl-NL" sz="2400" dirty="0" err="1"/>
              <a:t>Mobility</a:t>
            </a:r>
            <a:r>
              <a:rPr lang="nl-NL" sz="2400" dirty="0"/>
              <a:t> Week </a:t>
            </a:r>
            <a:r>
              <a:rPr lang="nl-NL" sz="2400" dirty="0" err="1"/>
              <a:t>etc</a:t>
            </a:r>
            <a:endParaRPr lang="nl-NL" sz="2400" dirty="0"/>
          </a:p>
          <a:p>
            <a:endParaRPr lang="nl-NL" b="1" dirty="0"/>
          </a:p>
        </p:txBody>
      </p:sp>
      <p:sp>
        <p:nvSpPr>
          <p:cNvPr id="4" name="Tijdelijke aanduiding voor dianummer 3"/>
          <p:cNvSpPr>
            <a:spLocks noGrp="1"/>
          </p:cNvSpPr>
          <p:nvPr>
            <p:ph type="sldNum" sz="quarter" idx="10"/>
          </p:nvPr>
        </p:nvSpPr>
        <p:spPr/>
        <p:txBody>
          <a:bodyPr/>
          <a:lstStyle/>
          <a:p>
            <a:fld id="{B3B12BAB-457F-44B3-98AA-C26EBE3D43E5}" type="slidenum">
              <a:rPr lang="es-ES" smtClean="0"/>
              <a:pPr/>
              <a:t>16</a:t>
            </a:fld>
            <a:endParaRPr lang="es-ES" dirty="0"/>
          </a:p>
        </p:txBody>
      </p:sp>
    </p:spTree>
    <p:extLst>
      <p:ext uri="{BB962C8B-B14F-4D97-AF65-F5344CB8AC3E}">
        <p14:creationId xmlns:p14="http://schemas.microsoft.com/office/powerpoint/2010/main" val="40095195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CONTACT US</a:t>
            </a:r>
          </a:p>
        </p:txBody>
      </p:sp>
      <p:sp>
        <p:nvSpPr>
          <p:cNvPr id="4" name="Slide Number Placeholder 3"/>
          <p:cNvSpPr>
            <a:spLocks noGrp="1"/>
          </p:cNvSpPr>
          <p:nvPr>
            <p:ph type="sldNum" sz="quarter" idx="10"/>
          </p:nvPr>
        </p:nvSpPr>
        <p:spPr/>
        <p:txBody>
          <a:bodyPr/>
          <a:lstStyle/>
          <a:p>
            <a:fld id="{B3B12BAB-457F-44B3-98AA-C26EBE3D43E5}" type="slidenum">
              <a:rPr lang="es-ES" smtClean="0"/>
              <a:pPr/>
              <a:t>17</a:t>
            </a:fld>
            <a:endParaRPr lang="es-ES" dirty="0"/>
          </a:p>
        </p:txBody>
      </p:sp>
      <p:sp>
        <p:nvSpPr>
          <p:cNvPr id="6" name="Rectangle 5"/>
          <p:cNvSpPr/>
          <p:nvPr/>
        </p:nvSpPr>
        <p:spPr>
          <a:xfrm>
            <a:off x="920151" y="1101212"/>
            <a:ext cx="10510455" cy="5177667"/>
          </a:xfrm>
          <a:prstGeom prst="rect">
            <a:avLst/>
          </a:pr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170038" y="1305342"/>
            <a:ext cx="9391281" cy="3970318"/>
          </a:xfrm>
          <a:prstGeom prst="rect">
            <a:avLst/>
          </a:prstGeom>
        </p:spPr>
        <p:txBody>
          <a:bodyPr wrap="square">
            <a:spAutoFit/>
          </a:bodyPr>
          <a:lstStyle/>
          <a:p>
            <a:pPr lvl="0">
              <a:spcAft>
                <a:spcPts val="0"/>
              </a:spcAft>
            </a:pPr>
            <a:r>
              <a:rPr lang="en-GB" sz="2800" dirty="0">
                <a:ea typeface="Calibri" charset="0"/>
              </a:rPr>
              <a:t>Team:</a:t>
            </a:r>
          </a:p>
          <a:p>
            <a:pPr lvl="0">
              <a:spcAft>
                <a:spcPts val="0"/>
              </a:spcAft>
            </a:pPr>
            <a:endParaRPr lang="en-GB" sz="2800" dirty="0">
              <a:ea typeface="Calibri" charset="0"/>
            </a:endParaRPr>
          </a:p>
          <a:p>
            <a:r>
              <a:rPr lang="en-GB" sz="2800" dirty="0"/>
              <a:t>Carlien Roodink 		</a:t>
            </a:r>
            <a:r>
              <a:rPr lang="en-GB" sz="2800" dirty="0">
                <a:hlinkClick r:id="rId2"/>
              </a:rPr>
              <a:t>carlien.roodink@me.com</a:t>
            </a:r>
            <a:endParaRPr lang="en-GB" sz="2800" dirty="0"/>
          </a:p>
          <a:p>
            <a:endParaRPr lang="en-GB" sz="2800" dirty="0"/>
          </a:p>
          <a:p>
            <a:r>
              <a:rPr lang="en-GB" sz="2800" dirty="0"/>
              <a:t>Juan Carlos </a:t>
            </a:r>
            <a:r>
              <a:rPr lang="en-GB" sz="2800" dirty="0" err="1"/>
              <a:t>Espada</a:t>
            </a:r>
            <a:r>
              <a:rPr lang="en-GB" sz="2800" dirty="0"/>
              <a:t> 	</a:t>
            </a:r>
            <a:r>
              <a:rPr lang="en-GB" sz="2800" dirty="0">
                <a:hlinkClick r:id="rId3"/>
              </a:rPr>
              <a:t>juancarlos.espada@jiip.eu</a:t>
            </a:r>
            <a:endParaRPr lang="en-GB" sz="2800" dirty="0"/>
          </a:p>
          <a:p>
            <a:endParaRPr lang="en-GB" sz="2800" dirty="0"/>
          </a:p>
          <a:p>
            <a:r>
              <a:rPr lang="de-DE" sz="2800" dirty="0"/>
              <a:t>Linda van </a:t>
            </a:r>
            <a:r>
              <a:rPr lang="de-DE" sz="2800" dirty="0" err="1"/>
              <a:t>Duivenbode</a:t>
            </a:r>
            <a:r>
              <a:rPr lang="de-DE" sz="2800" dirty="0"/>
              <a:t> 	</a:t>
            </a:r>
            <a:r>
              <a:rPr lang="de-DE" sz="2800" dirty="0">
                <a:hlinkClick r:id="rId4"/>
              </a:rPr>
              <a:t>linda@extremely-useful.com</a:t>
            </a:r>
            <a:endParaRPr lang="de-DE" sz="2800" dirty="0"/>
          </a:p>
          <a:p>
            <a:endParaRPr lang="en-GB" sz="2800" dirty="0"/>
          </a:p>
          <a:p>
            <a:endParaRPr lang="en-GB" sz="2800" dirty="0">
              <a:ea typeface="Calibri" charset="0"/>
            </a:endParaRPr>
          </a:p>
        </p:txBody>
      </p:sp>
    </p:spTree>
    <p:extLst>
      <p:ext uri="{BB962C8B-B14F-4D97-AF65-F5344CB8AC3E}">
        <p14:creationId xmlns:p14="http://schemas.microsoft.com/office/powerpoint/2010/main" val="35446174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2400" dirty="0"/>
              <a:t>Agenda of the meeting</a:t>
            </a:r>
          </a:p>
        </p:txBody>
      </p:sp>
      <p:sp>
        <p:nvSpPr>
          <p:cNvPr id="2" name="Rechthoek 1"/>
          <p:cNvSpPr/>
          <p:nvPr/>
        </p:nvSpPr>
        <p:spPr>
          <a:xfrm>
            <a:off x="245660" y="941403"/>
            <a:ext cx="11750722" cy="2339102"/>
          </a:xfrm>
          <a:prstGeom prst="rect">
            <a:avLst/>
          </a:prstGeom>
        </p:spPr>
        <p:txBody>
          <a:bodyPr wrap="square">
            <a:spAutoFit/>
          </a:bodyPr>
          <a:lstStyle/>
          <a:p>
            <a:endParaRPr lang="en-GB" dirty="0"/>
          </a:p>
          <a:p>
            <a:endParaRPr lang="en-GB" dirty="0"/>
          </a:p>
          <a:p>
            <a:r>
              <a:rPr lang="en-GB" sz="2000" b="1" dirty="0"/>
              <a:t>Define Working Group Themes - </a:t>
            </a:r>
            <a:r>
              <a:rPr lang="en-GB" sz="2000" b="1" i="1" dirty="0"/>
              <a:t>Tamara Goldsteen</a:t>
            </a:r>
            <a:r>
              <a:rPr lang="en-GB" sz="2000" b="1" dirty="0"/>
              <a:t> </a:t>
            </a:r>
          </a:p>
          <a:p>
            <a:endParaRPr lang="en-GB" dirty="0"/>
          </a:p>
          <a:p>
            <a:endParaRPr lang="en-GB" dirty="0"/>
          </a:p>
          <a:p>
            <a:endParaRPr lang="en-GB" dirty="0"/>
          </a:p>
          <a:p>
            <a:endParaRPr lang="en-GB" dirty="0"/>
          </a:p>
          <a:p>
            <a:r>
              <a:rPr lang="en-GB" dirty="0"/>
              <a:t>		</a:t>
            </a:r>
          </a:p>
        </p:txBody>
      </p:sp>
    </p:spTree>
    <p:extLst>
      <p:ext uri="{BB962C8B-B14F-4D97-AF65-F5344CB8AC3E}">
        <p14:creationId xmlns:p14="http://schemas.microsoft.com/office/powerpoint/2010/main" val="33526547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Workgroups – </a:t>
            </a:r>
            <a:r>
              <a:rPr lang="nl-NL" dirty="0" err="1"/>
              <a:t>What</a:t>
            </a:r>
            <a:r>
              <a:rPr lang="nl-NL" dirty="0"/>
              <a:t> and How</a:t>
            </a:r>
            <a:endParaRPr lang="en-GB" dirty="0"/>
          </a:p>
        </p:txBody>
      </p:sp>
      <p:sp>
        <p:nvSpPr>
          <p:cNvPr id="3" name="Content Placeholder 2"/>
          <p:cNvSpPr>
            <a:spLocks noGrp="1"/>
          </p:cNvSpPr>
          <p:nvPr>
            <p:ph idx="1"/>
          </p:nvPr>
        </p:nvSpPr>
        <p:spPr>
          <a:xfrm>
            <a:off x="512585" y="1037066"/>
            <a:ext cx="11261054" cy="5260322"/>
          </a:xfrm>
        </p:spPr>
        <p:txBody>
          <a:bodyPr>
            <a:normAutofit/>
          </a:bodyPr>
          <a:lstStyle/>
          <a:p>
            <a:r>
              <a:rPr lang="nl-NL" sz="1800" dirty="0" err="1"/>
              <a:t>Define</a:t>
            </a:r>
            <a:r>
              <a:rPr lang="nl-NL" sz="1800" dirty="0"/>
              <a:t> </a:t>
            </a:r>
            <a:r>
              <a:rPr lang="nl-NL" sz="1800" dirty="0" err="1"/>
              <a:t>working</a:t>
            </a:r>
            <a:r>
              <a:rPr lang="nl-NL" sz="1800" dirty="0"/>
              <a:t> </a:t>
            </a:r>
            <a:r>
              <a:rPr lang="nl-NL" sz="1800" dirty="0" err="1"/>
              <a:t>groups</a:t>
            </a:r>
            <a:r>
              <a:rPr lang="nl-NL" sz="1800" dirty="0"/>
              <a:t> topics (7)</a:t>
            </a:r>
          </a:p>
          <a:p>
            <a:endParaRPr lang="nl-NL" sz="1800" dirty="0"/>
          </a:p>
          <a:p>
            <a:r>
              <a:rPr lang="nl-NL" sz="1800" dirty="0" err="1"/>
              <a:t>Working</a:t>
            </a:r>
            <a:r>
              <a:rPr lang="nl-NL" sz="1800" dirty="0"/>
              <a:t> </a:t>
            </a:r>
            <a:r>
              <a:rPr lang="nl-NL" sz="1800" dirty="0" err="1"/>
              <a:t>groups</a:t>
            </a:r>
            <a:r>
              <a:rPr lang="nl-NL" sz="1800" dirty="0"/>
              <a:t> :</a:t>
            </a:r>
          </a:p>
          <a:p>
            <a:pPr marL="285750" indent="-285750">
              <a:buFontTx/>
              <a:buChar char="-"/>
            </a:pPr>
            <a:r>
              <a:rPr lang="nl-NL" sz="1800" dirty="0"/>
              <a:t>Focus on concrete short term (18 </a:t>
            </a:r>
            <a:r>
              <a:rPr lang="nl-NL" sz="1800" dirty="0" err="1"/>
              <a:t>months</a:t>
            </a:r>
            <a:r>
              <a:rPr lang="nl-NL" sz="1800" dirty="0"/>
              <a:t>) actions (</a:t>
            </a:r>
            <a:r>
              <a:rPr lang="nl-NL" sz="1800" dirty="0" err="1"/>
              <a:t>maturing</a:t>
            </a:r>
            <a:r>
              <a:rPr lang="nl-NL" sz="1800" dirty="0"/>
              <a:t>, </a:t>
            </a:r>
            <a:r>
              <a:rPr lang="nl-NL" sz="1800" dirty="0" err="1"/>
              <a:t>not</a:t>
            </a:r>
            <a:r>
              <a:rPr lang="nl-NL" sz="1800" dirty="0"/>
              <a:t> </a:t>
            </a:r>
            <a:r>
              <a:rPr lang="nl-NL" sz="1800" dirty="0" err="1"/>
              <a:t>necessary</a:t>
            </a:r>
            <a:r>
              <a:rPr lang="nl-NL" sz="1800" dirty="0"/>
              <a:t> </a:t>
            </a:r>
            <a:r>
              <a:rPr lang="nl-NL" sz="1800" dirty="0" err="1"/>
              <a:t>completing</a:t>
            </a:r>
            <a:r>
              <a:rPr lang="nl-NL" sz="1800" dirty="0"/>
              <a:t>).</a:t>
            </a:r>
          </a:p>
          <a:p>
            <a:pPr marL="285750" indent="-285750">
              <a:buFontTx/>
              <a:buChar char="-"/>
            </a:pPr>
            <a:r>
              <a:rPr lang="en-GB" sz="1800" dirty="0"/>
              <a:t>Working group will be a strong partnership which will continue after the EIP end date.</a:t>
            </a:r>
          </a:p>
          <a:p>
            <a:pPr marL="285750" indent="-285750">
              <a:buFontTx/>
              <a:buChar char="-"/>
            </a:pPr>
            <a:r>
              <a:rPr lang="en-GB" sz="1800" dirty="0"/>
              <a:t>Work group coordinator. </a:t>
            </a:r>
          </a:p>
          <a:p>
            <a:endParaRPr lang="en-GB" sz="1800" dirty="0"/>
          </a:p>
          <a:p>
            <a:r>
              <a:rPr lang="nl-NL" sz="1800" dirty="0"/>
              <a:t>How: </a:t>
            </a:r>
          </a:p>
          <a:p>
            <a:r>
              <a:rPr lang="nl-NL" sz="1800" dirty="0"/>
              <a:t>- </a:t>
            </a:r>
            <a:r>
              <a:rPr lang="nl-NL" sz="1800" dirty="0" err="1"/>
              <a:t>Mentimeter</a:t>
            </a:r>
            <a:endParaRPr lang="nl-NL" sz="1800" dirty="0"/>
          </a:p>
          <a:p>
            <a:r>
              <a:rPr lang="en-GB" sz="1800" dirty="0"/>
              <a:t>- Ideas are from:</a:t>
            </a:r>
          </a:p>
          <a:p>
            <a:pPr marL="463550" lvl="1" indent="-285750">
              <a:buFontTx/>
              <a:buChar char="-"/>
            </a:pPr>
            <a:r>
              <a:rPr lang="en-GB" sz="1800" dirty="0"/>
              <a:t>Quick scan</a:t>
            </a:r>
          </a:p>
          <a:p>
            <a:pPr marL="463550" lvl="1" indent="-285750">
              <a:buFontTx/>
              <a:buChar char="-"/>
            </a:pPr>
            <a:r>
              <a:rPr lang="en-GB" sz="1800" dirty="0"/>
              <a:t>Consultations</a:t>
            </a:r>
            <a:endParaRPr lang="nl-NL" sz="1800" dirty="0"/>
          </a:p>
        </p:txBody>
      </p:sp>
      <p:sp>
        <p:nvSpPr>
          <p:cNvPr id="4" name="Slide Number Placeholder 3"/>
          <p:cNvSpPr>
            <a:spLocks noGrp="1"/>
          </p:cNvSpPr>
          <p:nvPr>
            <p:ph type="sldNum" sz="quarter" idx="10"/>
          </p:nvPr>
        </p:nvSpPr>
        <p:spPr/>
        <p:txBody>
          <a:bodyPr/>
          <a:lstStyle/>
          <a:p>
            <a:fld id="{B3B12BAB-457F-44B3-98AA-C26EBE3D43E5}" type="slidenum">
              <a:rPr lang="es-ES" smtClean="0"/>
              <a:pPr/>
              <a:t>19</a:t>
            </a:fld>
            <a:endParaRPr lang="es-ES" dirty="0"/>
          </a:p>
        </p:txBody>
      </p:sp>
    </p:spTree>
    <p:extLst>
      <p:ext uri="{BB962C8B-B14F-4D97-AF65-F5344CB8AC3E}">
        <p14:creationId xmlns:p14="http://schemas.microsoft.com/office/powerpoint/2010/main" val="28307211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851" y="3449053"/>
            <a:ext cx="10494373" cy="1262894"/>
          </a:xfrm>
        </p:spPr>
        <p:txBody>
          <a:bodyPr>
            <a:normAutofit fontScale="90000"/>
          </a:bodyPr>
          <a:lstStyle/>
          <a:p>
            <a:pPr algn="l"/>
            <a:r>
              <a:rPr lang="en-US" sz="3600" dirty="0"/>
              <a:t>New Mobility Services initiative (NMS)</a:t>
            </a:r>
            <a:r>
              <a:rPr lang="en-US" dirty="0"/>
              <a:t/>
            </a:r>
            <a:br>
              <a:rPr lang="en-US" dirty="0"/>
            </a:br>
            <a:r>
              <a:rPr lang="en-US" dirty="0"/>
              <a:t>Edwin MERMANS, Province of </a:t>
            </a:r>
            <a:r>
              <a:rPr lang="en-US" dirty="0" err="1"/>
              <a:t>Noord</a:t>
            </a:r>
            <a:r>
              <a:rPr lang="en-US" dirty="0"/>
              <a:t>-Brabant / </a:t>
            </a:r>
            <a:r>
              <a:rPr lang="en-US" dirty="0" err="1"/>
              <a:t>BrabantStad</a:t>
            </a:r>
            <a:r>
              <a:rPr lang="en-US" dirty="0"/>
              <a:t/>
            </a:r>
            <a:br>
              <a:rPr lang="en-US" dirty="0"/>
            </a:br>
            <a:r>
              <a:rPr lang="en-US" dirty="0"/>
              <a:t>Tamara GOLDSTEEN, City of Helmond / </a:t>
            </a:r>
            <a:r>
              <a:rPr lang="en-US" dirty="0" err="1"/>
              <a:t>BrabantStad</a:t>
            </a:r>
            <a:endParaRPr lang="en-GB" dirty="0"/>
          </a:p>
        </p:txBody>
      </p:sp>
      <p:sp>
        <p:nvSpPr>
          <p:cNvPr id="3" name="Text Placeholder 2"/>
          <p:cNvSpPr>
            <a:spLocks noGrp="1"/>
          </p:cNvSpPr>
          <p:nvPr>
            <p:ph type="body" idx="1"/>
          </p:nvPr>
        </p:nvSpPr>
        <p:spPr/>
        <p:txBody>
          <a:bodyPr/>
          <a:lstStyle/>
          <a:p>
            <a:r>
              <a:rPr lang="en-GB" b="1" dirty="0"/>
              <a:t>.</a:t>
            </a:r>
          </a:p>
        </p:txBody>
      </p:sp>
    </p:spTree>
    <p:extLst>
      <p:ext uri="{BB962C8B-B14F-4D97-AF65-F5344CB8AC3E}">
        <p14:creationId xmlns:p14="http://schemas.microsoft.com/office/powerpoint/2010/main" val="11156624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Workgroups</a:t>
            </a:r>
            <a:endParaRPr lang="en-GB" dirty="0"/>
          </a:p>
        </p:txBody>
      </p:sp>
      <p:sp>
        <p:nvSpPr>
          <p:cNvPr id="3" name="Content Placeholder 2"/>
          <p:cNvSpPr>
            <a:spLocks noGrp="1"/>
          </p:cNvSpPr>
          <p:nvPr>
            <p:ph idx="1"/>
          </p:nvPr>
        </p:nvSpPr>
        <p:spPr>
          <a:xfrm>
            <a:off x="512585" y="1037066"/>
            <a:ext cx="11261054" cy="5260322"/>
          </a:xfrm>
        </p:spPr>
        <p:txBody>
          <a:bodyPr>
            <a:normAutofit/>
          </a:bodyPr>
          <a:lstStyle/>
          <a:p>
            <a:endParaRPr lang="en-GB" sz="1800" b="1" dirty="0"/>
          </a:p>
          <a:p>
            <a:endParaRPr lang="nl-NL" sz="1800" dirty="0"/>
          </a:p>
        </p:txBody>
      </p:sp>
      <p:sp>
        <p:nvSpPr>
          <p:cNvPr id="4" name="Slide Number Placeholder 3"/>
          <p:cNvSpPr>
            <a:spLocks noGrp="1"/>
          </p:cNvSpPr>
          <p:nvPr>
            <p:ph type="sldNum" sz="quarter" idx="10"/>
          </p:nvPr>
        </p:nvSpPr>
        <p:spPr/>
        <p:txBody>
          <a:bodyPr/>
          <a:lstStyle/>
          <a:p>
            <a:fld id="{B3B12BAB-457F-44B3-98AA-C26EBE3D43E5}" type="slidenum">
              <a:rPr lang="es-ES" smtClean="0"/>
              <a:pPr/>
              <a:t>20</a:t>
            </a:fld>
            <a:endParaRPr lang="es-ES" dirty="0"/>
          </a:p>
        </p:txBody>
      </p:sp>
      <p:sp>
        <p:nvSpPr>
          <p:cNvPr id="5" name="Rechthoek 4"/>
          <p:cNvSpPr/>
          <p:nvPr/>
        </p:nvSpPr>
        <p:spPr>
          <a:xfrm>
            <a:off x="538716" y="949144"/>
            <a:ext cx="10434084" cy="6340197"/>
          </a:xfrm>
          <a:prstGeom prst="rect">
            <a:avLst/>
          </a:prstGeom>
        </p:spPr>
        <p:txBody>
          <a:bodyPr wrap="square">
            <a:spAutoFit/>
          </a:bodyPr>
          <a:lstStyle/>
          <a:p>
            <a:pPr marL="571500" lvl="1" indent="-571500"/>
            <a:r>
              <a:rPr lang="nl-NL" dirty="0" err="1"/>
              <a:t>Mentimeter</a:t>
            </a:r>
            <a:endParaRPr lang="nl-NL" dirty="0"/>
          </a:p>
          <a:p>
            <a:pPr marL="971550" lvl="2" indent="-571500"/>
            <a:endParaRPr lang="nl-NL" dirty="0"/>
          </a:p>
          <a:p>
            <a:pPr marL="971550" lvl="2" indent="-571500"/>
            <a:r>
              <a:rPr lang="nl-NL" dirty="0"/>
              <a:t>2 </a:t>
            </a:r>
            <a:r>
              <a:rPr lang="nl-NL" dirty="0" err="1"/>
              <a:t>Questions</a:t>
            </a:r>
            <a:r>
              <a:rPr lang="nl-NL" dirty="0"/>
              <a:t>:</a:t>
            </a:r>
          </a:p>
          <a:p>
            <a:pPr marL="971550" lvl="2" indent="-571500"/>
            <a:r>
              <a:rPr lang="nl-NL" dirty="0"/>
              <a:t>	- </a:t>
            </a:r>
            <a:r>
              <a:rPr lang="nl-NL" dirty="0" err="1"/>
              <a:t>Which</a:t>
            </a:r>
            <a:r>
              <a:rPr lang="nl-NL" dirty="0"/>
              <a:t> kind of partners are </a:t>
            </a:r>
            <a:r>
              <a:rPr lang="nl-NL" dirty="0" err="1"/>
              <a:t>you</a:t>
            </a:r>
            <a:r>
              <a:rPr lang="nl-NL" dirty="0"/>
              <a:t> most </a:t>
            </a:r>
            <a:r>
              <a:rPr lang="nl-NL" dirty="0" err="1"/>
              <a:t>interested</a:t>
            </a:r>
            <a:r>
              <a:rPr lang="nl-NL" dirty="0"/>
              <a:t> partnering </a:t>
            </a:r>
            <a:r>
              <a:rPr lang="nl-NL" dirty="0" err="1"/>
              <a:t>with</a:t>
            </a:r>
            <a:r>
              <a:rPr lang="nl-NL" dirty="0"/>
              <a:t>?</a:t>
            </a:r>
          </a:p>
          <a:p>
            <a:pPr marL="971550" lvl="2" indent="-571500"/>
            <a:r>
              <a:rPr lang="nl-NL" dirty="0"/>
              <a:t>	- </a:t>
            </a:r>
            <a:r>
              <a:rPr lang="nl-NL" dirty="0" err="1"/>
              <a:t>Where</a:t>
            </a:r>
            <a:r>
              <a:rPr lang="nl-NL" dirty="0"/>
              <a:t> </a:t>
            </a:r>
            <a:r>
              <a:rPr lang="nl-NL" dirty="0" err="1"/>
              <a:t>should</a:t>
            </a:r>
            <a:r>
              <a:rPr lang="nl-NL" dirty="0"/>
              <a:t> </a:t>
            </a:r>
            <a:r>
              <a:rPr lang="nl-NL" dirty="0" err="1"/>
              <a:t>the</a:t>
            </a:r>
            <a:r>
              <a:rPr lang="nl-NL" dirty="0"/>
              <a:t> </a:t>
            </a:r>
            <a:r>
              <a:rPr lang="nl-NL" dirty="0" err="1"/>
              <a:t>working</a:t>
            </a:r>
            <a:r>
              <a:rPr lang="nl-NL" dirty="0"/>
              <a:t> </a:t>
            </a:r>
            <a:r>
              <a:rPr lang="nl-NL" dirty="0" err="1"/>
              <a:t>groups</a:t>
            </a:r>
            <a:r>
              <a:rPr lang="nl-NL" dirty="0"/>
              <a:t> focus on?</a:t>
            </a:r>
          </a:p>
          <a:p>
            <a:pPr marL="971550" lvl="2" indent="-571500"/>
            <a:endParaRPr lang="nl-NL" dirty="0"/>
          </a:p>
          <a:p>
            <a:pPr marL="971550" lvl="2" indent="-571500"/>
            <a:r>
              <a:rPr lang="nl-NL" dirty="0" err="1"/>
              <a:t>Questions</a:t>
            </a:r>
            <a:r>
              <a:rPr lang="nl-NL" dirty="0"/>
              <a:t> </a:t>
            </a:r>
            <a:r>
              <a:rPr lang="nl-NL" dirty="0" err="1"/>
              <a:t>with</a:t>
            </a:r>
            <a:r>
              <a:rPr lang="nl-NL" dirty="0"/>
              <a:t> multiple </a:t>
            </a:r>
            <a:r>
              <a:rPr lang="nl-NL" dirty="0" err="1"/>
              <a:t>answers</a:t>
            </a:r>
            <a:r>
              <a:rPr lang="nl-NL" dirty="0"/>
              <a:t> options and a </a:t>
            </a:r>
            <a:r>
              <a:rPr lang="nl-NL" dirty="0" err="1"/>
              <a:t>third</a:t>
            </a:r>
            <a:r>
              <a:rPr lang="nl-NL" dirty="0"/>
              <a:t> question </a:t>
            </a:r>
            <a:r>
              <a:rPr lang="nl-NL" dirty="0" err="1"/>
              <a:t>for</a:t>
            </a:r>
            <a:r>
              <a:rPr lang="nl-NL" dirty="0"/>
              <a:t> </a:t>
            </a:r>
            <a:r>
              <a:rPr lang="nl-NL" dirty="0" err="1"/>
              <a:t>suggestions</a:t>
            </a:r>
            <a:r>
              <a:rPr lang="nl-NL" dirty="0"/>
              <a:t> on question nr. 2.</a:t>
            </a:r>
          </a:p>
          <a:p>
            <a:pPr marL="971550" lvl="2" indent="-571500"/>
            <a:endParaRPr lang="nl-NL" dirty="0"/>
          </a:p>
          <a:p>
            <a:pPr marL="971550" lvl="2" indent="-571500"/>
            <a:r>
              <a:rPr lang="nl-NL" dirty="0"/>
              <a:t>Go </a:t>
            </a:r>
            <a:r>
              <a:rPr lang="nl-NL" dirty="0" err="1"/>
              <a:t>to</a:t>
            </a:r>
            <a:r>
              <a:rPr lang="nl-NL" dirty="0"/>
              <a:t>: </a:t>
            </a:r>
            <a:r>
              <a:rPr lang="en-GB" b="1" dirty="0"/>
              <a:t>Menti.com </a:t>
            </a:r>
            <a:r>
              <a:rPr lang="en-GB" dirty="0"/>
              <a:t>or download the app.</a:t>
            </a:r>
          </a:p>
          <a:p>
            <a:pPr marL="971550" lvl="2" indent="-571500"/>
            <a:endParaRPr lang="nl-NL" dirty="0"/>
          </a:p>
          <a:p>
            <a:pPr marL="971550" lvl="2" indent="-571500"/>
            <a:r>
              <a:rPr lang="nl-NL" b="1" dirty="0"/>
              <a:t>Enter code 83 66 59</a:t>
            </a:r>
          </a:p>
          <a:p>
            <a:pPr marL="971550" lvl="2" indent="-571500"/>
            <a:endParaRPr lang="nl-NL" dirty="0"/>
          </a:p>
          <a:p>
            <a:pPr marL="971550" lvl="2" indent="-571500"/>
            <a:r>
              <a:rPr lang="nl-NL" dirty="0" err="1"/>
              <a:t>Vote</a:t>
            </a:r>
            <a:r>
              <a:rPr lang="nl-NL" dirty="0"/>
              <a:t>!</a:t>
            </a:r>
          </a:p>
          <a:p>
            <a:pPr marL="971550" lvl="2" indent="-571500"/>
            <a:endParaRPr lang="nl-NL" dirty="0">
              <a:solidFill>
                <a:schemeClr val="bg1">
                  <a:lumMod val="75000"/>
                </a:schemeClr>
              </a:solidFill>
            </a:endParaRPr>
          </a:p>
          <a:p>
            <a:pPr marL="971550" lvl="2" indent="-571500"/>
            <a:r>
              <a:rPr lang="nl-NL" dirty="0"/>
              <a:t>15 minutes </a:t>
            </a:r>
            <a:r>
              <a:rPr lang="nl-NL" dirty="0" err="1"/>
              <a:t>to</a:t>
            </a:r>
            <a:r>
              <a:rPr lang="nl-NL" dirty="0"/>
              <a:t> </a:t>
            </a:r>
            <a:r>
              <a:rPr lang="nl-NL" dirty="0" err="1"/>
              <a:t>vote</a:t>
            </a:r>
            <a:r>
              <a:rPr lang="nl-NL" dirty="0"/>
              <a:t> (and get a coffee).</a:t>
            </a:r>
          </a:p>
          <a:p>
            <a:pPr marL="971550" lvl="2" indent="-571500"/>
            <a:endParaRPr lang="nl-NL" dirty="0">
              <a:solidFill>
                <a:schemeClr val="bg1">
                  <a:lumMod val="75000"/>
                </a:schemeClr>
              </a:solidFill>
            </a:endParaRPr>
          </a:p>
          <a:p>
            <a:pPr marL="971550" lvl="2" indent="-571500"/>
            <a:endParaRPr lang="nl-NL" dirty="0">
              <a:solidFill>
                <a:schemeClr val="bg1">
                  <a:lumMod val="75000"/>
                </a:schemeClr>
              </a:solidFill>
            </a:endParaRPr>
          </a:p>
          <a:p>
            <a:pPr marL="971550" lvl="2" indent="-571500"/>
            <a:endParaRPr lang="nl-NL" dirty="0">
              <a:solidFill>
                <a:schemeClr val="bg1">
                  <a:lumMod val="75000"/>
                </a:schemeClr>
              </a:solidFill>
            </a:endParaRPr>
          </a:p>
          <a:p>
            <a:pPr marL="971550" lvl="2" indent="-571500"/>
            <a:endParaRPr lang="nl-NL" dirty="0">
              <a:solidFill>
                <a:schemeClr val="bg1">
                  <a:lumMod val="75000"/>
                </a:schemeClr>
              </a:solidFill>
            </a:endParaRPr>
          </a:p>
          <a:p>
            <a:pPr marL="971550" lvl="2" indent="-571500"/>
            <a:endParaRPr lang="nl-NL" dirty="0">
              <a:solidFill>
                <a:schemeClr val="bg1">
                  <a:lumMod val="75000"/>
                </a:schemeClr>
              </a:solidFill>
            </a:endParaRPr>
          </a:p>
          <a:p>
            <a:pPr marL="971550" lvl="2" indent="-571500"/>
            <a:r>
              <a:rPr lang="nl-NL" dirty="0">
                <a:solidFill>
                  <a:schemeClr val="bg1">
                    <a:lumMod val="75000"/>
                  </a:schemeClr>
                </a:solidFill>
                <a:hlinkClick r:id="rId2"/>
              </a:rPr>
              <a:t>https://www.mentimeter.com/s/f3bacc17c2ddc0b921621aa0ee4732f2/dc9de14449d6/edit</a:t>
            </a:r>
            <a:endParaRPr lang="nl-NL" dirty="0">
              <a:solidFill>
                <a:schemeClr val="bg1">
                  <a:lumMod val="75000"/>
                </a:schemeClr>
              </a:solidFill>
            </a:endParaRPr>
          </a:p>
          <a:p>
            <a:pPr marL="971550" lvl="2" indent="-571500"/>
            <a:endParaRPr lang="nl-NL" sz="2800" dirty="0">
              <a:solidFill>
                <a:schemeClr val="bg1">
                  <a:lumMod val="75000"/>
                </a:schemeClr>
              </a:solidFill>
            </a:endParaRPr>
          </a:p>
        </p:txBody>
      </p:sp>
    </p:spTree>
    <p:extLst>
      <p:ext uri="{BB962C8B-B14F-4D97-AF65-F5344CB8AC3E}">
        <p14:creationId xmlns:p14="http://schemas.microsoft.com/office/powerpoint/2010/main" val="6101279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3B12BAB-457F-44B3-98AA-C26EBE3D43E5}" type="slidenum">
              <a:rPr lang="es-ES" smtClean="0"/>
              <a:pPr/>
              <a:t>21</a:t>
            </a:fld>
            <a:endParaRPr lang="es-ES" dirty="0"/>
          </a:p>
        </p:txBody>
      </p:sp>
      <p:pic>
        <p:nvPicPr>
          <p:cNvPr id="5" name="Afbeelding 4"/>
          <p:cNvPicPr>
            <a:picLocks noChangeAspect="1"/>
          </p:cNvPicPr>
          <p:nvPr/>
        </p:nvPicPr>
        <p:blipFill>
          <a:blip r:embed="rId2"/>
          <a:stretch>
            <a:fillRect/>
          </a:stretch>
        </p:blipFill>
        <p:spPr>
          <a:xfrm>
            <a:off x="0" y="127000"/>
            <a:ext cx="12192000" cy="6604000"/>
          </a:xfrm>
          <a:prstGeom prst="rect">
            <a:avLst/>
          </a:prstGeom>
        </p:spPr>
      </p:pic>
    </p:spTree>
    <p:extLst>
      <p:ext uri="{BB962C8B-B14F-4D97-AF65-F5344CB8AC3E}">
        <p14:creationId xmlns:p14="http://schemas.microsoft.com/office/powerpoint/2010/main" val="22230099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3B12BAB-457F-44B3-98AA-C26EBE3D43E5}" type="slidenum">
              <a:rPr lang="es-ES" smtClean="0"/>
              <a:pPr/>
              <a:t>22</a:t>
            </a:fld>
            <a:endParaRPr lang="es-ES" dirty="0"/>
          </a:p>
        </p:txBody>
      </p:sp>
      <p:pic>
        <p:nvPicPr>
          <p:cNvPr id="5" name="Afbeelding 4"/>
          <p:cNvPicPr>
            <a:picLocks noChangeAspect="1"/>
          </p:cNvPicPr>
          <p:nvPr/>
        </p:nvPicPr>
        <p:blipFill>
          <a:blip r:embed="rId2"/>
          <a:stretch>
            <a:fillRect/>
          </a:stretch>
        </p:blipFill>
        <p:spPr>
          <a:xfrm>
            <a:off x="0" y="127000"/>
            <a:ext cx="12192000" cy="6604000"/>
          </a:xfrm>
          <a:prstGeom prst="rect">
            <a:avLst/>
          </a:prstGeom>
        </p:spPr>
      </p:pic>
    </p:spTree>
    <p:extLst>
      <p:ext uri="{BB962C8B-B14F-4D97-AF65-F5344CB8AC3E}">
        <p14:creationId xmlns:p14="http://schemas.microsoft.com/office/powerpoint/2010/main" val="2161393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3B12BAB-457F-44B3-98AA-C26EBE3D43E5}" type="slidenum">
              <a:rPr lang="es-ES" smtClean="0"/>
              <a:pPr/>
              <a:t>23</a:t>
            </a:fld>
            <a:endParaRPr lang="es-ES" dirty="0"/>
          </a:p>
        </p:txBody>
      </p:sp>
      <p:pic>
        <p:nvPicPr>
          <p:cNvPr id="5" name="Afbeelding 4"/>
          <p:cNvPicPr>
            <a:picLocks noChangeAspect="1"/>
          </p:cNvPicPr>
          <p:nvPr/>
        </p:nvPicPr>
        <p:blipFill>
          <a:blip r:embed="rId2"/>
          <a:stretch>
            <a:fillRect/>
          </a:stretch>
        </p:blipFill>
        <p:spPr>
          <a:xfrm>
            <a:off x="0" y="127000"/>
            <a:ext cx="12192000" cy="6604000"/>
          </a:xfrm>
          <a:prstGeom prst="rect">
            <a:avLst/>
          </a:prstGeom>
        </p:spPr>
      </p:pic>
    </p:spTree>
    <p:extLst>
      <p:ext uri="{BB962C8B-B14F-4D97-AF65-F5344CB8AC3E}">
        <p14:creationId xmlns:p14="http://schemas.microsoft.com/office/powerpoint/2010/main" val="12265874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3B12BAB-457F-44B3-98AA-C26EBE3D43E5}" type="slidenum">
              <a:rPr lang="es-ES" smtClean="0"/>
              <a:pPr/>
              <a:t>24</a:t>
            </a:fld>
            <a:endParaRPr lang="es-ES" dirty="0"/>
          </a:p>
        </p:txBody>
      </p:sp>
      <p:pic>
        <p:nvPicPr>
          <p:cNvPr id="5" name="Afbeelding 4"/>
          <p:cNvPicPr>
            <a:picLocks noChangeAspect="1"/>
          </p:cNvPicPr>
          <p:nvPr/>
        </p:nvPicPr>
        <p:blipFill>
          <a:blip r:embed="rId2"/>
          <a:stretch>
            <a:fillRect/>
          </a:stretch>
        </p:blipFill>
        <p:spPr>
          <a:xfrm>
            <a:off x="0" y="127000"/>
            <a:ext cx="12192000" cy="6604000"/>
          </a:xfrm>
          <a:prstGeom prst="rect">
            <a:avLst/>
          </a:prstGeom>
        </p:spPr>
      </p:pic>
    </p:spTree>
    <p:extLst>
      <p:ext uri="{BB962C8B-B14F-4D97-AF65-F5344CB8AC3E}">
        <p14:creationId xmlns:p14="http://schemas.microsoft.com/office/powerpoint/2010/main" val="10843319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3B12BAB-457F-44B3-98AA-C26EBE3D43E5}" type="slidenum">
              <a:rPr lang="es-ES" smtClean="0"/>
              <a:pPr/>
              <a:t>25</a:t>
            </a:fld>
            <a:endParaRPr lang="es-ES" dirty="0"/>
          </a:p>
        </p:txBody>
      </p:sp>
      <p:pic>
        <p:nvPicPr>
          <p:cNvPr id="5" name="Afbeelding 4"/>
          <p:cNvPicPr>
            <a:picLocks noChangeAspect="1"/>
          </p:cNvPicPr>
          <p:nvPr/>
        </p:nvPicPr>
        <p:blipFill>
          <a:blip r:embed="rId2"/>
          <a:stretch>
            <a:fillRect/>
          </a:stretch>
        </p:blipFill>
        <p:spPr>
          <a:xfrm>
            <a:off x="0" y="127000"/>
            <a:ext cx="12192000" cy="6604000"/>
          </a:xfrm>
          <a:prstGeom prst="rect">
            <a:avLst/>
          </a:prstGeom>
        </p:spPr>
      </p:pic>
    </p:spTree>
    <p:extLst>
      <p:ext uri="{BB962C8B-B14F-4D97-AF65-F5344CB8AC3E}">
        <p14:creationId xmlns:p14="http://schemas.microsoft.com/office/powerpoint/2010/main" val="17726694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t>Pia -</a:t>
            </a:r>
            <a:r>
              <a:rPr lang="nl-NL" dirty="0" err="1"/>
              <a:t>Demand</a:t>
            </a:r>
            <a:r>
              <a:rPr lang="nl-NL" dirty="0"/>
              <a:t> </a:t>
            </a:r>
            <a:r>
              <a:rPr lang="nl-NL" dirty="0" err="1"/>
              <a:t>driven</a:t>
            </a:r>
            <a:r>
              <a:rPr lang="nl-NL" dirty="0"/>
              <a:t> </a:t>
            </a:r>
            <a:r>
              <a:rPr lang="nl-NL" dirty="0" err="1"/>
              <a:t>mobility</a:t>
            </a:r>
            <a:r>
              <a:rPr lang="nl-NL" dirty="0"/>
              <a:t> last </a:t>
            </a:r>
            <a:r>
              <a:rPr lang="nl-NL" dirty="0" err="1"/>
              <a:t>mile</a:t>
            </a:r>
            <a:r>
              <a:rPr lang="nl-NL" dirty="0"/>
              <a:t> – </a:t>
            </a:r>
            <a:r>
              <a:rPr lang="nl-NL" dirty="0" err="1"/>
              <a:t>passengers</a:t>
            </a:r>
            <a:r>
              <a:rPr lang="nl-NL" dirty="0"/>
              <a:t> – </a:t>
            </a:r>
            <a:r>
              <a:rPr lang="nl-NL" dirty="0" err="1"/>
              <a:t>Breakout</a:t>
            </a:r>
            <a:r>
              <a:rPr lang="nl-NL" dirty="0"/>
              <a:t> room</a:t>
            </a:r>
          </a:p>
          <a:p>
            <a:r>
              <a:rPr lang="nl-NL" dirty="0"/>
              <a:t>Stephanie  - </a:t>
            </a:r>
            <a:r>
              <a:rPr lang="nl-NL" dirty="0" err="1"/>
              <a:t>Logistics</a:t>
            </a:r>
            <a:r>
              <a:rPr lang="nl-NL" dirty="0"/>
              <a:t> / </a:t>
            </a:r>
            <a:r>
              <a:rPr lang="nl-NL" dirty="0" err="1"/>
              <a:t>distribution</a:t>
            </a:r>
            <a:endParaRPr lang="nl-NL" dirty="0"/>
          </a:p>
          <a:p>
            <a:r>
              <a:rPr lang="nl-NL" dirty="0"/>
              <a:t>Peter - Traffic management / </a:t>
            </a:r>
            <a:r>
              <a:rPr lang="nl-NL" dirty="0" err="1"/>
              <a:t>road</a:t>
            </a:r>
            <a:r>
              <a:rPr lang="nl-NL" dirty="0"/>
              <a:t> </a:t>
            </a:r>
            <a:r>
              <a:rPr lang="nl-NL" dirty="0" err="1"/>
              <a:t>safety</a:t>
            </a:r>
            <a:r>
              <a:rPr lang="nl-NL" dirty="0"/>
              <a:t>/speed </a:t>
            </a:r>
            <a:r>
              <a:rPr lang="nl-NL" dirty="0" err="1"/>
              <a:t>adaptation</a:t>
            </a:r>
            <a:r>
              <a:rPr lang="nl-NL" dirty="0"/>
              <a:t> </a:t>
            </a:r>
            <a:r>
              <a:rPr lang="nl-NL" dirty="0" err="1"/>
              <a:t>including</a:t>
            </a:r>
            <a:r>
              <a:rPr lang="nl-NL" dirty="0"/>
              <a:t> parking - lunch</a:t>
            </a:r>
          </a:p>
          <a:p>
            <a:r>
              <a:rPr lang="nl-NL" dirty="0"/>
              <a:t>Ivo - </a:t>
            </a:r>
            <a:r>
              <a:rPr lang="nl-NL" dirty="0" err="1"/>
              <a:t>Changing</a:t>
            </a:r>
            <a:r>
              <a:rPr lang="nl-NL" dirty="0"/>
              <a:t> </a:t>
            </a:r>
            <a:r>
              <a:rPr lang="nl-NL" dirty="0" err="1"/>
              <a:t>roles</a:t>
            </a:r>
            <a:r>
              <a:rPr lang="nl-NL" dirty="0"/>
              <a:t>/ business impact/</a:t>
            </a:r>
            <a:r>
              <a:rPr lang="nl-NL" dirty="0" err="1"/>
              <a:t>regulation</a:t>
            </a:r>
            <a:r>
              <a:rPr lang="nl-NL" dirty="0"/>
              <a:t> / co </a:t>
            </a:r>
            <a:r>
              <a:rPr lang="nl-NL" dirty="0" err="1"/>
              <a:t>production</a:t>
            </a:r>
            <a:r>
              <a:rPr lang="nl-NL" dirty="0"/>
              <a:t>- </a:t>
            </a:r>
            <a:r>
              <a:rPr lang="nl-NL" dirty="0" err="1"/>
              <a:t>framework</a:t>
            </a:r>
            <a:endParaRPr lang="nl-NL" dirty="0"/>
          </a:p>
          <a:p>
            <a:r>
              <a:rPr lang="nl-NL" dirty="0"/>
              <a:t>Charlotte - Solution </a:t>
            </a:r>
            <a:r>
              <a:rPr lang="nl-NL" dirty="0" err="1"/>
              <a:t>driven</a:t>
            </a:r>
            <a:r>
              <a:rPr lang="nl-NL" dirty="0"/>
              <a:t> </a:t>
            </a:r>
            <a:r>
              <a:rPr lang="nl-NL" dirty="0" err="1"/>
              <a:t>multimodal</a:t>
            </a:r>
            <a:r>
              <a:rPr lang="nl-NL" dirty="0"/>
              <a:t> last </a:t>
            </a:r>
            <a:r>
              <a:rPr lang="nl-NL" dirty="0" err="1"/>
              <a:t>mile</a:t>
            </a:r>
            <a:r>
              <a:rPr lang="nl-NL" dirty="0"/>
              <a:t> - testcases</a:t>
            </a:r>
          </a:p>
          <a:p>
            <a:endParaRPr lang="nl-NL" dirty="0"/>
          </a:p>
          <a:p>
            <a:r>
              <a:rPr lang="nl-NL" dirty="0" err="1"/>
              <a:t>Horizontal</a:t>
            </a:r>
            <a:endParaRPr lang="nl-NL" dirty="0"/>
          </a:p>
          <a:p>
            <a:r>
              <a:rPr lang="nl-NL" dirty="0"/>
              <a:t>User </a:t>
            </a:r>
            <a:r>
              <a:rPr lang="nl-NL" dirty="0" err="1"/>
              <a:t>centric</a:t>
            </a:r>
            <a:r>
              <a:rPr lang="nl-NL" dirty="0"/>
              <a:t> / </a:t>
            </a:r>
            <a:r>
              <a:rPr lang="nl-NL" dirty="0" err="1"/>
              <a:t>acceptance</a:t>
            </a:r>
            <a:endParaRPr lang="nl-NL" dirty="0"/>
          </a:p>
          <a:p>
            <a:r>
              <a:rPr lang="nl-NL" dirty="0" err="1"/>
              <a:t>Infrastructural</a:t>
            </a:r>
            <a:r>
              <a:rPr lang="nl-NL" dirty="0"/>
              <a:t> 2.0 (HW </a:t>
            </a:r>
            <a:r>
              <a:rPr lang="nl-NL" dirty="0" err="1"/>
              <a:t>and</a:t>
            </a:r>
            <a:r>
              <a:rPr lang="nl-NL" dirty="0"/>
              <a:t> SW)</a:t>
            </a:r>
          </a:p>
          <a:p>
            <a:r>
              <a:rPr lang="nl-NL" dirty="0" err="1"/>
              <a:t>Multimodal</a:t>
            </a:r>
            <a:r>
              <a:rPr lang="nl-NL" dirty="0"/>
              <a:t> – </a:t>
            </a:r>
            <a:r>
              <a:rPr lang="nl-NL" dirty="0" err="1"/>
              <a:t>vehicles</a:t>
            </a:r>
            <a:r>
              <a:rPr lang="nl-NL" dirty="0"/>
              <a:t>, </a:t>
            </a:r>
            <a:r>
              <a:rPr lang="nl-NL" dirty="0" err="1"/>
              <a:t>biking</a:t>
            </a:r>
            <a:r>
              <a:rPr lang="nl-NL" dirty="0"/>
              <a:t>, </a:t>
            </a:r>
            <a:r>
              <a:rPr lang="nl-NL" dirty="0" err="1"/>
              <a:t>walking</a:t>
            </a:r>
            <a:endParaRPr lang="nl-NL" dirty="0"/>
          </a:p>
          <a:p>
            <a:endParaRPr lang="nl-NL" dirty="0"/>
          </a:p>
        </p:txBody>
      </p:sp>
      <p:sp>
        <p:nvSpPr>
          <p:cNvPr id="4" name="Tijdelijke aanduiding voor dianummer 3"/>
          <p:cNvSpPr>
            <a:spLocks noGrp="1"/>
          </p:cNvSpPr>
          <p:nvPr>
            <p:ph type="sldNum" sz="quarter" idx="10"/>
          </p:nvPr>
        </p:nvSpPr>
        <p:spPr/>
        <p:txBody>
          <a:bodyPr/>
          <a:lstStyle/>
          <a:p>
            <a:fld id="{B3B12BAB-457F-44B3-98AA-C26EBE3D43E5}" type="slidenum">
              <a:rPr lang="es-ES" smtClean="0"/>
              <a:pPr/>
              <a:t>26</a:t>
            </a:fld>
            <a:endParaRPr lang="es-ES" dirty="0"/>
          </a:p>
        </p:txBody>
      </p:sp>
    </p:spTree>
    <p:extLst>
      <p:ext uri="{BB962C8B-B14F-4D97-AF65-F5344CB8AC3E}">
        <p14:creationId xmlns:p14="http://schemas.microsoft.com/office/powerpoint/2010/main" val="37543119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2400" dirty="0"/>
              <a:t>Agenda of the meeting</a:t>
            </a:r>
          </a:p>
        </p:txBody>
      </p:sp>
      <p:sp>
        <p:nvSpPr>
          <p:cNvPr id="2" name="Rechthoek 1"/>
          <p:cNvSpPr/>
          <p:nvPr/>
        </p:nvSpPr>
        <p:spPr>
          <a:xfrm>
            <a:off x="245660" y="941403"/>
            <a:ext cx="11750722" cy="400110"/>
          </a:xfrm>
          <a:prstGeom prst="rect">
            <a:avLst/>
          </a:prstGeom>
        </p:spPr>
        <p:txBody>
          <a:bodyPr wrap="square">
            <a:spAutoFit/>
          </a:bodyPr>
          <a:lstStyle/>
          <a:p>
            <a:r>
              <a:rPr lang="en-GB" sz="2000" b="1" dirty="0"/>
              <a:t>Working group workshops</a:t>
            </a:r>
          </a:p>
        </p:txBody>
      </p:sp>
      <p:sp>
        <p:nvSpPr>
          <p:cNvPr id="4" name="Rechthoek 3"/>
          <p:cNvSpPr/>
          <p:nvPr/>
        </p:nvSpPr>
        <p:spPr>
          <a:xfrm>
            <a:off x="389861" y="1430999"/>
            <a:ext cx="11518604" cy="4524315"/>
          </a:xfrm>
          <a:prstGeom prst="rect">
            <a:avLst/>
          </a:prstGeom>
        </p:spPr>
        <p:txBody>
          <a:bodyPr wrap="square">
            <a:spAutoFit/>
          </a:bodyPr>
          <a:lstStyle/>
          <a:p>
            <a:r>
              <a:rPr lang="en-GB" dirty="0"/>
              <a:t>Working groups (7)</a:t>
            </a:r>
          </a:p>
          <a:p>
            <a:pPr marL="285750" indent="-285750">
              <a:buFont typeface="Arial" panose="020B0604020202020204" pitchFamily="34" charset="0"/>
              <a:buChar char="•"/>
            </a:pPr>
            <a:r>
              <a:rPr lang="en-GB" dirty="0"/>
              <a:t>Each table = one working group</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Define objective for next 12-18 months</a:t>
            </a:r>
          </a:p>
          <a:p>
            <a:pPr marL="285750" indent="-285750">
              <a:buFont typeface="Arial" panose="020B0604020202020204" pitchFamily="34" charset="0"/>
              <a:buChar char="•"/>
              <a:tabLst>
                <a:tab pos="5199063" algn="l"/>
              </a:tabLst>
            </a:pPr>
            <a:r>
              <a:rPr lang="nl-NL" dirty="0" err="1"/>
              <a:t>Define</a:t>
            </a:r>
            <a:r>
              <a:rPr lang="nl-NL" dirty="0"/>
              <a:t> </a:t>
            </a:r>
            <a:r>
              <a:rPr lang="nl-NL" dirty="0" err="1"/>
              <a:t>an</a:t>
            </a:r>
            <a:r>
              <a:rPr lang="nl-NL" dirty="0"/>
              <a:t> end </a:t>
            </a:r>
            <a:r>
              <a:rPr lang="nl-NL" dirty="0" err="1"/>
              <a:t>result</a:t>
            </a:r>
            <a:r>
              <a:rPr lang="nl-NL" dirty="0"/>
              <a:t> (</a:t>
            </a:r>
            <a:r>
              <a:rPr lang="nl-NL" dirty="0" err="1"/>
              <a:t>maturing</a:t>
            </a:r>
            <a:r>
              <a:rPr lang="nl-NL" dirty="0"/>
              <a:t>, </a:t>
            </a:r>
            <a:r>
              <a:rPr lang="nl-NL" dirty="0" err="1"/>
              <a:t>not</a:t>
            </a:r>
            <a:r>
              <a:rPr lang="nl-NL" dirty="0"/>
              <a:t> </a:t>
            </a:r>
            <a:r>
              <a:rPr lang="nl-NL" dirty="0" err="1"/>
              <a:t>necessaraly</a:t>
            </a:r>
            <a:r>
              <a:rPr lang="nl-NL" dirty="0"/>
              <a:t> </a:t>
            </a:r>
            <a:r>
              <a:rPr lang="nl-NL" dirty="0" err="1"/>
              <a:t>completing</a:t>
            </a:r>
            <a:r>
              <a:rPr lang="nl-NL" dirty="0"/>
              <a:t>)</a:t>
            </a:r>
          </a:p>
          <a:p>
            <a:pPr marL="285750" indent="-285750">
              <a:buFont typeface="Arial" panose="020B0604020202020204" pitchFamily="34" charset="0"/>
              <a:buChar char="•"/>
            </a:pPr>
            <a:r>
              <a:rPr lang="en-GB" dirty="0"/>
              <a:t>Which roles/organisations do you need to reach the goals</a:t>
            </a:r>
          </a:p>
          <a:p>
            <a:pPr marL="285750" indent="-285750">
              <a:buFont typeface="Arial" panose="020B0604020202020204" pitchFamily="34" charset="0"/>
              <a:buChar char="•"/>
            </a:pPr>
            <a:r>
              <a:rPr lang="nl-NL" dirty="0"/>
              <a:t>Are </a:t>
            </a:r>
            <a:r>
              <a:rPr lang="nl-NL" dirty="0" err="1"/>
              <a:t>there</a:t>
            </a:r>
            <a:r>
              <a:rPr lang="nl-NL" dirty="0"/>
              <a:t> </a:t>
            </a:r>
            <a:r>
              <a:rPr lang="nl-NL" dirty="0" err="1"/>
              <a:t>any</a:t>
            </a:r>
            <a:r>
              <a:rPr lang="nl-NL" dirty="0"/>
              <a:t> </a:t>
            </a:r>
            <a:r>
              <a:rPr lang="nl-NL" dirty="0" err="1"/>
              <a:t>organisations</a:t>
            </a:r>
            <a:r>
              <a:rPr lang="nl-NL" dirty="0"/>
              <a:t> missing?</a:t>
            </a:r>
            <a:endParaRPr lang="en-GB" dirty="0"/>
          </a:p>
          <a:p>
            <a:pPr marL="285750" indent="-285750">
              <a:buFont typeface="Arial" panose="020B0604020202020204" pitchFamily="34" charset="0"/>
              <a:buChar char="•"/>
            </a:pPr>
            <a:r>
              <a:rPr lang="en-GB" dirty="0"/>
              <a:t>Appoint a coordinator for the working group</a:t>
            </a:r>
          </a:p>
          <a:p>
            <a:pPr marL="285750" indent="-285750">
              <a:buFont typeface="Arial" panose="020B0604020202020204" pitchFamily="34" charset="0"/>
              <a:buChar char="•"/>
            </a:pPr>
            <a:r>
              <a:rPr lang="en-GB" dirty="0"/>
              <a:t>Identify next steps:</a:t>
            </a:r>
          </a:p>
          <a:p>
            <a:pPr marL="742950" lvl="1" indent="-285750">
              <a:buFont typeface="Arial" panose="020B0604020202020204" pitchFamily="34" charset="0"/>
              <a:buChar char="•"/>
            </a:pPr>
            <a:r>
              <a:rPr lang="en-GB" dirty="0"/>
              <a:t>Actions and time line</a:t>
            </a:r>
          </a:p>
          <a:p>
            <a:pPr marL="742950" lvl="1" indent="-285750">
              <a:buFont typeface="Arial" panose="020B0604020202020204" pitchFamily="34" charset="0"/>
              <a:buChar char="•"/>
            </a:pPr>
            <a:r>
              <a:rPr lang="en-GB" dirty="0"/>
              <a:t>Meeting schedule</a:t>
            </a:r>
          </a:p>
          <a:p>
            <a:pPr marL="742950" lvl="1" indent="-285750">
              <a:buFont typeface="Arial" panose="020B0604020202020204" pitchFamily="34" charset="0"/>
              <a:buChar char="•"/>
            </a:pPr>
            <a:r>
              <a:rPr lang="nl-NL" dirty="0"/>
              <a:t>Communication model and mode</a:t>
            </a:r>
            <a:endParaRPr lang="en-GB" dirty="0"/>
          </a:p>
          <a:p>
            <a:pPr marL="285750" indent="-285750">
              <a:buFont typeface="Arial" panose="020B0604020202020204" pitchFamily="34" charset="0"/>
              <a:buChar char="•"/>
            </a:pPr>
            <a:r>
              <a:rPr lang="en-GB" dirty="0"/>
              <a:t>Identify NMS exceeding issues necessary to complete goals (LT and ST). Link with other platforms (</a:t>
            </a:r>
            <a:r>
              <a:rPr lang="en-GB" dirty="0" err="1"/>
              <a:t>MaaS</a:t>
            </a:r>
            <a:r>
              <a:rPr lang="en-GB" dirty="0"/>
              <a:t>/C-ITS deployment platform, TM2.0, etc.), projects and their working groups</a:t>
            </a:r>
          </a:p>
          <a:p>
            <a:pPr marL="285750" indent="-285750">
              <a:buFont typeface="Arial" panose="020B0604020202020204" pitchFamily="34" charset="0"/>
              <a:buChar char="•"/>
            </a:pPr>
            <a:r>
              <a:rPr lang="nl-NL" dirty="0" err="1"/>
              <a:t>Define</a:t>
            </a:r>
            <a:r>
              <a:rPr lang="nl-NL" dirty="0"/>
              <a:t> long term goal and </a:t>
            </a:r>
            <a:r>
              <a:rPr lang="nl-NL" dirty="0" err="1"/>
              <a:t>after</a:t>
            </a:r>
            <a:r>
              <a:rPr lang="nl-NL" dirty="0"/>
              <a:t> project </a:t>
            </a:r>
            <a:r>
              <a:rPr lang="nl-NL" dirty="0" err="1"/>
              <a:t>continuation</a:t>
            </a:r>
            <a:r>
              <a:rPr lang="nl-NL" dirty="0"/>
              <a:t> actions</a:t>
            </a:r>
            <a:endParaRPr lang="en-GB" dirty="0"/>
          </a:p>
          <a:p>
            <a:endParaRPr lang="en-GB" dirty="0"/>
          </a:p>
        </p:txBody>
      </p:sp>
    </p:spTree>
    <p:extLst>
      <p:ext uri="{BB962C8B-B14F-4D97-AF65-F5344CB8AC3E}">
        <p14:creationId xmlns:p14="http://schemas.microsoft.com/office/powerpoint/2010/main" val="15396606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2400" dirty="0"/>
              <a:t>Agenda of the meeting</a:t>
            </a:r>
          </a:p>
        </p:txBody>
      </p:sp>
      <p:sp>
        <p:nvSpPr>
          <p:cNvPr id="2" name="Rechthoek 1"/>
          <p:cNvSpPr/>
          <p:nvPr/>
        </p:nvSpPr>
        <p:spPr>
          <a:xfrm>
            <a:off x="245660" y="941403"/>
            <a:ext cx="11750722" cy="954107"/>
          </a:xfrm>
          <a:prstGeom prst="rect">
            <a:avLst/>
          </a:prstGeom>
        </p:spPr>
        <p:txBody>
          <a:bodyPr wrap="square">
            <a:spAutoFit/>
          </a:bodyPr>
          <a:lstStyle/>
          <a:p>
            <a:endParaRPr lang="en-GB" dirty="0"/>
          </a:p>
          <a:p>
            <a:endParaRPr lang="en-GB" dirty="0"/>
          </a:p>
          <a:p>
            <a:r>
              <a:rPr lang="en-GB" sz="2000" b="1" dirty="0"/>
              <a:t>Presentations from working group</a:t>
            </a:r>
          </a:p>
        </p:txBody>
      </p:sp>
    </p:spTree>
    <p:extLst>
      <p:ext uri="{BB962C8B-B14F-4D97-AF65-F5344CB8AC3E}">
        <p14:creationId xmlns:p14="http://schemas.microsoft.com/office/powerpoint/2010/main" val="29043139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2400" dirty="0"/>
              <a:t>Agenda of the meeting</a:t>
            </a:r>
          </a:p>
        </p:txBody>
      </p:sp>
      <p:sp>
        <p:nvSpPr>
          <p:cNvPr id="2" name="Rechthoek 1"/>
          <p:cNvSpPr/>
          <p:nvPr/>
        </p:nvSpPr>
        <p:spPr>
          <a:xfrm>
            <a:off x="245660" y="941403"/>
            <a:ext cx="11750722" cy="1015663"/>
          </a:xfrm>
          <a:prstGeom prst="rect">
            <a:avLst/>
          </a:prstGeom>
        </p:spPr>
        <p:txBody>
          <a:bodyPr wrap="square">
            <a:spAutoFit/>
          </a:bodyPr>
          <a:lstStyle/>
          <a:p>
            <a:endParaRPr lang="en-GB" sz="2000" b="1" dirty="0"/>
          </a:p>
          <a:p>
            <a:endParaRPr lang="en-GB" sz="2000" b="1" dirty="0"/>
          </a:p>
          <a:p>
            <a:r>
              <a:rPr lang="en-GB" sz="2000" b="1" dirty="0"/>
              <a:t>Wrap up and follow up</a:t>
            </a:r>
          </a:p>
        </p:txBody>
      </p:sp>
    </p:spTree>
    <p:extLst>
      <p:ext uri="{BB962C8B-B14F-4D97-AF65-F5344CB8AC3E}">
        <p14:creationId xmlns:p14="http://schemas.microsoft.com/office/powerpoint/2010/main" val="333484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512585" y="1037066"/>
            <a:ext cx="11261054" cy="5260322"/>
          </a:xfrm>
        </p:spPr>
        <p:txBody>
          <a:bodyPr>
            <a:normAutofit/>
          </a:bodyPr>
          <a:lstStyle/>
          <a:p>
            <a:endParaRPr lang="en-GB" sz="1800" b="1" dirty="0"/>
          </a:p>
          <a:p>
            <a:endParaRPr lang="nl-NL" sz="1800" dirty="0"/>
          </a:p>
        </p:txBody>
      </p:sp>
      <p:sp>
        <p:nvSpPr>
          <p:cNvPr id="4" name="Slide Number Placeholder 3"/>
          <p:cNvSpPr>
            <a:spLocks noGrp="1"/>
          </p:cNvSpPr>
          <p:nvPr>
            <p:ph type="sldNum" sz="quarter" idx="10"/>
          </p:nvPr>
        </p:nvSpPr>
        <p:spPr/>
        <p:txBody>
          <a:bodyPr/>
          <a:lstStyle/>
          <a:p>
            <a:fld id="{B3B12BAB-457F-44B3-98AA-C26EBE3D43E5}" type="slidenum">
              <a:rPr lang="es-ES" smtClean="0"/>
              <a:pPr/>
              <a:t>3</a:t>
            </a:fld>
            <a:endParaRPr lang="es-ES" dirty="0"/>
          </a:p>
        </p:txBody>
      </p:sp>
      <p:pic>
        <p:nvPicPr>
          <p:cNvPr id="6" name="Afbeelding 5"/>
          <p:cNvPicPr>
            <a:picLocks noChangeAspect="1"/>
          </p:cNvPicPr>
          <p:nvPr/>
        </p:nvPicPr>
        <p:blipFill>
          <a:blip r:embed="rId2"/>
          <a:stretch>
            <a:fillRect/>
          </a:stretch>
        </p:blipFill>
        <p:spPr>
          <a:xfrm>
            <a:off x="2286000" y="114300"/>
            <a:ext cx="7607300" cy="6629400"/>
          </a:xfrm>
          <a:prstGeom prst="rect">
            <a:avLst/>
          </a:prstGeom>
        </p:spPr>
      </p:pic>
    </p:spTree>
    <p:extLst>
      <p:ext uri="{BB962C8B-B14F-4D97-AF65-F5344CB8AC3E}">
        <p14:creationId xmlns:p14="http://schemas.microsoft.com/office/powerpoint/2010/main" val="13351976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2400" dirty="0"/>
              <a:t>Agenda of the meeting</a:t>
            </a:r>
          </a:p>
        </p:txBody>
      </p:sp>
      <p:sp>
        <p:nvSpPr>
          <p:cNvPr id="2" name="Rechthoek 1"/>
          <p:cNvSpPr/>
          <p:nvPr/>
        </p:nvSpPr>
        <p:spPr>
          <a:xfrm>
            <a:off x="245660" y="941403"/>
            <a:ext cx="11750722" cy="4247317"/>
          </a:xfrm>
          <a:prstGeom prst="rect">
            <a:avLst/>
          </a:prstGeom>
        </p:spPr>
        <p:txBody>
          <a:bodyPr wrap="square">
            <a:spAutoFit/>
          </a:bodyPr>
          <a:lstStyle/>
          <a:p>
            <a:r>
              <a:rPr lang="nl-NL" b="1" dirty="0"/>
              <a:t>Follow up </a:t>
            </a:r>
            <a:r>
              <a:rPr lang="nl-NL" b="1" dirty="0" err="1"/>
              <a:t>and</a:t>
            </a:r>
            <a:r>
              <a:rPr lang="nl-NL" b="1" dirty="0"/>
              <a:t> next steps:</a:t>
            </a:r>
          </a:p>
          <a:p>
            <a:endParaRPr lang="nl-NL" dirty="0"/>
          </a:p>
          <a:p>
            <a:r>
              <a:rPr lang="nl-NL" dirty="0"/>
              <a:t>Make </a:t>
            </a:r>
            <a:r>
              <a:rPr lang="nl-NL" dirty="0" err="1"/>
              <a:t>decisions</a:t>
            </a:r>
            <a:r>
              <a:rPr lang="nl-NL" dirty="0"/>
              <a:t> </a:t>
            </a:r>
            <a:r>
              <a:rPr lang="nl-NL" dirty="0" err="1"/>
              <a:t>about</a:t>
            </a:r>
            <a:r>
              <a:rPr lang="nl-NL" dirty="0"/>
              <a:t>: Next meeting, site </a:t>
            </a:r>
            <a:r>
              <a:rPr lang="nl-NL" dirty="0" err="1"/>
              <a:t>visits</a:t>
            </a:r>
            <a:r>
              <a:rPr lang="nl-NL" dirty="0"/>
              <a:t>, missing partners, events, </a:t>
            </a:r>
            <a:r>
              <a:rPr lang="nl-NL" dirty="0" err="1"/>
              <a:t>opportunities</a:t>
            </a:r>
            <a:r>
              <a:rPr lang="nl-NL" dirty="0"/>
              <a:t>. </a:t>
            </a:r>
          </a:p>
          <a:p>
            <a:endParaRPr lang="nl-NL" dirty="0"/>
          </a:p>
          <a:p>
            <a:r>
              <a:rPr lang="nl-NL" b="1" dirty="0"/>
              <a:t>Events, conferences </a:t>
            </a:r>
            <a:r>
              <a:rPr lang="nl-NL" b="1" dirty="0" err="1"/>
              <a:t>to</a:t>
            </a:r>
            <a:r>
              <a:rPr lang="nl-NL" b="1" dirty="0"/>
              <a:t> present, meet, </a:t>
            </a:r>
            <a:r>
              <a:rPr lang="nl-NL" b="1" dirty="0" err="1"/>
              <a:t>find</a:t>
            </a:r>
            <a:r>
              <a:rPr lang="nl-NL" b="1" dirty="0"/>
              <a:t> partners, </a:t>
            </a:r>
            <a:r>
              <a:rPr lang="nl-NL" b="1" dirty="0" err="1"/>
              <a:t>disseminate</a:t>
            </a:r>
            <a:r>
              <a:rPr lang="nl-NL" b="1" dirty="0"/>
              <a:t>: </a:t>
            </a:r>
          </a:p>
          <a:p>
            <a:r>
              <a:rPr lang="nl-NL" dirty="0"/>
              <a:t>- </a:t>
            </a:r>
            <a:r>
              <a:rPr lang="nl-NL" dirty="0" err="1"/>
              <a:t>Intertraffic</a:t>
            </a:r>
            <a:r>
              <a:rPr lang="nl-NL" dirty="0"/>
              <a:t> Amsterdam, </a:t>
            </a:r>
            <a:r>
              <a:rPr lang="nl-NL" dirty="0" err="1"/>
              <a:t>March</a:t>
            </a:r>
            <a:r>
              <a:rPr lang="nl-NL" dirty="0"/>
              <a:t> 20-23rd: </a:t>
            </a:r>
            <a:r>
              <a:rPr lang="nl-NL" dirty="0" err="1"/>
              <a:t>plenary</a:t>
            </a:r>
            <a:r>
              <a:rPr lang="nl-NL" dirty="0"/>
              <a:t> </a:t>
            </a:r>
            <a:r>
              <a:rPr lang="nl-NL" dirty="0" err="1"/>
              <a:t>presentation</a:t>
            </a:r>
            <a:r>
              <a:rPr lang="nl-NL" dirty="0"/>
              <a:t> </a:t>
            </a:r>
            <a:r>
              <a:rPr lang="nl-NL" dirty="0" err="1"/>
              <a:t>and</a:t>
            </a:r>
            <a:r>
              <a:rPr lang="nl-NL" dirty="0"/>
              <a:t> start-up event. </a:t>
            </a:r>
          </a:p>
          <a:p>
            <a:r>
              <a:rPr lang="nl-NL" dirty="0"/>
              <a:t>- TEN-T Days Conference in Ljubljana, Slovenia April 25-27th: </a:t>
            </a:r>
            <a:r>
              <a:rPr lang="nl-NL" dirty="0" err="1"/>
              <a:t>activities</a:t>
            </a:r>
            <a:r>
              <a:rPr lang="nl-NL" dirty="0"/>
              <a:t> tbc </a:t>
            </a:r>
          </a:p>
          <a:p>
            <a:r>
              <a:rPr lang="nl-NL" dirty="0"/>
              <a:t>- EIP SCC General Assembly in Sofia, Bulgaria, </a:t>
            </a:r>
            <a:r>
              <a:rPr lang="nl-NL" dirty="0" err="1"/>
              <a:t>June</a:t>
            </a:r>
            <a:r>
              <a:rPr lang="nl-NL"/>
              <a:t> </a:t>
            </a:r>
            <a:r>
              <a:rPr lang="nl-NL" smtClean="0"/>
              <a:t>27-28th</a:t>
            </a:r>
            <a:r>
              <a:rPr lang="nl-NL" dirty="0"/>
              <a:t>: </a:t>
            </a:r>
            <a:r>
              <a:rPr lang="nl-NL" dirty="0" err="1"/>
              <a:t>several</a:t>
            </a:r>
            <a:r>
              <a:rPr lang="nl-NL" dirty="0"/>
              <a:t> </a:t>
            </a:r>
            <a:r>
              <a:rPr lang="nl-NL" dirty="0" err="1"/>
              <a:t>sessions</a:t>
            </a:r>
            <a:r>
              <a:rPr lang="nl-NL" dirty="0"/>
              <a:t> </a:t>
            </a:r>
            <a:r>
              <a:rPr lang="nl-NL" dirty="0" err="1"/>
              <a:t>and</a:t>
            </a:r>
            <a:r>
              <a:rPr lang="nl-NL" dirty="0"/>
              <a:t> </a:t>
            </a:r>
            <a:r>
              <a:rPr lang="nl-NL" dirty="0" err="1"/>
              <a:t>presentations</a:t>
            </a:r>
            <a:endParaRPr lang="nl-NL" dirty="0"/>
          </a:p>
          <a:p>
            <a:r>
              <a:rPr lang="nl-NL" dirty="0"/>
              <a:t>- European Week of </a:t>
            </a:r>
            <a:r>
              <a:rPr lang="nl-NL" dirty="0" err="1"/>
              <a:t>Regions</a:t>
            </a:r>
            <a:r>
              <a:rPr lang="nl-NL" dirty="0"/>
              <a:t> </a:t>
            </a:r>
            <a:r>
              <a:rPr lang="nl-NL" dirty="0" err="1"/>
              <a:t>and</a:t>
            </a:r>
            <a:r>
              <a:rPr lang="nl-NL" dirty="0"/>
              <a:t> </a:t>
            </a:r>
            <a:r>
              <a:rPr lang="nl-NL" dirty="0" err="1"/>
              <a:t>Cities</a:t>
            </a:r>
            <a:r>
              <a:rPr lang="nl-NL" dirty="0"/>
              <a:t>, Brussels, </a:t>
            </a:r>
            <a:r>
              <a:rPr lang="nl-NL" dirty="0" err="1"/>
              <a:t>October</a:t>
            </a:r>
            <a:r>
              <a:rPr lang="nl-NL" dirty="0"/>
              <a:t> 10th: Smart </a:t>
            </a:r>
            <a:r>
              <a:rPr lang="nl-NL" dirty="0" err="1"/>
              <a:t>city</a:t>
            </a:r>
            <a:r>
              <a:rPr lang="nl-NL" dirty="0"/>
              <a:t> / NMS event </a:t>
            </a:r>
            <a:r>
              <a:rPr lang="nl-NL" dirty="0" err="1"/>
              <a:t>organised</a:t>
            </a:r>
            <a:r>
              <a:rPr lang="nl-NL" dirty="0"/>
              <a:t> </a:t>
            </a:r>
            <a:r>
              <a:rPr lang="nl-NL" dirty="0" err="1"/>
              <a:t>by</a:t>
            </a:r>
            <a:r>
              <a:rPr lang="nl-NL" dirty="0"/>
              <a:t> </a:t>
            </a:r>
            <a:r>
              <a:rPr lang="nl-NL" dirty="0" err="1"/>
              <a:t>BrabantStad</a:t>
            </a:r>
            <a:r>
              <a:rPr lang="nl-NL" dirty="0"/>
              <a:t> </a:t>
            </a:r>
            <a:r>
              <a:rPr lang="nl-NL" dirty="0" err="1"/>
              <a:t>and</a:t>
            </a:r>
            <a:r>
              <a:rPr lang="nl-NL" dirty="0"/>
              <a:t> ?</a:t>
            </a:r>
          </a:p>
          <a:p>
            <a:r>
              <a:rPr lang="nl-NL" dirty="0"/>
              <a:t>- Polis Conference, Manchester, November 22-23rd: </a:t>
            </a:r>
            <a:r>
              <a:rPr lang="nl-NL" dirty="0" err="1"/>
              <a:t>what</a:t>
            </a:r>
            <a:r>
              <a:rPr lang="nl-NL" dirty="0"/>
              <a:t> &amp; </a:t>
            </a:r>
            <a:r>
              <a:rPr lang="nl-NL" dirty="0" err="1"/>
              <a:t>how</a:t>
            </a:r>
            <a:r>
              <a:rPr lang="nl-NL" dirty="0"/>
              <a:t>? </a:t>
            </a:r>
          </a:p>
          <a:p>
            <a:r>
              <a:rPr lang="en-GB" dirty="0"/>
              <a:t>- ITS Europe Congress 2019 in Helmond/</a:t>
            </a:r>
            <a:r>
              <a:rPr lang="en-GB" dirty="0" err="1"/>
              <a:t>Noord</a:t>
            </a:r>
            <a:r>
              <a:rPr lang="en-GB" dirty="0"/>
              <a:t>-Brabant: what &amp; how?</a:t>
            </a:r>
          </a:p>
          <a:p>
            <a:r>
              <a:rPr lang="en-GB" dirty="0"/>
              <a:t>- Copenhagen Monday – Event of the year of multimodality – Stephanie</a:t>
            </a:r>
          </a:p>
          <a:p>
            <a:r>
              <a:rPr lang="en-GB" dirty="0"/>
              <a:t>- Alignment with other EU projects on C-ITS, automated driving, </a:t>
            </a:r>
            <a:r>
              <a:rPr lang="en-GB" dirty="0" err="1"/>
              <a:t>MaaS</a:t>
            </a:r>
            <a:r>
              <a:rPr lang="en-GB" dirty="0"/>
              <a:t> to keep the things going. </a:t>
            </a:r>
          </a:p>
          <a:p>
            <a:endParaRPr lang="en-GB" dirty="0"/>
          </a:p>
          <a:p>
            <a:r>
              <a:rPr lang="en-GB" dirty="0"/>
              <a:t>Note: Lets keep a good balance between cities, industry, research and  end users in the workgroups. </a:t>
            </a:r>
          </a:p>
        </p:txBody>
      </p:sp>
    </p:spTree>
    <p:extLst>
      <p:ext uri="{BB962C8B-B14F-4D97-AF65-F5344CB8AC3E}">
        <p14:creationId xmlns:p14="http://schemas.microsoft.com/office/powerpoint/2010/main" val="2186616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2400" dirty="0"/>
              <a:t>Agenda of the meeting</a:t>
            </a:r>
          </a:p>
        </p:txBody>
      </p:sp>
      <p:sp>
        <p:nvSpPr>
          <p:cNvPr id="2" name="Rechthoek 1"/>
          <p:cNvSpPr/>
          <p:nvPr/>
        </p:nvSpPr>
        <p:spPr>
          <a:xfrm>
            <a:off x="245660" y="941403"/>
            <a:ext cx="11750722" cy="677108"/>
          </a:xfrm>
          <a:prstGeom prst="rect">
            <a:avLst/>
          </a:prstGeom>
        </p:spPr>
        <p:txBody>
          <a:bodyPr wrap="square">
            <a:spAutoFit/>
          </a:bodyPr>
          <a:lstStyle/>
          <a:p>
            <a:endParaRPr lang="en-GB" dirty="0"/>
          </a:p>
          <a:p>
            <a:r>
              <a:rPr lang="en-GB" sz="2000" b="1" dirty="0"/>
              <a:t>Closure</a:t>
            </a:r>
            <a:r>
              <a:rPr lang="en-GB" dirty="0"/>
              <a:t> </a:t>
            </a:r>
          </a:p>
        </p:txBody>
      </p:sp>
    </p:spTree>
    <p:extLst>
      <p:ext uri="{BB962C8B-B14F-4D97-AF65-F5344CB8AC3E}">
        <p14:creationId xmlns:p14="http://schemas.microsoft.com/office/powerpoint/2010/main" val="3489044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2400" dirty="0"/>
              <a:t>Introduction partners</a:t>
            </a:r>
          </a:p>
        </p:txBody>
      </p:sp>
      <p:sp>
        <p:nvSpPr>
          <p:cNvPr id="2" name="Rechthoek 1"/>
          <p:cNvSpPr/>
          <p:nvPr/>
        </p:nvSpPr>
        <p:spPr>
          <a:xfrm>
            <a:off x="245660" y="941403"/>
            <a:ext cx="11750722" cy="5509201"/>
          </a:xfrm>
          <a:prstGeom prst="rect">
            <a:avLst/>
          </a:prstGeom>
        </p:spPr>
        <p:txBody>
          <a:bodyPr wrap="square">
            <a:spAutoFit/>
          </a:bodyPr>
          <a:lstStyle/>
          <a:p>
            <a:pPr algn="ctr"/>
            <a:r>
              <a:rPr lang="en-GB" sz="2000" b="1" dirty="0"/>
              <a:t>Introduction round - </a:t>
            </a:r>
            <a:r>
              <a:rPr lang="en-GB" sz="2000" b="1" i="1" dirty="0"/>
              <a:t>Edwin Mermans</a:t>
            </a:r>
          </a:p>
          <a:p>
            <a:pPr lvl="5"/>
            <a:endParaRPr lang="en-GB" sz="1600" dirty="0"/>
          </a:p>
          <a:p>
            <a:pPr lvl="5"/>
            <a:r>
              <a:rPr lang="en-GB" sz="1600" dirty="0"/>
              <a:t>Name</a:t>
            </a:r>
          </a:p>
          <a:p>
            <a:pPr lvl="5"/>
            <a:r>
              <a:rPr lang="en-GB" sz="1600" dirty="0"/>
              <a:t>Organisation</a:t>
            </a:r>
          </a:p>
          <a:p>
            <a:pPr lvl="5"/>
            <a:r>
              <a:rPr lang="en-GB" sz="1600" dirty="0"/>
              <a:t>Function and activities</a:t>
            </a:r>
          </a:p>
          <a:p>
            <a:pPr lvl="5"/>
            <a:r>
              <a:rPr lang="en-GB" sz="1600" dirty="0"/>
              <a:t>Opportunities and best practises. </a:t>
            </a:r>
          </a:p>
          <a:p>
            <a:pPr lvl="5"/>
            <a:endParaRPr lang="nl-NL" sz="1600" dirty="0"/>
          </a:p>
          <a:p>
            <a:pPr lvl="5"/>
            <a:r>
              <a:rPr lang="nl-NL" sz="1600" dirty="0"/>
              <a:t>max 30 </a:t>
            </a:r>
            <a:r>
              <a:rPr lang="nl-NL" sz="1600" dirty="0" err="1"/>
              <a:t>seconds</a:t>
            </a:r>
            <a:r>
              <a:rPr lang="nl-NL" sz="1600" dirty="0"/>
              <a:t> per person </a:t>
            </a:r>
            <a:r>
              <a:rPr lang="nl-NL" sz="1600" dirty="0" err="1"/>
              <a:t>available</a:t>
            </a:r>
            <a:endParaRPr lang="nl-NL" sz="1600" dirty="0"/>
          </a:p>
          <a:p>
            <a:pPr lvl="5"/>
            <a:endParaRPr lang="nl-NL" sz="1600" dirty="0"/>
          </a:p>
          <a:p>
            <a:pPr lvl="5"/>
            <a:r>
              <a:rPr lang="nl-NL" sz="1600" dirty="0"/>
              <a:t>Write on the </a:t>
            </a:r>
            <a:r>
              <a:rPr lang="nl-NL" sz="1600" dirty="0" err="1"/>
              <a:t>coloured</a:t>
            </a:r>
            <a:r>
              <a:rPr lang="nl-NL" sz="1600" dirty="0"/>
              <a:t> </a:t>
            </a:r>
            <a:r>
              <a:rPr lang="nl-NL" sz="1600" i="1" dirty="0"/>
              <a:t>post </a:t>
            </a:r>
            <a:r>
              <a:rPr lang="nl-NL" sz="1600" i="1" dirty="0" err="1"/>
              <a:t>its</a:t>
            </a:r>
            <a:r>
              <a:rPr lang="nl-NL" sz="1600" dirty="0"/>
              <a:t> </a:t>
            </a:r>
            <a:r>
              <a:rPr lang="nl-NL" sz="1600" dirty="0" err="1"/>
              <a:t>your</a:t>
            </a:r>
            <a:r>
              <a:rPr lang="nl-NL" sz="1600" dirty="0"/>
              <a:t>:</a:t>
            </a:r>
          </a:p>
          <a:p>
            <a:pPr lvl="5"/>
            <a:r>
              <a:rPr lang="nl-NL" sz="2000" b="1" dirty="0">
                <a:solidFill>
                  <a:srgbClr val="FF0000"/>
                </a:solidFill>
              </a:rPr>
              <a:t>- Name</a:t>
            </a:r>
          </a:p>
          <a:p>
            <a:pPr lvl="5"/>
            <a:r>
              <a:rPr lang="nl-NL" sz="2000" b="1" dirty="0">
                <a:solidFill>
                  <a:srgbClr val="FF0000"/>
                </a:solidFill>
              </a:rPr>
              <a:t>- </a:t>
            </a:r>
            <a:r>
              <a:rPr lang="nl-NL" sz="2000" b="1" dirty="0" err="1">
                <a:solidFill>
                  <a:srgbClr val="FF0000"/>
                </a:solidFill>
              </a:rPr>
              <a:t>Organisation</a:t>
            </a:r>
            <a:endParaRPr lang="nl-NL" sz="2000" b="1" dirty="0">
              <a:solidFill>
                <a:srgbClr val="FF0000"/>
              </a:solidFill>
            </a:endParaRPr>
          </a:p>
          <a:p>
            <a:pPr lvl="5"/>
            <a:r>
              <a:rPr lang="nl-NL" sz="2000" b="1" dirty="0">
                <a:solidFill>
                  <a:srgbClr val="FF0000"/>
                </a:solidFill>
              </a:rPr>
              <a:t>- Country</a:t>
            </a:r>
          </a:p>
          <a:p>
            <a:pPr lvl="5"/>
            <a:endParaRPr lang="en-GB" sz="1600" dirty="0"/>
          </a:p>
          <a:p>
            <a:pPr lvl="5"/>
            <a:r>
              <a:rPr lang="en-GB" sz="1600" dirty="0"/>
              <a:t>Orange 	= local, regional, national or EU governments</a:t>
            </a:r>
          </a:p>
          <a:p>
            <a:pPr lvl="5"/>
            <a:r>
              <a:rPr lang="en-GB" sz="1600" dirty="0"/>
              <a:t>Green    	= business, industry, </a:t>
            </a:r>
            <a:r>
              <a:rPr lang="en-GB" sz="1600" dirty="0" err="1"/>
              <a:t>sme</a:t>
            </a:r>
            <a:endParaRPr lang="en-GB" sz="1600" dirty="0"/>
          </a:p>
          <a:p>
            <a:pPr lvl="5"/>
            <a:r>
              <a:rPr lang="en-GB" sz="1600" dirty="0"/>
              <a:t>Pink	    	= research, knowledge, consultancy</a:t>
            </a:r>
          </a:p>
          <a:p>
            <a:pPr lvl="5"/>
            <a:r>
              <a:rPr lang="en-GB" sz="1600" dirty="0"/>
              <a:t>Yellow	= civil society, European networks, etc. </a:t>
            </a:r>
          </a:p>
          <a:p>
            <a:pPr lvl="5"/>
            <a:endParaRPr lang="en-GB" sz="1600" dirty="0"/>
          </a:p>
          <a:p>
            <a:pPr lvl="5"/>
            <a:endParaRPr lang="nl-NL" sz="1600" dirty="0"/>
          </a:p>
          <a:p>
            <a:pPr lvl="5"/>
            <a:endParaRPr lang="en-GB" sz="1600" dirty="0"/>
          </a:p>
        </p:txBody>
      </p:sp>
    </p:spTree>
    <p:extLst>
      <p:ext uri="{BB962C8B-B14F-4D97-AF65-F5344CB8AC3E}">
        <p14:creationId xmlns:p14="http://schemas.microsoft.com/office/powerpoint/2010/main" val="709469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Background</a:t>
            </a:r>
          </a:p>
        </p:txBody>
      </p:sp>
      <p:sp>
        <p:nvSpPr>
          <p:cNvPr id="3" name="Content Placeholder 2"/>
          <p:cNvSpPr>
            <a:spLocks noGrp="1"/>
          </p:cNvSpPr>
          <p:nvPr>
            <p:ph idx="1"/>
          </p:nvPr>
        </p:nvSpPr>
        <p:spPr>
          <a:xfrm>
            <a:off x="512585" y="1037066"/>
            <a:ext cx="11261054" cy="5260322"/>
          </a:xfrm>
        </p:spPr>
        <p:txBody>
          <a:bodyPr>
            <a:normAutofit/>
          </a:bodyPr>
          <a:lstStyle/>
          <a:p>
            <a:r>
              <a:rPr lang="en-GB" sz="1800" b="1" dirty="0"/>
              <a:t>Why</a:t>
            </a:r>
          </a:p>
          <a:p>
            <a:r>
              <a:rPr lang="en-GB" sz="1800" dirty="0"/>
              <a:t>Today's cities face challenges in terms of congestion, lack of space, growing population, air quality, noise, liveability, social inclusion, health, economic development and creation of jobs. </a:t>
            </a:r>
          </a:p>
          <a:p>
            <a:r>
              <a:rPr lang="en-GB" sz="1800" dirty="0">
                <a:ea typeface="Arial"/>
                <a:cs typeface="Times New Roman"/>
              </a:rPr>
              <a:t>Large-scale deployment of New Mobility Services (NMS) is part of the solution in dealing with these challenges</a:t>
            </a:r>
            <a:r>
              <a:rPr lang="nl-NL" sz="1800" dirty="0"/>
              <a:t>. </a:t>
            </a:r>
            <a:r>
              <a:rPr lang="en-GB" sz="1800" dirty="0"/>
              <a:t>C-ITS, CCAM, </a:t>
            </a:r>
            <a:r>
              <a:rPr lang="en-GB" sz="1800" dirty="0" err="1"/>
              <a:t>MaaS</a:t>
            </a:r>
            <a:r>
              <a:rPr lang="en-GB" sz="1800" dirty="0"/>
              <a:t>, shared mobility concepts and smart bicycle solutions can be a game changer in how we use our public space.</a:t>
            </a:r>
          </a:p>
          <a:p>
            <a:r>
              <a:rPr lang="en-GB" sz="1800" dirty="0">
                <a:ea typeface="Arial"/>
                <a:cs typeface="Times New Roman"/>
              </a:rPr>
              <a:t>Specially small- and medium sized cities (50.000 - 400.000 inhabitants) will profit more from embracing NM</a:t>
            </a:r>
            <a:r>
              <a:rPr lang="nl-NL" sz="1800" dirty="0"/>
              <a:t>S.</a:t>
            </a:r>
            <a:endParaRPr lang="en-GB" sz="1800" dirty="0"/>
          </a:p>
          <a:p>
            <a:r>
              <a:rPr lang="en-GB" sz="1800" b="1" dirty="0"/>
              <a:t>Challenges: </a:t>
            </a:r>
          </a:p>
          <a:p>
            <a:r>
              <a:rPr lang="en-GB" sz="1800" b="1" dirty="0"/>
              <a:t>- </a:t>
            </a:r>
            <a:r>
              <a:rPr lang="en-GB" sz="1800" dirty="0"/>
              <a:t>Bringing theory to practice. </a:t>
            </a:r>
          </a:p>
          <a:p>
            <a:r>
              <a:rPr lang="en-GB" sz="1800" dirty="0"/>
              <a:t>- All stakeholders have to be brought together in a learning-by-doing multi stakeholder ecosystem. </a:t>
            </a:r>
          </a:p>
          <a:p>
            <a:r>
              <a:rPr lang="en-GB" sz="1800" dirty="0"/>
              <a:t>- Interoperability and creating a sustainable business model. Involving the right industrial partners. </a:t>
            </a:r>
          </a:p>
          <a:p>
            <a:r>
              <a:rPr lang="en-GB" sz="1800" dirty="0"/>
              <a:t>- Diversity between urban areas in Europe is large. Implementation always needs to be adapted to local circumstances</a:t>
            </a:r>
          </a:p>
          <a:p>
            <a:r>
              <a:rPr lang="en-GB" sz="1800" dirty="0"/>
              <a:t>- User involvement is crucial. Adoption of user centric design models is required in the 'learning by doing' concepts</a:t>
            </a:r>
            <a:r>
              <a:rPr lang="nl-NL" sz="1800" dirty="0"/>
              <a:t>. </a:t>
            </a:r>
          </a:p>
          <a:p>
            <a:r>
              <a:rPr lang="en-GB" sz="1800" dirty="0"/>
              <a:t>- Role of private and public responsibilities will change in the domain of mobility during this transition.</a:t>
            </a:r>
            <a:r>
              <a:rPr lang="nl-NL" sz="1800" dirty="0"/>
              <a:t> </a:t>
            </a:r>
          </a:p>
        </p:txBody>
      </p:sp>
      <p:sp>
        <p:nvSpPr>
          <p:cNvPr id="4" name="Slide Number Placeholder 3"/>
          <p:cNvSpPr>
            <a:spLocks noGrp="1"/>
          </p:cNvSpPr>
          <p:nvPr>
            <p:ph type="sldNum" sz="quarter" idx="10"/>
          </p:nvPr>
        </p:nvSpPr>
        <p:spPr/>
        <p:txBody>
          <a:bodyPr/>
          <a:lstStyle/>
          <a:p>
            <a:fld id="{B3B12BAB-457F-44B3-98AA-C26EBE3D43E5}" type="slidenum">
              <a:rPr lang="es-ES" smtClean="0"/>
              <a:pPr/>
              <a:t>5</a:t>
            </a:fld>
            <a:endParaRPr lang="es-ES" dirty="0"/>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2756" t="5845" r="17802" b="18098"/>
          <a:stretch/>
        </p:blipFill>
        <p:spPr bwMode="auto">
          <a:xfrm>
            <a:off x="9994232" y="3208421"/>
            <a:ext cx="1732548" cy="14838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66160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Objectives</a:t>
            </a:r>
          </a:p>
        </p:txBody>
      </p:sp>
      <p:sp>
        <p:nvSpPr>
          <p:cNvPr id="3" name="Content Placeholder 2"/>
          <p:cNvSpPr>
            <a:spLocks noGrp="1"/>
          </p:cNvSpPr>
          <p:nvPr>
            <p:ph idx="1"/>
          </p:nvPr>
        </p:nvSpPr>
        <p:spPr>
          <a:xfrm>
            <a:off x="512585" y="1037065"/>
            <a:ext cx="11287512" cy="5379389"/>
          </a:xfrm>
        </p:spPr>
        <p:txBody>
          <a:bodyPr>
            <a:normAutofit lnSpcReduction="10000"/>
          </a:bodyPr>
          <a:lstStyle/>
          <a:p>
            <a:r>
              <a:rPr lang="en-GB" sz="1800" b="1" dirty="0"/>
              <a:t>Mobility / spatial</a:t>
            </a:r>
            <a:endParaRPr lang="nl-NL" sz="1800" dirty="0"/>
          </a:p>
          <a:p>
            <a:pPr lvl="0"/>
            <a:r>
              <a:rPr lang="en-GB" sz="1800" dirty="0"/>
              <a:t>Improve accessibility of cities for citizens and transport of goods and decrease congestion in the urban context.</a:t>
            </a:r>
            <a:endParaRPr lang="nl-NL" sz="1800" dirty="0"/>
          </a:p>
          <a:p>
            <a:pPr lvl="0"/>
            <a:r>
              <a:rPr lang="en-GB" sz="1800" dirty="0"/>
              <a:t>Improve liveability and the quality of the spatial domain. </a:t>
            </a:r>
            <a:endParaRPr lang="nl-NL" sz="1800" dirty="0"/>
          </a:p>
          <a:p>
            <a:pPr lvl="0"/>
            <a:r>
              <a:rPr lang="en-GB" sz="1800" dirty="0"/>
              <a:t>More efficient use of space in the urban context. </a:t>
            </a:r>
            <a:endParaRPr lang="nl-NL" sz="1800" dirty="0"/>
          </a:p>
          <a:p>
            <a:pPr lvl="0"/>
            <a:r>
              <a:rPr lang="en-GB" sz="1800" dirty="0"/>
              <a:t>Offer cost effective solutions both for individual as well as collective mobility needs.</a:t>
            </a:r>
            <a:endParaRPr lang="nl-NL" sz="1800" dirty="0"/>
          </a:p>
          <a:p>
            <a:r>
              <a:rPr lang="en-GB" sz="1800" b="1" dirty="0"/>
              <a:t>Climate / environment</a:t>
            </a:r>
            <a:endParaRPr lang="nl-NL" sz="1800" dirty="0"/>
          </a:p>
          <a:p>
            <a:pPr lvl="0"/>
            <a:r>
              <a:rPr lang="en-GB" sz="1800" dirty="0"/>
              <a:t>Be sustainable in the view of environmental issues: Decrease emission of CO2 to achieve the Paris climate goals and improve air quality in cities with reduced concentrations of PM2,5 , </a:t>
            </a:r>
            <a:r>
              <a:rPr lang="en-GB" sz="1800" dirty="0" err="1"/>
              <a:t>NOx</a:t>
            </a:r>
            <a:r>
              <a:rPr lang="en-GB" sz="1800" dirty="0"/>
              <a:t> and O3.</a:t>
            </a:r>
            <a:endParaRPr lang="nl-NL" sz="1800" dirty="0"/>
          </a:p>
          <a:p>
            <a:r>
              <a:rPr lang="en-GB" sz="1800" b="1" dirty="0"/>
              <a:t>Social / health</a:t>
            </a:r>
            <a:endParaRPr lang="nl-NL" sz="1800" dirty="0"/>
          </a:p>
          <a:p>
            <a:pPr lvl="0"/>
            <a:r>
              <a:rPr lang="en-GB" sz="1800" dirty="0"/>
              <a:t>Improve health of citizens because of cleaner air and increased physical exercise because of shift to walking and biking.</a:t>
            </a:r>
            <a:endParaRPr lang="nl-NL" sz="1800" dirty="0"/>
          </a:p>
          <a:p>
            <a:pPr lvl="0"/>
            <a:r>
              <a:rPr lang="en-GB" sz="1800" dirty="0"/>
              <a:t>Boost social inclusion and quality of life because of improved mobility for vulnerable citizens such as disabled persons and older adults. </a:t>
            </a:r>
            <a:endParaRPr lang="nl-NL" sz="1800" dirty="0"/>
          </a:p>
          <a:p>
            <a:r>
              <a:rPr lang="en-GB" sz="1800" b="1" dirty="0"/>
              <a:t>Economical </a:t>
            </a:r>
            <a:endParaRPr lang="nl-NL" sz="1800" dirty="0"/>
          </a:p>
          <a:p>
            <a:pPr lvl="0"/>
            <a:r>
              <a:rPr lang="en-GB" sz="1800" dirty="0"/>
              <a:t>Increase economical opportunities in cities because of better accessibility and higher quality of the spatial domain.</a:t>
            </a:r>
            <a:endParaRPr lang="nl-NL" sz="1800" dirty="0"/>
          </a:p>
          <a:p>
            <a:pPr lvl="0"/>
            <a:r>
              <a:rPr lang="en-GB" sz="1800" dirty="0"/>
              <a:t>Create new business opportunities for the development of New Mobility Services, tools and products.</a:t>
            </a:r>
            <a:endParaRPr lang="nl-NL" sz="1800" dirty="0"/>
          </a:p>
          <a:p>
            <a:pPr lvl="0"/>
            <a:r>
              <a:rPr lang="en-GB" sz="1800" dirty="0"/>
              <a:t>Be sustainable in the view of a sound business model and business case and use if needed most advanced technology.</a:t>
            </a:r>
            <a:endParaRPr lang="nl-NL" sz="1800" dirty="0"/>
          </a:p>
          <a:p>
            <a:endParaRPr lang="en-GB" sz="1800" dirty="0"/>
          </a:p>
        </p:txBody>
      </p:sp>
      <p:sp>
        <p:nvSpPr>
          <p:cNvPr id="4" name="Slide Number Placeholder 3"/>
          <p:cNvSpPr>
            <a:spLocks noGrp="1"/>
          </p:cNvSpPr>
          <p:nvPr>
            <p:ph type="sldNum" sz="quarter" idx="10"/>
          </p:nvPr>
        </p:nvSpPr>
        <p:spPr/>
        <p:txBody>
          <a:bodyPr/>
          <a:lstStyle/>
          <a:p>
            <a:fld id="{B3B12BAB-457F-44B3-98AA-C26EBE3D43E5}" type="slidenum">
              <a:rPr lang="es-ES" smtClean="0"/>
              <a:pPr/>
              <a:t>6</a:t>
            </a:fld>
            <a:endParaRPr lang="es-E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91041" y="1770981"/>
            <a:ext cx="2232025" cy="1358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0776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Domains</a:t>
            </a:r>
          </a:p>
        </p:txBody>
      </p:sp>
      <p:sp>
        <p:nvSpPr>
          <p:cNvPr id="3" name="Content Placeholder 2"/>
          <p:cNvSpPr>
            <a:spLocks noGrp="1"/>
          </p:cNvSpPr>
          <p:nvPr>
            <p:ph idx="1"/>
          </p:nvPr>
        </p:nvSpPr>
        <p:spPr>
          <a:xfrm>
            <a:off x="512585" y="1037066"/>
            <a:ext cx="11261054" cy="5260322"/>
          </a:xfrm>
        </p:spPr>
        <p:txBody>
          <a:bodyPr>
            <a:normAutofit fontScale="92500" lnSpcReduction="10000"/>
          </a:bodyPr>
          <a:lstStyle/>
          <a:p>
            <a:r>
              <a:rPr lang="en-GB" sz="1800" dirty="0"/>
              <a:t>1. </a:t>
            </a:r>
            <a:r>
              <a:rPr lang="en-GB" sz="1800" b="1" dirty="0"/>
              <a:t>Technology enablers for NMS</a:t>
            </a:r>
            <a:endParaRPr lang="nl-NL" sz="1800" dirty="0"/>
          </a:p>
          <a:p>
            <a:pPr lvl="0"/>
            <a:r>
              <a:rPr lang="en-GB" sz="1800" dirty="0"/>
              <a:t>Facilitate research, testing and piloting of CCAM (Cooperative Connected Automated Mobility), </a:t>
            </a:r>
            <a:r>
              <a:rPr lang="en-GB" sz="1800" dirty="0" err="1"/>
              <a:t>MaaS</a:t>
            </a:r>
            <a:r>
              <a:rPr lang="en-GB" sz="1800" dirty="0"/>
              <a:t> and integration of both as enablers for NMS. For example: car sharing or ride hailing as part of </a:t>
            </a:r>
            <a:r>
              <a:rPr lang="en-GB" sz="1800" dirty="0" err="1"/>
              <a:t>MaaS</a:t>
            </a:r>
            <a:r>
              <a:rPr lang="en-GB" sz="1800" dirty="0"/>
              <a:t> will be much more efficient with driverless vehicles. </a:t>
            </a:r>
          </a:p>
          <a:p>
            <a:pPr lvl="0"/>
            <a:r>
              <a:rPr lang="en-GB" sz="1800" dirty="0"/>
              <a:t> 2. </a:t>
            </a:r>
            <a:r>
              <a:rPr lang="en-GB" sz="1800" b="1" dirty="0"/>
              <a:t>Data</a:t>
            </a:r>
            <a:endParaRPr lang="nl-NL" sz="1800" dirty="0"/>
          </a:p>
          <a:p>
            <a:r>
              <a:rPr lang="en-GB" sz="1800" dirty="0"/>
              <a:t>In order to come to NMS data are key. The NMS initiative will explore best practices to collect, use and share data needed for NMS. Privacy protection, security, safety and public and private collaboration are some of the key aspects. </a:t>
            </a:r>
            <a:endParaRPr lang="nl-NL" sz="1800" dirty="0"/>
          </a:p>
          <a:p>
            <a:r>
              <a:rPr lang="en-GB" sz="1800" dirty="0"/>
              <a:t>3. </a:t>
            </a:r>
            <a:r>
              <a:rPr lang="en-GB" sz="1800" b="1" dirty="0"/>
              <a:t>Legislation and private-public collaboration</a:t>
            </a:r>
            <a:endParaRPr lang="nl-NL" sz="1800" dirty="0"/>
          </a:p>
          <a:p>
            <a:r>
              <a:rPr lang="en-GB" sz="1800" dirty="0"/>
              <a:t>NMS and innovation will only happen if both public and private partners are open to new cooperation models. For public authorities challenges are among others: </a:t>
            </a:r>
            <a:endParaRPr lang="nl-NL" sz="1800" dirty="0"/>
          </a:p>
          <a:p>
            <a:pPr lvl="0"/>
            <a:r>
              <a:rPr lang="en-GB" sz="1800" dirty="0"/>
              <a:t>To give space to experiments with technology and living labs in terms of legislation and exceptions. </a:t>
            </a:r>
            <a:endParaRPr lang="nl-NL" sz="1800" dirty="0"/>
          </a:p>
          <a:p>
            <a:pPr lvl="0"/>
            <a:r>
              <a:rPr lang="en-GB" sz="1800" dirty="0"/>
              <a:t>To give space to pilots regarding changing roles of public authorities: Focus on policy key performance indicators and service level agreements with industry instead of well-defined procurement of services. For example: traffic management as a service. </a:t>
            </a:r>
            <a:endParaRPr lang="nl-NL" sz="1800" dirty="0"/>
          </a:p>
          <a:p>
            <a:r>
              <a:rPr lang="en-GB" sz="1800" dirty="0"/>
              <a:t>4. </a:t>
            </a:r>
            <a:r>
              <a:rPr lang="en-GB" sz="1800" b="1" dirty="0"/>
              <a:t>Economies of scale</a:t>
            </a:r>
            <a:endParaRPr lang="nl-NL" sz="1800" dirty="0"/>
          </a:p>
          <a:p>
            <a:r>
              <a:rPr lang="en-GB" sz="1800" dirty="0"/>
              <a:t>The NMS initiative will bring together supply and demand of NMS and will enlarge the demand side. </a:t>
            </a:r>
            <a:endParaRPr lang="nl-NL" sz="1800" dirty="0"/>
          </a:p>
          <a:p>
            <a:r>
              <a:rPr lang="en-GB" sz="1800" dirty="0"/>
              <a:t>5. </a:t>
            </a:r>
            <a:r>
              <a:rPr lang="en-GB" sz="1800" b="1" dirty="0"/>
              <a:t>Digital library</a:t>
            </a:r>
            <a:endParaRPr lang="nl-NL" sz="1800" dirty="0"/>
          </a:p>
          <a:p>
            <a:r>
              <a:rPr lang="en-GB" sz="1800" dirty="0"/>
              <a:t>The NMS initiative will act as European database for NMS.</a:t>
            </a:r>
            <a:endParaRPr lang="nl-NL" sz="1800" dirty="0"/>
          </a:p>
          <a:p>
            <a:endParaRPr lang="en-GB" sz="1800" dirty="0"/>
          </a:p>
        </p:txBody>
      </p:sp>
      <p:sp>
        <p:nvSpPr>
          <p:cNvPr id="4" name="Slide Number Placeholder 3"/>
          <p:cNvSpPr>
            <a:spLocks noGrp="1"/>
          </p:cNvSpPr>
          <p:nvPr>
            <p:ph type="sldNum" sz="quarter" idx="10"/>
          </p:nvPr>
        </p:nvSpPr>
        <p:spPr/>
        <p:txBody>
          <a:bodyPr/>
          <a:lstStyle/>
          <a:p>
            <a:fld id="{B3B12BAB-457F-44B3-98AA-C26EBE3D43E5}" type="slidenum">
              <a:rPr lang="es-ES" smtClean="0"/>
              <a:pPr/>
              <a:t>7</a:t>
            </a:fld>
            <a:endParaRPr lang="es-E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24735" y="4708108"/>
            <a:ext cx="1995571" cy="157293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6833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Working approach</a:t>
            </a:r>
          </a:p>
        </p:txBody>
      </p:sp>
      <p:sp>
        <p:nvSpPr>
          <p:cNvPr id="3" name="Content Placeholder 2"/>
          <p:cNvSpPr>
            <a:spLocks noGrp="1"/>
          </p:cNvSpPr>
          <p:nvPr>
            <p:ph idx="1"/>
          </p:nvPr>
        </p:nvSpPr>
        <p:spPr>
          <a:xfrm>
            <a:off x="512585" y="1037066"/>
            <a:ext cx="11261054" cy="5260322"/>
          </a:xfrm>
        </p:spPr>
        <p:txBody>
          <a:bodyPr>
            <a:normAutofit/>
          </a:bodyPr>
          <a:lstStyle/>
          <a:p>
            <a:r>
              <a:rPr lang="en-GB" sz="1800" dirty="0"/>
              <a:t>The essence of this initiative is to organise a 'learning by doing' approach to demonstrate and deploy NMS. A multi-helix learning ecosystem will be built in which relevant stakeholders are involved from governments, research, industry and civil society. Real partnership is crucial and all partners will bring and take. </a:t>
            </a:r>
          </a:p>
          <a:p>
            <a:r>
              <a:rPr lang="en-GB" sz="1800" dirty="0"/>
              <a:t>Optimal use will be made of existing platforms like the </a:t>
            </a:r>
            <a:r>
              <a:rPr lang="en-GB" sz="1800" dirty="0" err="1"/>
              <a:t>MaaS</a:t>
            </a:r>
            <a:r>
              <a:rPr lang="en-GB" sz="1800" dirty="0"/>
              <a:t> alliance, C-ITS Deployment platform, existing European projects and databases such as the ITS observatory. </a:t>
            </a:r>
          </a:p>
          <a:p>
            <a:r>
              <a:rPr lang="en-GB" sz="1800" dirty="0"/>
              <a:t>The </a:t>
            </a:r>
            <a:r>
              <a:rPr lang="en-GB" sz="1800"/>
              <a:t>added value </a:t>
            </a:r>
            <a:r>
              <a:rPr lang="en-GB" sz="1800" dirty="0"/>
              <a:t>is in:</a:t>
            </a:r>
            <a:endParaRPr lang="nl-NL" sz="1800" dirty="0"/>
          </a:p>
          <a:p>
            <a:pPr lvl="0"/>
            <a:r>
              <a:rPr lang="en-GB" sz="1800" dirty="0"/>
              <a:t>- Facilitate testing and piloting: supply of data - learning from pilots: decide which data are needed, who is the owner of the data, what are privacy issues and development of business cases and models. </a:t>
            </a:r>
            <a:endParaRPr lang="nl-NL" sz="1800" dirty="0"/>
          </a:p>
          <a:p>
            <a:pPr lvl="0"/>
            <a:r>
              <a:rPr lang="en-GB" sz="1800" dirty="0"/>
              <a:t>- Offer living labs to make the step from research to deployment.</a:t>
            </a:r>
            <a:endParaRPr lang="nl-NL" sz="1800" dirty="0"/>
          </a:p>
          <a:p>
            <a:pPr lvl="0"/>
            <a:r>
              <a:rPr lang="en-GB" sz="1800" dirty="0"/>
              <a:t>- Facilitate the involvement of users through user centric design. </a:t>
            </a:r>
            <a:endParaRPr lang="nl-NL" sz="1800" dirty="0"/>
          </a:p>
          <a:p>
            <a:pPr lvl="0"/>
            <a:r>
              <a:rPr lang="en-GB" sz="1800" dirty="0"/>
              <a:t>- Facilitate development of legislation.</a:t>
            </a:r>
            <a:endParaRPr lang="nl-NL" sz="1800" dirty="0"/>
          </a:p>
          <a:p>
            <a:pPr lvl="0"/>
            <a:r>
              <a:rPr lang="en-GB" sz="1800" dirty="0"/>
              <a:t>- Knowledge sharing and make an inventory of best practices and lessons learned. </a:t>
            </a:r>
            <a:endParaRPr lang="nl-NL" sz="1800" dirty="0"/>
          </a:p>
          <a:p>
            <a:pPr lvl="0"/>
            <a:r>
              <a:rPr lang="en-GB" sz="1800" dirty="0"/>
              <a:t>- Bring economies of scale and to offer a market place for suppliers of NMS.</a:t>
            </a:r>
            <a:endParaRPr lang="nl-NL" sz="1800" dirty="0"/>
          </a:p>
          <a:p>
            <a:endParaRPr lang="en-GB" sz="1800" dirty="0"/>
          </a:p>
        </p:txBody>
      </p:sp>
      <p:sp>
        <p:nvSpPr>
          <p:cNvPr id="4" name="Slide Number Placeholder 3"/>
          <p:cNvSpPr>
            <a:spLocks noGrp="1"/>
          </p:cNvSpPr>
          <p:nvPr>
            <p:ph type="sldNum" sz="quarter" idx="10"/>
          </p:nvPr>
        </p:nvSpPr>
        <p:spPr/>
        <p:txBody>
          <a:bodyPr/>
          <a:lstStyle/>
          <a:p>
            <a:fld id="{B3B12BAB-457F-44B3-98AA-C26EBE3D43E5}" type="slidenum">
              <a:rPr lang="es-ES" smtClean="0"/>
              <a:pPr/>
              <a:t>8</a:t>
            </a:fld>
            <a:endParaRPr lang="es-ES"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4918"/>
          <a:stretch/>
        </p:blipFill>
        <p:spPr bwMode="auto">
          <a:xfrm>
            <a:off x="8494295" y="3462338"/>
            <a:ext cx="3190290" cy="2371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7784832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Stakeholders involved</a:t>
            </a:r>
          </a:p>
        </p:txBody>
      </p:sp>
      <p:sp>
        <p:nvSpPr>
          <p:cNvPr id="3" name="Content Placeholder 2"/>
          <p:cNvSpPr>
            <a:spLocks noGrp="1"/>
          </p:cNvSpPr>
          <p:nvPr>
            <p:ph idx="1"/>
          </p:nvPr>
        </p:nvSpPr>
        <p:spPr>
          <a:xfrm>
            <a:off x="512585" y="1037066"/>
            <a:ext cx="11261054" cy="5260322"/>
          </a:xfrm>
        </p:spPr>
        <p:txBody>
          <a:bodyPr>
            <a:noAutofit/>
          </a:bodyPr>
          <a:lstStyle/>
          <a:p>
            <a:r>
              <a:rPr lang="en-GB" sz="1800" b="1" dirty="0"/>
              <a:t>Coordination:  </a:t>
            </a:r>
            <a:r>
              <a:rPr lang="en-GB" sz="1800" dirty="0"/>
              <a:t>Province of </a:t>
            </a:r>
            <a:r>
              <a:rPr lang="en-GB" sz="1800" dirty="0" err="1"/>
              <a:t>Noord</a:t>
            </a:r>
            <a:r>
              <a:rPr lang="en-GB" sz="1800" dirty="0"/>
              <a:t>-Brabant / </a:t>
            </a:r>
            <a:r>
              <a:rPr lang="en-GB" sz="1800" dirty="0" err="1"/>
              <a:t>BrabantStad</a:t>
            </a:r>
            <a:r>
              <a:rPr lang="en-GB" sz="1800" dirty="0"/>
              <a:t> (NL): </a:t>
            </a:r>
            <a:r>
              <a:rPr lang="en-GB" sz="1800" b="1" dirty="0"/>
              <a:t> </a:t>
            </a:r>
            <a:endParaRPr lang="nl-NL" sz="1800" dirty="0"/>
          </a:p>
          <a:p>
            <a:endParaRPr lang="en-GB" sz="1800" b="1" dirty="0"/>
          </a:p>
          <a:p>
            <a:r>
              <a:rPr lang="en-GB" sz="1800" b="1" dirty="0"/>
              <a:t>Local and regional governments</a:t>
            </a:r>
            <a:endParaRPr lang="nl-NL" sz="1800" dirty="0"/>
          </a:p>
          <a:p>
            <a:pPr lvl="0"/>
            <a:r>
              <a:rPr lang="en-GB" sz="1800" dirty="0"/>
              <a:t>Small and medium sized cities (50.000 - 400.000 inhabitants) / small regions with lower urbanisation level</a:t>
            </a:r>
            <a:endParaRPr lang="nl-NL" sz="1800" dirty="0"/>
          </a:p>
          <a:p>
            <a:pPr lvl="0"/>
            <a:r>
              <a:rPr lang="en-GB" sz="1800" dirty="0"/>
              <a:t>Larger cities with skills and experience  /</a:t>
            </a:r>
            <a:r>
              <a:rPr lang="nl-NL" sz="1800" dirty="0"/>
              <a:t> </a:t>
            </a:r>
            <a:r>
              <a:rPr lang="en-GB" sz="1800" dirty="0" err="1"/>
              <a:t>ShareNorth</a:t>
            </a:r>
            <a:r>
              <a:rPr lang="en-GB" sz="1800" dirty="0"/>
              <a:t> cities and regions</a:t>
            </a:r>
            <a:endParaRPr lang="nl-NL" sz="1800" dirty="0"/>
          </a:p>
          <a:p>
            <a:r>
              <a:rPr lang="en-GB" sz="1800" b="1" dirty="0"/>
              <a:t> </a:t>
            </a:r>
            <a:endParaRPr lang="nl-NL" sz="1800" dirty="0"/>
          </a:p>
          <a:p>
            <a:r>
              <a:rPr lang="en-GB" sz="1800" b="1" dirty="0"/>
              <a:t>National governments</a:t>
            </a:r>
            <a:endParaRPr lang="nl-NL" sz="1800" dirty="0"/>
          </a:p>
          <a:p>
            <a:pPr lvl="0"/>
            <a:r>
              <a:rPr lang="en-GB" sz="1800" dirty="0"/>
              <a:t>Ministries of infrastructure, environment and Mobility/traffic / National Highway Authorities. </a:t>
            </a:r>
            <a:endParaRPr lang="nl-NL" sz="1800" dirty="0"/>
          </a:p>
          <a:p>
            <a:pPr lvl="0"/>
            <a:r>
              <a:rPr lang="en-GB" sz="1800" dirty="0"/>
              <a:t>Regulation bodies (e.g. vehicle type approval authorities)</a:t>
            </a:r>
            <a:endParaRPr lang="nl-NL" sz="1800" dirty="0"/>
          </a:p>
          <a:p>
            <a:r>
              <a:rPr lang="en-GB" sz="1800" b="1" dirty="0"/>
              <a:t> </a:t>
            </a:r>
            <a:endParaRPr lang="nl-NL" sz="1800" dirty="0"/>
          </a:p>
          <a:p>
            <a:r>
              <a:rPr lang="en-GB" sz="1800" b="1" dirty="0"/>
              <a:t>Industry</a:t>
            </a:r>
            <a:endParaRPr lang="nl-NL" sz="1800" dirty="0"/>
          </a:p>
          <a:p>
            <a:pPr lvl="0"/>
            <a:r>
              <a:rPr lang="en-GB" sz="1800" dirty="0"/>
              <a:t>Technology and service providers / Car manufacturers (OEM's) / SME /</a:t>
            </a:r>
            <a:endParaRPr lang="nl-NL" sz="1800" dirty="0"/>
          </a:p>
          <a:p>
            <a:pPr lvl="0"/>
            <a:r>
              <a:rPr lang="en-GB" sz="1800" dirty="0"/>
              <a:t>1tier-suppliers / Public transport companies /</a:t>
            </a:r>
            <a:r>
              <a:rPr lang="nl-NL" sz="1800" dirty="0"/>
              <a:t> </a:t>
            </a:r>
            <a:r>
              <a:rPr lang="en-GB" sz="1800" dirty="0"/>
              <a:t>IT, mapping and semiconductor companies / Data connectivity parties </a:t>
            </a:r>
            <a:endParaRPr lang="nl-NL" sz="1800" dirty="0"/>
          </a:p>
          <a:p>
            <a:pPr lvl="0"/>
            <a:r>
              <a:rPr lang="en-GB" sz="1800" dirty="0" err="1"/>
              <a:t>MaaS</a:t>
            </a:r>
            <a:r>
              <a:rPr lang="en-GB" sz="1800" dirty="0"/>
              <a:t> providers</a:t>
            </a:r>
            <a:r>
              <a:rPr lang="nl-NL" sz="1800" dirty="0"/>
              <a:t> </a:t>
            </a:r>
            <a:r>
              <a:rPr lang="en-GB" sz="1800" dirty="0"/>
              <a:t>/ IRU</a:t>
            </a:r>
            <a:endParaRPr lang="nl-NL" sz="1800" dirty="0"/>
          </a:p>
          <a:p>
            <a:endParaRPr lang="en-GB" sz="1800" dirty="0"/>
          </a:p>
        </p:txBody>
      </p:sp>
      <p:sp>
        <p:nvSpPr>
          <p:cNvPr id="4" name="Slide Number Placeholder 3"/>
          <p:cNvSpPr>
            <a:spLocks noGrp="1"/>
          </p:cNvSpPr>
          <p:nvPr>
            <p:ph type="sldNum" sz="quarter" idx="10"/>
          </p:nvPr>
        </p:nvSpPr>
        <p:spPr/>
        <p:txBody>
          <a:bodyPr/>
          <a:lstStyle/>
          <a:p>
            <a:fld id="{B3B12BAB-457F-44B3-98AA-C26EBE3D43E5}" type="slidenum">
              <a:rPr lang="es-ES" smtClean="0"/>
              <a:pPr/>
              <a:t>9</a:t>
            </a:fld>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17990" y="2606993"/>
            <a:ext cx="2805113" cy="19319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9853410"/>
      </p:ext>
    </p:extLst>
  </p:cSld>
  <p:clrMapOvr>
    <a:masterClrMapping/>
  </p:clrMapOvr>
</p:sld>
</file>

<file path=ppt/theme/theme1.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2530</TotalTime>
  <Words>2502</Words>
  <Application>Microsoft Office PowerPoint</Application>
  <PresentationFormat>Widescreen</PresentationFormat>
  <Paragraphs>337</Paragraphs>
  <Slides>31</Slides>
  <Notes>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31</vt:i4>
      </vt:variant>
    </vt:vector>
  </HeadingPairs>
  <TitlesOfParts>
    <vt:vector size="41" baseType="lpstr">
      <vt:lpstr>Arial</vt:lpstr>
      <vt:lpstr>Calibri</vt:lpstr>
      <vt:lpstr>Calibri Light</vt:lpstr>
      <vt:lpstr>Georgia</vt:lpstr>
      <vt:lpstr>Mangal</vt:lpstr>
      <vt:lpstr>Times New Roman</vt:lpstr>
      <vt:lpstr>Wingdings</vt:lpstr>
      <vt:lpstr>Wingdings 2</vt:lpstr>
      <vt:lpstr>Wingdings 3</vt:lpstr>
      <vt:lpstr>Diseño personalizado</vt:lpstr>
      <vt:lpstr>Sustainable Urban Mobility Action Cluster   Deployment of New Mobility Services in a smart city context enabled by MaaS &amp; CCAM </vt:lpstr>
      <vt:lpstr>New Mobility Services initiative (NMS) Edwin MERMANS, Province of Noord-Brabant / BrabantStad Tamara GOLDSTEEN, City of Helmond / BrabantStad</vt:lpstr>
      <vt:lpstr>PowerPoint Presentation</vt:lpstr>
      <vt:lpstr>Introduction partners</vt:lpstr>
      <vt:lpstr>Background</vt:lpstr>
      <vt:lpstr>Objectives</vt:lpstr>
      <vt:lpstr>Domains</vt:lpstr>
      <vt:lpstr>Working approach</vt:lpstr>
      <vt:lpstr>Stakeholders involved</vt:lpstr>
      <vt:lpstr>Stakeholders involved</vt:lpstr>
      <vt:lpstr>Workplan</vt:lpstr>
      <vt:lpstr>Agenda of the meeting</vt:lpstr>
      <vt:lpstr>EIP-SCC SUM Support contract Carlien Roodink</vt:lpstr>
      <vt:lpstr>Contract purpose</vt:lpstr>
      <vt:lpstr>Activities</vt:lpstr>
      <vt:lpstr>Activities</vt:lpstr>
      <vt:lpstr>CONTACT US</vt:lpstr>
      <vt:lpstr>Agenda of the meeting</vt:lpstr>
      <vt:lpstr>Workgroups – What and How</vt:lpstr>
      <vt:lpstr>Workgroups</vt:lpstr>
      <vt:lpstr>PowerPoint Presentation</vt:lpstr>
      <vt:lpstr>PowerPoint Presentation</vt:lpstr>
      <vt:lpstr>PowerPoint Presentation</vt:lpstr>
      <vt:lpstr>PowerPoint Presentation</vt:lpstr>
      <vt:lpstr>PowerPoint Presentation</vt:lpstr>
      <vt:lpstr>PowerPoint Presentation</vt:lpstr>
      <vt:lpstr>Agenda of the meeting</vt:lpstr>
      <vt:lpstr>Agenda of the meeting</vt:lpstr>
      <vt:lpstr>Agenda of the meeting</vt:lpstr>
      <vt:lpstr>Agenda of the meeting</vt:lpstr>
      <vt:lpstr>Agenda of the meeting</vt:lpstr>
    </vt:vector>
  </TitlesOfParts>
  <Company>Hogeschool van Amsterdam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the Store Innovation Lab?</dc:title>
  <dc:creator>D. de Graaff</dc:creator>
  <cp:lastModifiedBy>Andrew Pinn (MCI Brussels)</cp:lastModifiedBy>
  <cp:revision>489</cp:revision>
  <cp:lastPrinted>2017-06-15T08:48:11Z</cp:lastPrinted>
  <dcterms:created xsi:type="dcterms:W3CDTF">2015-10-30T08:05:30Z</dcterms:created>
  <dcterms:modified xsi:type="dcterms:W3CDTF">2018-02-26T13:57:24Z</dcterms:modified>
</cp:coreProperties>
</file>